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0" r:id="rId3"/>
    <p:sldId id="262" r:id="rId4"/>
    <p:sldId id="268" r:id="rId5"/>
    <p:sldId id="285" r:id="rId6"/>
    <p:sldId id="261" r:id="rId7"/>
    <p:sldId id="263" r:id="rId8"/>
    <p:sldId id="259" r:id="rId9"/>
    <p:sldId id="258" r:id="rId10"/>
    <p:sldId id="264" r:id="rId11"/>
    <p:sldId id="257" r:id="rId12"/>
    <p:sldId id="265" r:id="rId13"/>
    <p:sldId id="269" r:id="rId14"/>
    <p:sldId id="267" r:id="rId15"/>
    <p:sldId id="270" r:id="rId16"/>
    <p:sldId id="271" r:id="rId17"/>
    <p:sldId id="278" r:id="rId18"/>
    <p:sldId id="272" r:id="rId19"/>
    <p:sldId id="273" r:id="rId20"/>
    <p:sldId id="288" r:id="rId21"/>
    <p:sldId id="274" r:id="rId22"/>
    <p:sldId id="279" r:id="rId23"/>
    <p:sldId id="282" r:id="rId24"/>
    <p:sldId id="280" r:id="rId25"/>
    <p:sldId id="281" r:id="rId26"/>
    <p:sldId id="284" r:id="rId27"/>
    <p:sldId id="276" r:id="rId28"/>
    <p:sldId id="283" r:id="rId29"/>
    <p:sldId id="286" r:id="rId30"/>
    <p:sldId id="287" r:id="rId31"/>
    <p:sldId id="266" r:id="rId32"/>
    <p:sldId id="290" r:id="rId33"/>
    <p:sldId id="275" r:id="rId34"/>
    <p:sldId id="291" r:id="rId35"/>
    <p:sldId id="292" r:id="rId36"/>
    <p:sldId id="293" r:id="rId37"/>
    <p:sldId id="289" r:id="rId38"/>
    <p:sldId id="295" r:id="rId39"/>
    <p:sldId id="294" r:id="rId40"/>
  </p:sldIdLst>
  <p:sldSz cx="9144000" cy="6858000" type="screen4x3"/>
  <p:notesSz cx="6858000" cy="9144000"/>
  <p:embeddedFontLst>
    <p:embeddedFont>
      <p:font typeface="Comic Sans MS" pitchFamily="66" charset="0"/>
      <p:regular r:id="rId43"/>
      <p:bold r:id="rId44"/>
    </p:embeddedFont>
    <p:embeddedFont>
      <p:font typeface="Arial Unicode MS" pitchFamily="34" charset="-128"/>
      <p:regular r:id="rId45"/>
    </p:embeddedFont>
    <p:embeddedFont>
      <p:font typeface="OpenSymbol" charset="0"/>
      <p:regular r:id="rId46"/>
    </p:embeddedFont>
    <p:embeddedFont>
      <p:font typeface="Bookman Old Style" pitchFamily="18" charset="0"/>
      <p:regular r:id="rId47"/>
      <p:bold r:id="rId48"/>
      <p:italic r:id="rId49"/>
      <p:boldItalic r:id="rId50"/>
    </p:embeddedFont>
    <p:embeddedFont>
      <p:font typeface="Garamond" pitchFamily="18" charset="0"/>
      <p:regular r:id="rId51"/>
      <p:bold r:id="rId52"/>
      <p:italic r:id="rId53"/>
    </p:embeddedFont>
    <p:embeddedFont>
      <p:font typeface="Verdana" pitchFamily="34" charset="0"/>
      <p:regular r:id="rId54"/>
      <p:bold r:id="rId55"/>
      <p:italic r:id="rId56"/>
      <p:boldItalic r:id="rId57"/>
    </p:embeddedFont>
    <p:embeddedFont>
      <p:font typeface="Trebuchet MS" pitchFamily="34" charset="0"/>
      <p:regular r:id="rId58"/>
      <p:bold r:id="rId59"/>
      <p:italic r:id="rId60"/>
      <p:boldItalic r:id="rId61"/>
    </p:embeddedFont>
    <p:embeddedFont>
      <p:font typeface="Tahoma" pitchFamily="34" charset="0"/>
      <p:regular r:id="rId62"/>
      <p:bold r:id="rId63"/>
    </p:embeddedFont>
    <p:embeddedFont>
      <p:font typeface="Times" pitchFamily="18" charset="0"/>
      <p:regular r:id="rId64"/>
      <p:bold r:id="rId65"/>
      <p:italic r:id="rId66"/>
      <p:boldItalic r:id="rId67"/>
    </p:embeddedFont>
    <p:embeddedFont>
      <p:font typeface="Arial Narrow" pitchFamily="34" charset="0"/>
      <p:regular r:id="rId68"/>
      <p:bold r:id="rId69"/>
      <p:italic r:id="rId70"/>
      <p:boldItalic r:id="rId71"/>
    </p:embeddedFont>
  </p:embeddedFontLst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9"/>
    <a:srgbClr val="E00000"/>
    <a:srgbClr val="F8F8F8"/>
    <a:srgbClr val="FFFF00"/>
    <a:srgbClr val="F40000"/>
    <a:srgbClr val="444200"/>
    <a:srgbClr val="8D8A00"/>
    <a:srgbClr val="F1FEE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29" autoAdjust="0"/>
  </p:normalViewPr>
  <p:slideViewPr>
    <p:cSldViewPr showGuides="1">
      <p:cViewPr varScale="1">
        <p:scale>
          <a:sx n="85" d="100"/>
          <a:sy n="85" d="100"/>
        </p:scale>
        <p:origin x="-528" y="-82"/>
      </p:cViewPr>
      <p:guideLst>
        <p:guide orient="horz" pos="1321"/>
        <p:guide pos="7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-2058" y="-96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" Target="slides/slide6.xml"/><Relationship Id="rId71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EBE5A35-63C8-46CB-B1EC-9B2886C0F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81AE68-0FAA-4C73-B2C5-1B752F2BAE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68E0E-EE9A-47DA-B9FC-348A98339C43}" type="slidenum">
              <a:rPr lang="cs-CZ" smtClean="0">
                <a:latin typeface="Arial" charset="0"/>
              </a:rPr>
              <a:pPr/>
              <a:t>9</a:t>
            </a:fld>
            <a:endParaRPr lang="cs-CZ" smtClean="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1987-1991 řada pokusů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61C2-5610-4FB8-BFA7-908B55E657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7DF02-1D30-4002-A359-A8A20587FB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12DD-F31B-4608-86D6-8ADC0F2E7E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C1909-AF5D-42E4-A1A3-73D6CAD387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B5C4E-5116-44E2-8855-50C83A393F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6021C-2D99-4729-A396-D75B6E7DB8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AEF3C-7F72-47FC-A303-9BB2BEBCBA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C6227-D6B3-448E-88CC-CE9B75B694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1352F-5F05-404C-8E0C-98BB6AA752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1376C-A703-440C-B85C-435C158001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6BBA5-74BC-487F-8B0A-DB491EDDE1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C6B25-C4EB-4ABE-B215-CAB3C15095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C6419-AB72-4B0C-9E46-FA047C55A9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BCF45-7111-4140-B4A7-D5DDCCA328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8AED3-EE92-4B3C-9147-14151641C4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E254C5-3191-407A-88FC-DE67FD55DE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hyperlink" Target="yablonovitch.FLI" TargetMode="Externa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image" Target="http://www.lions.odu.edu/~sguox002/square/band.jpg" TargetMode="Externa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G:\Vyuka\Fotonika\FotonickeKrystaly\Prezentace\Vlnovod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G:\Vyuka\Fotonika\FotonickeKrystaly\Prezentace\OPEX-11-12.avi" TargetMode="Externa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G:\Vyuka\Fotonika\FotonickeKrystaly\Prezentace\cross-pbg-empty.avi" TargetMode="External"/><Relationship Id="rId1" Type="http://schemas.openxmlformats.org/officeDocument/2006/relationships/video" Target="file:///G:\Vyuka\Fotonika\FotonickeKrystaly\Prezentace\cross-pbg-3x3.avi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G:\Vyuka\Fotonika\FotonickeKrystaly\Prezentace\ch-drop-1h.avi" TargetMode="External"/><Relationship Id="rId1" Type="http://schemas.openxmlformats.org/officeDocument/2006/relationships/video" Target="file:///G:\Vyuka\Fotonika\FotonickeKrystaly\Prezentace\ch-drop-2s.avi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../Texty/LordRayleighA.pdf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../Texty/LordRayleighB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Yablonovitch1987.pdf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hysics.utoronto.ca/~john/" TargetMode="External"/><Relationship Id="rId5" Type="http://schemas.openxmlformats.org/officeDocument/2006/relationships/hyperlink" Target="Sajeev1987.pdf" TargetMode="External"/><Relationship Id="rId4" Type="http://schemas.openxmlformats.org/officeDocument/2006/relationships/hyperlink" Target="http://www.ee.ucla.edu/~phot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Yablonovitch1991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566738" y="5994400"/>
            <a:ext cx="3960812" cy="457200"/>
          </a:xfrm>
          <a:prstGeom prst="rect">
            <a:avLst/>
          </a:prstGeom>
          <a:solidFill>
            <a:schemeClr val="tx1">
              <a:alpha val="6901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2400" b="1" smtClean="0">
                <a:solidFill>
                  <a:srgbClr val="33CC33"/>
                </a:solidFill>
                <a:latin typeface="Comic Sans MS" pitchFamily="66" charset="0"/>
              </a:rPr>
              <a:t>OK2003</a:t>
            </a:r>
            <a:endParaRPr lang="cs-CZ" sz="1600" b="1" dirty="0">
              <a:solidFill>
                <a:srgbClr val="33CC33"/>
              </a:solidFill>
              <a:latin typeface="Comic Sans MS" pitchFamily="66" charset="0"/>
            </a:endParaRPr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7407275" y="5949950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2400" b="1">
                <a:solidFill>
                  <a:srgbClr val="33CC33"/>
                </a:solidFill>
                <a:latin typeface="Comic Sans MS" pitchFamily="66" charset="0"/>
              </a:rPr>
              <a:t>Jan Celý</a:t>
            </a:r>
          </a:p>
        </p:txBody>
      </p:sp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2771775" y="3159125"/>
            <a:ext cx="5986463" cy="1881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cs-CZ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000"/>
                      </a:srgbClr>
                    </a:gs>
                    <a:gs pos="12000">
                      <a:srgbClr val="E81766">
                        <a:alpha val="70960"/>
                      </a:srgbClr>
                    </a:gs>
                    <a:gs pos="27000">
                      <a:srgbClr val="EE3F17">
                        <a:alpha val="75910"/>
                      </a:srgbClr>
                    </a:gs>
                    <a:gs pos="48000">
                      <a:srgbClr val="FFFF00">
                        <a:alpha val="82840"/>
                      </a:srgbClr>
                    </a:gs>
                    <a:gs pos="64999">
                      <a:srgbClr val="1A8D48">
                        <a:alpha val="88450"/>
                      </a:srgbClr>
                    </a:gs>
                    <a:gs pos="78999">
                      <a:srgbClr val="0819FB">
                        <a:alpha val="9307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</a:rPr>
              <a:t>krystaly</a:t>
            </a:r>
          </a:p>
        </p:txBody>
      </p:sp>
      <p:sp>
        <p:nvSpPr>
          <p:cNvPr id="2062" name="WordArt 14"/>
          <p:cNvSpPr>
            <a:spLocks noChangeArrowheads="1" noChangeShapeType="1" noTextEdit="1"/>
          </p:cNvSpPr>
          <p:nvPr/>
        </p:nvSpPr>
        <p:spPr bwMode="auto">
          <a:xfrm>
            <a:off x="792163" y="998538"/>
            <a:ext cx="6705600" cy="1530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cs-CZ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1001"/>
                      </a:srgbClr>
                    </a:gs>
                    <a:gs pos="12000">
                      <a:srgbClr val="E81766">
                        <a:alpha val="74481"/>
                      </a:srgbClr>
                    </a:gs>
                    <a:gs pos="27000">
                      <a:srgbClr val="EE3F17">
                        <a:alpha val="78830"/>
                      </a:srgbClr>
                    </a:gs>
                    <a:gs pos="48000">
                      <a:srgbClr val="FFFF00">
                        <a:alpha val="84920"/>
                      </a:srgbClr>
                    </a:gs>
                    <a:gs pos="64999">
                      <a:srgbClr val="1A8D48">
                        <a:alpha val="89850"/>
                      </a:srgbClr>
                    </a:gs>
                    <a:gs pos="78999">
                      <a:srgbClr val="0819FB">
                        <a:alpha val="9391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</a:rPr>
              <a:t>Fotonické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5113" y="279400"/>
            <a:ext cx="3811587" cy="342900"/>
          </a:xfrm>
          <a:noFill/>
        </p:spPr>
        <p:txBody>
          <a:bodyPr lIns="54000" rIns="54000"/>
          <a:lstStyle/>
          <a:p>
            <a:pPr eaLnBrk="1" hangingPunct="1">
              <a:buFontTx/>
              <a:buNone/>
            </a:pPr>
            <a:r>
              <a:rPr lang="cs-CZ" sz="1800" smtClean="0"/>
              <a:t>Několik pohledů na yablonovit</a:t>
            </a:r>
          </a:p>
        </p:txBody>
      </p:sp>
      <p:pic>
        <p:nvPicPr>
          <p:cNvPr id="12291" name="Picture 12" descr="cylin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81513" y="3249613"/>
            <a:ext cx="4662487" cy="3495675"/>
          </a:xfrm>
          <a:noFill/>
        </p:spPr>
      </p:pic>
      <p:pic>
        <p:nvPicPr>
          <p:cNvPr id="12292" name="Picture 10" descr="topgr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13" y="952500"/>
            <a:ext cx="4292600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6" descr="yablonovi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31842" t="25351" r="32364" b="26997"/>
          <a:stretch>
            <a:fillRect/>
          </a:stretch>
        </p:blipFill>
        <p:spPr>
          <a:xfrm>
            <a:off x="5381625" y="458788"/>
            <a:ext cx="3095625" cy="2636837"/>
          </a:xfrm>
          <a:noFill/>
        </p:spPr>
      </p:pic>
      <p:sp>
        <p:nvSpPr>
          <p:cNvPr id="6" name="TextovéPole 5"/>
          <p:cNvSpPr txBox="1"/>
          <p:nvPr/>
        </p:nvSpPr>
        <p:spPr>
          <a:xfrm>
            <a:off x="4824028" y="6273316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hlinkClick r:id="rId5" action="ppaction://hlinkfile"/>
              </a:rPr>
              <a:t>Video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 descr="mso22716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</a:blip>
          <a:srcRect b="1187"/>
          <a:stretch>
            <a:fillRect/>
          </a:stretch>
        </p:blipFill>
        <p:spPr bwMode="auto">
          <a:xfrm>
            <a:off x="265113" y="0"/>
            <a:ext cx="4119562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3267075" y="549275"/>
            <a:ext cx="5876925" cy="815975"/>
          </a:xfrm>
          <a:prstGeom prst="rect">
            <a:avLst/>
          </a:prstGeom>
          <a:solidFill>
            <a:srgbClr val="E9FFE9">
              <a:alpha val="50195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l"/>
            <a:r>
              <a:rPr lang="cs-CZ" sz="1600">
                <a:solidFill>
                  <a:srgbClr val="800000"/>
                </a:solidFill>
                <a:latin typeface="Verdana" pitchFamily="34" charset="0"/>
              </a:rPr>
              <a:t>Brillouinova zóna</a:t>
            </a:r>
            <a:r>
              <a:rPr lang="cs-CZ" sz="1600">
                <a:latin typeface="Verdana" pitchFamily="34" charset="0"/>
              </a:rPr>
              <a:t> pro FCC se započtením „nesféričnosti</a:t>
            </a:r>
            <a:r>
              <a:rPr lang="en-US" sz="1600">
                <a:latin typeface="Verdana" pitchFamily="34" charset="0"/>
              </a:rPr>
              <a:t>”</a:t>
            </a:r>
            <a:r>
              <a:rPr lang="cs-CZ" sz="1600">
                <a:latin typeface="Verdana" pitchFamily="34" charset="0"/>
              </a:rPr>
              <a:t> atomů yablonovitu. Nestandardní pohled především kvůli bodům </a:t>
            </a:r>
            <a:r>
              <a:rPr lang="cs-CZ" sz="1600" i="1">
                <a:latin typeface="Verdana" pitchFamily="34" charset="0"/>
              </a:rPr>
              <a:t>L (L</a:t>
            </a:r>
            <a:r>
              <a:rPr lang="cs-CZ" sz="1600" i="1" baseline="-25000">
                <a:latin typeface="Verdana" pitchFamily="34" charset="0"/>
              </a:rPr>
              <a:t>1 </a:t>
            </a:r>
            <a:r>
              <a:rPr lang="cs-CZ" sz="1600" i="1">
                <a:latin typeface="Verdana" pitchFamily="34" charset="0"/>
              </a:rPr>
              <a:t>,L</a:t>
            </a:r>
            <a:r>
              <a:rPr lang="cs-CZ" sz="1600" i="1" baseline="-25000">
                <a:latin typeface="Verdana" pitchFamily="34" charset="0"/>
              </a:rPr>
              <a:t>3 </a:t>
            </a:r>
            <a:r>
              <a:rPr lang="cs-CZ" sz="1200">
                <a:latin typeface="Verdana" pitchFamily="34" charset="0"/>
              </a:rPr>
              <a:t>(trojčetná osa)</a:t>
            </a:r>
            <a:r>
              <a:rPr lang="en-US" sz="1600">
                <a:latin typeface="Verdana" pitchFamily="34" charset="0"/>
              </a:rPr>
              <a:t>).</a:t>
            </a:r>
            <a:endParaRPr lang="cs-CZ" sz="1600" baseline="-25000">
              <a:latin typeface="Verdana" pitchFamily="34" charset="0"/>
            </a:endParaRPr>
          </a:p>
        </p:txBody>
      </p:sp>
      <p:sp>
        <p:nvSpPr>
          <p:cNvPr id="13316" name="Text Box 16"/>
          <p:cNvSpPr txBox="1">
            <a:spLocks noChangeArrowheads="1"/>
          </p:cNvSpPr>
          <p:nvPr/>
        </p:nvSpPr>
        <p:spPr bwMode="auto">
          <a:xfrm>
            <a:off x="4662488" y="2214563"/>
            <a:ext cx="4230687" cy="3554412"/>
          </a:xfrm>
          <a:prstGeom prst="rect">
            <a:avLst/>
          </a:prstGeom>
          <a:solidFill>
            <a:srgbClr val="E9FFE9">
              <a:alpha val="41176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</a:pPr>
            <a:r>
              <a:rPr lang="cs-CZ" sz="2000">
                <a:solidFill>
                  <a:srgbClr val="800000"/>
                </a:solidFill>
                <a:latin typeface="Verdana" pitchFamily="34" charset="0"/>
                <a:cs typeface="Times New Roman" pitchFamily="18" charset="0"/>
              </a:rPr>
              <a:t>Disperzní závislosti</a:t>
            </a:r>
          </a:p>
          <a:p>
            <a:r>
              <a:rPr lang="el-GR" sz="2800" i="1">
                <a:solidFill>
                  <a:srgbClr val="800000"/>
                </a:solidFill>
                <a:latin typeface="Arial Unicode MS" pitchFamily="34" charset="-128"/>
                <a:cs typeface="Times New Roman" pitchFamily="18" charset="0"/>
              </a:rPr>
              <a:t>ω</a:t>
            </a:r>
            <a:r>
              <a:rPr lang="cs-CZ" sz="2800" i="1" baseline="-25000">
                <a:solidFill>
                  <a:srgbClr val="800000"/>
                </a:solidFill>
                <a:latin typeface="Arial Unicode MS" pitchFamily="34" charset="-128"/>
                <a:cs typeface="Times New Roman" pitchFamily="18" charset="0"/>
              </a:rPr>
              <a:t>n</a:t>
            </a:r>
            <a:r>
              <a:rPr lang="cs-CZ" sz="2800" i="1">
                <a:solidFill>
                  <a:srgbClr val="800000"/>
                </a:solidFill>
                <a:latin typeface="Arial Unicode MS" pitchFamily="34" charset="-128"/>
                <a:cs typeface="Times New Roman" pitchFamily="18" charset="0"/>
              </a:rPr>
              <a:t>= </a:t>
            </a:r>
            <a:r>
              <a:rPr lang="el-GR" sz="2800" i="1">
                <a:solidFill>
                  <a:srgbClr val="800000"/>
                </a:solidFill>
                <a:latin typeface="Arial Unicode MS" pitchFamily="34" charset="-128"/>
              </a:rPr>
              <a:t>ω</a:t>
            </a:r>
            <a:r>
              <a:rPr lang="cs-CZ" sz="2800" i="1" baseline="-25000">
                <a:solidFill>
                  <a:srgbClr val="800000"/>
                </a:solidFill>
                <a:latin typeface="Arial Unicode MS" pitchFamily="34" charset="-128"/>
              </a:rPr>
              <a:t>n</a:t>
            </a:r>
            <a:r>
              <a:rPr lang="cs-CZ" sz="1200" i="1">
                <a:solidFill>
                  <a:srgbClr val="800000"/>
                </a:solidFill>
                <a:latin typeface="Arial Unicode MS" pitchFamily="34" charset="-128"/>
              </a:rPr>
              <a:t> </a:t>
            </a:r>
            <a:r>
              <a:rPr lang="cs-CZ" sz="2800">
                <a:solidFill>
                  <a:srgbClr val="800000"/>
                </a:solidFill>
                <a:latin typeface="Arial Unicode MS" pitchFamily="34" charset="-128"/>
              </a:rPr>
              <a:t>(</a:t>
            </a:r>
            <a:r>
              <a:rPr lang="cs-CZ" sz="1200">
                <a:solidFill>
                  <a:srgbClr val="800000"/>
                </a:solidFill>
                <a:latin typeface="Arial Unicode MS" pitchFamily="34" charset="-128"/>
              </a:rPr>
              <a:t> </a:t>
            </a:r>
            <a:r>
              <a:rPr lang="cs-CZ" sz="2400" b="1" i="1">
                <a:solidFill>
                  <a:srgbClr val="800000"/>
                </a:solidFill>
                <a:latin typeface="Arial Unicode MS" pitchFamily="34" charset="-128"/>
              </a:rPr>
              <a:t>k </a:t>
            </a:r>
            <a:r>
              <a:rPr lang="cs-CZ" sz="2800">
                <a:solidFill>
                  <a:srgbClr val="800000"/>
                </a:solidFill>
                <a:latin typeface="Arial Unicode MS" pitchFamily="34" charset="-128"/>
              </a:rPr>
              <a:t>)</a:t>
            </a:r>
          </a:p>
          <a:p>
            <a:pPr algn="l"/>
            <a:r>
              <a:rPr lang="el-GR" sz="2400" i="1">
                <a:latin typeface="Verdana" pitchFamily="34" charset="0"/>
              </a:rPr>
              <a:t>ω</a:t>
            </a:r>
            <a:r>
              <a:rPr lang="cs-CZ" sz="2400" i="1">
                <a:latin typeface="Verdana" pitchFamily="34" charset="0"/>
              </a:rPr>
              <a:t> </a:t>
            </a:r>
            <a:r>
              <a:rPr lang="cs-CZ">
                <a:latin typeface="Verdana" pitchFamily="34" charset="0"/>
              </a:rPr>
              <a:t>v jednotkách </a:t>
            </a:r>
            <a:r>
              <a:rPr lang="cs-CZ" i="1">
                <a:latin typeface="Verdana" pitchFamily="34" charset="0"/>
              </a:rPr>
              <a:t>c/a.</a:t>
            </a:r>
          </a:p>
          <a:p>
            <a:pPr algn="l"/>
            <a:endParaRPr lang="cs-CZ" i="1">
              <a:latin typeface="Verdana" pitchFamily="34" charset="0"/>
            </a:endParaRPr>
          </a:p>
          <a:p>
            <a:pPr algn="l"/>
            <a:r>
              <a:rPr lang="cs-CZ" i="1">
                <a:latin typeface="Verdana" pitchFamily="34" charset="0"/>
              </a:rPr>
              <a:t>Černá oblast:</a:t>
            </a:r>
            <a:endParaRPr lang="cs-CZ" i="1">
              <a:solidFill>
                <a:srgbClr val="600000"/>
              </a:solidFill>
              <a:latin typeface="Verdana" pitchFamily="34" charset="0"/>
            </a:endParaRPr>
          </a:p>
          <a:p>
            <a:pPr algn="l"/>
            <a:r>
              <a:rPr lang="cs-CZ">
                <a:solidFill>
                  <a:srgbClr val="600000"/>
                </a:solidFill>
                <a:latin typeface="Verdana" pitchFamily="34" charset="0"/>
              </a:rPr>
              <a:t>úplný zakázaný pás</a:t>
            </a:r>
          </a:p>
          <a:p>
            <a:pPr algn="l">
              <a:spcBef>
                <a:spcPct val="15000"/>
              </a:spcBef>
            </a:pPr>
            <a:r>
              <a:rPr lang="cs-CZ" i="1">
                <a:latin typeface="Verdana" pitchFamily="34" charset="0"/>
              </a:rPr>
              <a:t>Šedá oblast:</a:t>
            </a:r>
          </a:p>
          <a:p>
            <a:pPr algn="l"/>
            <a:r>
              <a:rPr lang="cs-CZ" sz="1600">
                <a:solidFill>
                  <a:srgbClr val="800000"/>
                </a:solidFill>
                <a:latin typeface="Verdana" pitchFamily="34" charset="0"/>
              </a:rPr>
              <a:t>zakázaný pás</a:t>
            </a:r>
            <a:r>
              <a:rPr lang="cs-CZ" sz="1600">
                <a:latin typeface="Verdana" pitchFamily="34" charset="0"/>
              </a:rPr>
              <a:t> pro </a:t>
            </a:r>
            <a:r>
              <a:rPr lang="cs-CZ" sz="1600" b="1" i="1">
                <a:solidFill>
                  <a:srgbClr val="800000"/>
                </a:solidFill>
                <a:latin typeface="Verdana" pitchFamily="34" charset="0"/>
              </a:rPr>
              <a:t>s -</a:t>
            </a:r>
            <a:r>
              <a:rPr lang="cs-CZ" sz="1600">
                <a:latin typeface="Verdana" pitchFamily="34" charset="0"/>
              </a:rPr>
              <a:t> , resp. </a:t>
            </a:r>
            <a:r>
              <a:rPr lang="cs-CZ" sz="1600" b="1" i="1">
                <a:solidFill>
                  <a:srgbClr val="800000"/>
                </a:solidFill>
                <a:latin typeface="Verdana" pitchFamily="34" charset="0"/>
              </a:rPr>
              <a:t>p -</a:t>
            </a:r>
            <a:r>
              <a:rPr lang="cs-CZ" sz="1600">
                <a:solidFill>
                  <a:srgbClr val="800000"/>
                </a:solidFill>
                <a:latin typeface="Verdana" pitchFamily="34" charset="0"/>
              </a:rPr>
              <a:t> složku</a:t>
            </a:r>
          </a:p>
          <a:p>
            <a:pPr algn="l">
              <a:spcBef>
                <a:spcPct val="50000"/>
              </a:spcBef>
            </a:pPr>
            <a:r>
              <a:rPr lang="cs-CZ" i="1">
                <a:latin typeface="Verdana" pitchFamily="34" charset="0"/>
              </a:rPr>
              <a:t>Experimentální hodnoty:</a:t>
            </a:r>
          </a:p>
          <a:p>
            <a:pPr algn="l"/>
            <a:r>
              <a:rPr lang="cs-CZ" sz="2000">
                <a:latin typeface="Verdana" pitchFamily="34" charset="0"/>
              </a:rPr>
              <a:t>o</a:t>
            </a:r>
            <a:r>
              <a:rPr lang="cs-CZ" sz="2400">
                <a:latin typeface="Verdana" pitchFamily="34" charset="0"/>
              </a:rPr>
              <a:t> </a:t>
            </a:r>
            <a:r>
              <a:rPr lang="cs-CZ" sz="2000">
                <a:latin typeface="Verdana" pitchFamily="34" charset="0"/>
              </a:rPr>
              <a:t>:</a:t>
            </a:r>
            <a:r>
              <a:rPr lang="cs-CZ" sz="2400">
                <a:latin typeface="Verdana" pitchFamily="34" charset="0"/>
              </a:rPr>
              <a:t> </a:t>
            </a:r>
            <a:r>
              <a:rPr lang="cs-CZ" i="1">
                <a:latin typeface="Verdana" pitchFamily="34" charset="0"/>
              </a:rPr>
              <a:t>s</a:t>
            </a:r>
            <a:r>
              <a:rPr lang="en-US">
                <a:latin typeface="Verdana" pitchFamily="34" charset="0"/>
              </a:rPr>
              <a:t>-</a:t>
            </a:r>
            <a:r>
              <a:rPr lang="cs-CZ">
                <a:latin typeface="Verdana" pitchFamily="34" charset="0"/>
              </a:rPr>
              <a:t>složka, </a:t>
            </a:r>
            <a:r>
              <a:rPr lang="cs-CZ" sz="2000">
                <a:latin typeface="Verdana" pitchFamily="34" charset="0"/>
              </a:rPr>
              <a:t> </a:t>
            </a:r>
            <a:r>
              <a:rPr lang="cs-CZ" sz="2000" b="1">
                <a:latin typeface="OpenSymbol" pitchFamily="2" charset="0"/>
              </a:rPr>
              <a:t>▵</a:t>
            </a:r>
            <a:r>
              <a:rPr lang="en-US" sz="2000">
                <a:latin typeface="Verdana" pitchFamily="34" charset="0"/>
              </a:rPr>
              <a:t> </a:t>
            </a:r>
            <a:r>
              <a:rPr lang="cs-CZ">
                <a:latin typeface="Verdana" pitchFamily="34" charset="0"/>
              </a:rPr>
              <a:t>:</a:t>
            </a:r>
            <a:r>
              <a:rPr lang="en-US">
                <a:latin typeface="Verdana" pitchFamily="34" charset="0"/>
              </a:rPr>
              <a:t> </a:t>
            </a:r>
            <a:r>
              <a:rPr lang="en-US" i="1">
                <a:latin typeface="Verdana" pitchFamily="34" charset="0"/>
              </a:rPr>
              <a:t>p</a:t>
            </a:r>
            <a:r>
              <a:rPr lang="en-US">
                <a:latin typeface="Verdana" pitchFamily="34" charset="0"/>
              </a:rPr>
              <a:t>-</a:t>
            </a:r>
            <a:r>
              <a:rPr lang="cs-CZ">
                <a:latin typeface="Verdana" pitchFamily="34" charset="0"/>
              </a:rPr>
              <a:t>složka</a:t>
            </a:r>
          </a:p>
          <a:p>
            <a:pPr algn="l"/>
            <a:r>
              <a:rPr lang="en-US" sz="2400" b="1">
                <a:latin typeface="Verdana" pitchFamily="34" charset="0"/>
              </a:rPr>
              <a:t> </a:t>
            </a:r>
            <a:r>
              <a:rPr lang="cs-CZ" i="1">
                <a:latin typeface="Verdana" pitchFamily="34" charset="0"/>
              </a:rPr>
              <a:t/>
            </a:r>
            <a:br>
              <a:rPr lang="cs-CZ" i="1">
                <a:latin typeface="Verdana" pitchFamily="34" charset="0"/>
              </a:rPr>
            </a:br>
            <a:r>
              <a:rPr lang="cs-CZ"/>
              <a:t> </a:t>
            </a:r>
            <a:r>
              <a:rPr lang="cs-CZ" sz="2800"/>
              <a:t/>
            </a:r>
            <a:br>
              <a:rPr lang="cs-CZ" sz="2800"/>
            </a:br>
            <a:endParaRPr lang="el-GR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FDFDFD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65113" y="0"/>
            <a:ext cx="71421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4000" rIns="54000"/>
          <a:lstStyle/>
          <a:p>
            <a:pPr algn="l">
              <a:spcBef>
                <a:spcPct val="50000"/>
              </a:spcBef>
              <a:defRPr/>
            </a:pPr>
            <a:r>
              <a:rPr lang="cs-CZ" sz="20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Jiný 3D </a:t>
            </a:r>
            <a:r>
              <a:rPr lang="en-US" sz="20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krystal pro milimertrovou oblast </a:t>
            </a:r>
          </a:p>
          <a:p>
            <a:pPr algn="l">
              <a:spcBef>
                <a:spcPct val="50000"/>
              </a:spcBef>
              <a:defRPr/>
            </a:pPr>
            <a:r>
              <a:rPr lang="cs-CZ"/>
              <a:t>E.</a:t>
            </a:r>
            <a:r>
              <a:rPr lang="en-US"/>
              <a:t> Ö</a:t>
            </a:r>
            <a:r>
              <a:rPr lang="cs-CZ"/>
              <a:t>zbay at all.</a:t>
            </a:r>
            <a:r>
              <a:rPr lang="en-US"/>
              <a:t>,</a:t>
            </a:r>
            <a:r>
              <a:rPr lang="cs-CZ"/>
              <a:t> Iowa State University, </a:t>
            </a:r>
            <a:r>
              <a:rPr lang="en-US" b="1" i="1">
                <a:solidFill>
                  <a:srgbClr val="007572"/>
                </a:solidFill>
              </a:rPr>
              <a:t>Phys. Rev. B50 (</a:t>
            </a:r>
            <a:r>
              <a:rPr lang="cs-CZ" b="1" i="1">
                <a:solidFill>
                  <a:srgbClr val="007572"/>
                </a:solidFill>
              </a:rPr>
              <a:t>1994</a:t>
            </a:r>
            <a:r>
              <a:rPr lang="en-US" b="1" i="1">
                <a:solidFill>
                  <a:srgbClr val="007572"/>
                </a:solidFill>
              </a:rPr>
              <a:t>), 1945-1948</a:t>
            </a:r>
            <a:r>
              <a:rPr lang="cs-CZ" b="1"/>
              <a:t> </a:t>
            </a:r>
            <a:endParaRPr lang="en-US" b="1"/>
          </a:p>
          <a:p>
            <a:pPr algn="l">
              <a:spcBef>
                <a:spcPct val="50000"/>
              </a:spcBef>
              <a:defRPr/>
            </a:pPr>
            <a:endParaRPr lang="cs-CZ" sz="20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4339" name="Group 16"/>
          <p:cNvGrpSpPr>
            <a:grpSpLocks/>
          </p:cNvGrpSpPr>
          <p:nvPr/>
        </p:nvGrpSpPr>
        <p:grpSpPr bwMode="auto">
          <a:xfrm>
            <a:off x="5337175" y="1133475"/>
            <a:ext cx="3556000" cy="5129213"/>
            <a:chOff x="3362" y="346"/>
            <a:chExt cx="2240" cy="3231"/>
          </a:xfrm>
        </p:grpSpPr>
        <p:pic>
          <p:nvPicPr>
            <p:cNvPr id="14348" name="Picture 11" descr="ro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90" y="346"/>
              <a:ext cx="2202" cy="2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Text Box 12"/>
            <p:cNvSpPr txBox="1">
              <a:spLocks noChangeArrowheads="1"/>
            </p:cNvSpPr>
            <p:nvPr/>
          </p:nvSpPr>
          <p:spPr bwMode="auto">
            <a:xfrm>
              <a:off x="3362" y="2812"/>
              <a:ext cx="2240" cy="765"/>
            </a:xfrm>
            <a:prstGeom prst="rect">
              <a:avLst/>
            </a:prstGeom>
            <a:solidFill>
              <a:srgbClr val="FFE5E5"/>
            </a:solidFill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l">
                <a:spcBef>
                  <a:spcPct val="50000"/>
                </a:spcBef>
              </a:pPr>
              <a:r>
                <a:rPr lang="cs-CZ" sz="1400">
                  <a:latin typeface="Arial Unicode MS" pitchFamily="34" charset="-128"/>
                </a:rPr>
                <a:t>Komerční korundové tyčky, n = 3.1,</a:t>
              </a:r>
              <a:br>
                <a:rPr lang="cs-CZ" sz="1400">
                  <a:latin typeface="Arial Unicode MS" pitchFamily="34" charset="-128"/>
                </a:rPr>
              </a:br>
              <a:r>
                <a:rPr lang="cs-CZ" sz="1400">
                  <a:latin typeface="Arial Unicode MS" pitchFamily="34" charset="-128"/>
                </a:rPr>
                <a:t>průměr </a:t>
              </a:r>
              <a:r>
                <a:rPr lang="cs-CZ" sz="1400">
                  <a:latin typeface="OpenSymbol" pitchFamily="2" charset="0"/>
                </a:rPr>
                <a:t>⋲</a:t>
              </a:r>
              <a:r>
                <a:rPr lang="cs-CZ" sz="1400">
                  <a:latin typeface="Arial Unicode MS" pitchFamily="34" charset="-128"/>
                </a:rPr>
                <a:t> 3</a:t>
              </a:r>
              <a:r>
                <a:rPr lang="cs-CZ" sz="1000">
                  <a:latin typeface="Arial Unicode MS" pitchFamily="34" charset="-128"/>
                </a:rPr>
                <a:t> </a:t>
              </a:r>
              <a:r>
                <a:rPr lang="cs-CZ" sz="1400">
                  <a:latin typeface="Arial Unicode MS" pitchFamily="34" charset="-128"/>
                </a:rPr>
                <a:t>mm, délka </a:t>
              </a:r>
              <a:r>
                <a:rPr lang="cs-CZ">
                  <a:latin typeface="OpenSymbol" pitchFamily="2" charset="0"/>
                </a:rPr>
                <a:t>⋲</a:t>
              </a:r>
              <a:r>
                <a:rPr lang="cs-CZ" sz="1400">
                  <a:latin typeface="Arial Unicode MS" pitchFamily="34" charset="-128"/>
                </a:rPr>
                <a:t>15</a:t>
              </a:r>
              <a:r>
                <a:rPr lang="cs-CZ" sz="800">
                  <a:latin typeface="Arial Unicode MS" pitchFamily="34" charset="-128"/>
                </a:rPr>
                <a:t> </a:t>
              </a:r>
              <a:r>
                <a:rPr lang="cs-CZ" sz="1400">
                  <a:latin typeface="Arial Unicode MS" pitchFamily="34" charset="-128"/>
                </a:rPr>
                <a:t>cm,</a:t>
              </a:r>
              <a:br>
                <a:rPr lang="cs-CZ" sz="1400">
                  <a:latin typeface="Arial Unicode MS" pitchFamily="34" charset="-128"/>
                </a:rPr>
              </a:br>
              <a:r>
                <a:rPr lang="cs-CZ" sz="1400">
                  <a:latin typeface="Arial Unicode MS" pitchFamily="34" charset="-128"/>
                </a:rPr>
                <a:t>vzdálenost středů 1.123</a:t>
              </a:r>
              <a:r>
                <a:rPr lang="cs-CZ" sz="1000">
                  <a:latin typeface="Arial Unicode MS" pitchFamily="34" charset="-128"/>
                </a:rPr>
                <a:t> </a:t>
              </a:r>
              <a:r>
                <a:rPr lang="cs-CZ" sz="1400">
                  <a:latin typeface="Arial Unicode MS" pitchFamily="34" charset="-128"/>
                </a:rPr>
                <a:t>cm, spec. lepidlo</a:t>
              </a:r>
              <a:br>
                <a:rPr lang="cs-CZ" sz="1400">
                  <a:latin typeface="Arial Unicode MS" pitchFamily="34" charset="-128"/>
                </a:rPr>
              </a:br>
              <a:r>
                <a:rPr lang="cs-CZ" sz="1400">
                  <a:latin typeface="Arial Unicode MS" pitchFamily="34" charset="-128"/>
                </a:rPr>
                <a:t>v místech styku, index lomu blízký korundu. Zakázaný pás mezi 12 – 14 GHz.</a:t>
              </a:r>
              <a:endParaRPr lang="cs-CZ">
                <a:latin typeface="OpenSymbol" pitchFamily="2" charset="0"/>
              </a:endParaRPr>
            </a:p>
          </p:txBody>
        </p:sp>
      </p:grpSp>
      <p:grpSp>
        <p:nvGrpSpPr>
          <p:cNvPr id="14340" name="Group 19"/>
          <p:cNvGrpSpPr>
            <a:grpSpLocks/>
          </p:cNvGrpSpPr>
          <p:nvPr/>
        </p:nvGrpSpPr>
        <p:grpSpPr bwMode="auto">
          <a:xfrm>
            <a:off x="250825" y="3165475"/>
            <a:ext cx="5041900" cy="3503613"/>
            <a:chOff x="158" y="1994"/>
            <a:chExt cx="3176" cy="2207"/>
          </a:xfrm>
        </p:grpSpPr>
        <p:pic>
          <p:nvPicPr>
            <p:cNvPr id="14346" name="Picture 14" descr="mso83B9D"/>
            <p:cNvPicPr>
              <a:picLocks noChangeAspect="1" noChangeArrowheads="1"/>
            </p:cNvPicPr>
            <p:nvPr/>
          </p:nvPicPr>
          <p:blipFill>
            <a:blip r:embed="rId3" cstate="print"/>
            <a:srcRect l="5162" t="15495" r="16252" b="6776"/>
            <a:stretch>
              <a:fillRect/>
            </a:stretch>
          </p:blipFill>
          <p:spPr bwMode="auto">
            <a:xfrm>
              <a:off x="158" y="1994"/>
              <a:ext cx="3176" cy="2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7" name="Text Box 15"/>
            <p:cNvSpPr txBox="1">
              <a:spLocks noChangeArrowheads="1"/>
            </p:cNvSpPr>
            <p:nvPr/>
          </p:nvSpPr>
          <p:spPr bwMode="auto">
            <a:xfrm>
              <a:off x="243" y="4031"/>
              <a:ext cx="3005" cy="170"/>
            </a:xfrm>
            <a:prstGeom prst="rect">
              <a:avLst/>
            </a:prstGeom>
            <a:solidFill>
              <a:srgbClr val="E9FFE9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algn="l">
                <a:spcBef>
                  <a:spcPct val="50000"/>
                </a:spcBef>
              </a:pPr>
              <a:r>
                <a:rPr lang="cs-CZ" sz="1400">
                  <a:latin typeface="Arial Unicode MS" pitchFamily="34" charset="-128"/>
                </a:rPr>
                <a:t>Propustnost ve směru osy </a:t>
              </a:r>
              <a:r>
                <a:rPr lang="cs-CZ" sz="1400" i="1">
                  <a:latin typeface="Arial Unicode MS" pitchFamily="34" charset="-128"/>
                </a:rPr>
                <a:t>x , </a:t>
              </a:r>
              <a:r>
                <a:rPr lang="cs-CZ" sz="1400">
                  <a:latin typeface="Arial Unicode MS" pitchFamily="34" charset="-128"/>
                </a:rPr>
                <a:t>pole </a:t>
              </a:r>
              <a:r>
                <a:rPr lang="cs-CZ" sz="1400" i="1">
                  <a:latin typeface="Arial Unicode MS" pitchFamily="34" charset="-128"/>
                </a:rPr>
                <a:t>E  </a:t>
              </a:r>
              <a:r>
                <a:rPr lang="cs-CZ" sz="1400">
                  <a:latin typeface="Arial Unicode MS" pitchFamily="34" charset="-128"/>
                </a:rPr>
                <a:t>kolmé k tyčím mříže.</a:t>
              </a:r>
              <a:endParaRPr lang="cs-CZ" sz="1400" i="1">
                <a:latin typeface="Arial Unicode MS" pitchFamily="34" charset="-128"/>
              </a:endParaRPr>
            </a:p>
          </p:txBody>
        </p:sp>
      </p:grpSp>
      <p:grpSp>
        <p:nvGrpSpPr>
          <p:cNvPr id="14341" name="Group 21"/>
          <p:cNvGrpSpPr>
            <a:grpSpLocks/>
          </p:cNvGrpSpPr>
          <p:nvPr/>
        </p:nvGrpSpPr>
        <p:grpSpPr bwMode="auto">
          <a:xfrm>
            <a:off x="265113" y="1052513"/>
            <a:ext cx="4891087" cy="1927225"/>
            <a:chOff x="167" y="663"/>
            <a:chExt cx="3081" cy="1214"/>
          </a:xfrm>
        </p:grpSpPr>
        <p:pic>
          <p:nvPicPr>
            <p:cNvPr id="14343" name="Picture 9" descr="mso16432"/>
            <p:cNvPicPr>
              <a:picLocks noChangeAspect="1" noChangeArrowheads="1"/>
            </p:cNvPicPr>
            <p:nvPr/>
          </p:nvPicPr>
          <p:blipFill>
            <a:blip r:embed="rId4" cstate="print"/>
            <a:srcRect b="3175"/>
            <a:stretch>
              <a:fillRect/>
            </a:stretch>
          </p:blipFill>
          <p:spPr bwMode="auto">
            <a:xfrm>
              <a:off x="167" y="663"/>
              <a:ext cx="1607" cy="1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Text Box 10"/>
            <p:cNvSpPr txBox="1">
              <a:spLocks noChangeArrowheads="1"/>
            </p:cNvSpPr>
            <p:nvPr/>
          </p:nvSpPr>
          <p:spPr bwMode="auto">
            <a:xfrm>
              <a:off x="1803" y="1196"/>
              <a:ext cx="1445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4000" rIns="54000"/>
            <a:lstStyle/>
            <a:p>
              <a:pPr algn="l">
                <a:spcBef>
                  <a:spcPct val="50000"/>
                </a:spcBef>
              </a:pPr>
              <a:r>
                <a:rPr lang="en-US" sz="1600">
                  <a:solidFill>
                    <a:schemeClr val="hlink"/>
                  </a:solidFill>
                </a:rPr>
                <a:t>Z</a:t>
              </a:r>
              <a:r>
                <a:rPr lang="cs-CZ" sz="1600">
                  <a:solidFill>
                    <a:schemeClr val="hlink"/>
                  </a:solidFill>
                </a:rPr>
                <a:t>ákladní motiv </a:t>
              </a:r>
              <a:r>
                <a:rPr lang="en-US" sz="1600">
                  <a:solidFill>
                    <a:schemeClr val="hlink"/>
                  </a:solidFill>
                </a:rPr>
                <a:t>:</a:t>
              </a:r>
              <a:r>
                <a:rPr lang="cs-CZ" sz="1600">
                  <a:solidFill>
                    <a:schemeClr val="hlink"/>
                  </a:solidFill>
                </a:rPr>
                <a:t> 4 vrstvy</a:t>
              </a:r>
            </a:p>
          </p:txBody>
        </p:sp>
        <p:sp>
          <p:nvSpPr>
            <p:cNvPr id="14345" name="AutoShape 20"/>
            <p:cNvSpPr>
              <a:spLocks/>
            </p:cNvSpPr>
            <p:nvPr/>
          </p:nvSpPr>
          <p:spPr bwMode="auto">
            <a:xfrm>
              <a:off x="1746" y="1139"/>
              <a:ext cx="28" cy="341"/>
            </a:xfrm>
            <a:prstGeom prst="rightBrace">
              <a:avLst>
                <a:gd name="adj1" fmla="val 101488"/>
                <a:gd name="adj2" fmla="val 50000"/>
              </a:avLst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4342" name="Line 22"/>
          <p:cNvSpPr>
            <a:spLocks noChangeShapeType="1"/>
          </p:cNvSpPr>
          <p:nvPr/>
        </p:nvSpPr>
        <p:spPr bwMode="auto">
          <a:xfrm>
            <a:off x="265113" y="819150"/>
            <a:ext cx="7186612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87843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76250" y="233363"/>
            <a:ext cx="693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2D fotonické krystaly</a:t>
            </a:r>
            <a:endParaRPr lang="cs-CZ">
              <a:latin typeface="Arial Unicode MS" pitchFamily="34" charset="-128"/>
            </a:endParaRPr>
          </a:p>
        </p:txBody>
      </p:sp>
      <p:sp>
        <p:nvSpPr>
          <p:cNvPr id="15363" name="Line 6"/>
          <p:cNvSpPr>
            <a:spLocks noChangeShapeType="1"/>
          </p:cNvSpPr>
          <p:nvPr/>
        </p:nvSpPr>
        <p:spPr bwMode="auto">
          <a:xfrm>
            <a:off x="476250" y="773113"/>
            <a:ext cx="6975475" cy="0"/>
          </a:xfrm>
          <a:prstGeom prst="line">
            <a:avLst/>
          </a:prstGeom>
          <a:noFill/>
          <a:ln w="57150" cmpd="thinThick">
            <a:solidFill>
              <a:srgbClr val="FF9966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522288" y="908050"/>
            <a:ext cx="70199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/>
              <a:t> z</a:t>
            </a:r>
            <a:r>
              <a:rPr lang="cs-CZ">
                <a:latin typeface="Arial Unicode MS" pitchFamily="34" charset="-128"/>
              </a:rPr>
              <a:t>ajímavé z hlediska integrace s polovodičovými prvky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cs-CZ"/>
              <a:t> </a:t>
            </a:r>
            <a:r>
              <a:rPr lang="cs-CZ">
                <a:latin typeface="Arial Unicode MS" pitchFamily="34" charset="-128"/>
              </a:rPr>
              <a:t>při výrobě je možné využít existující technologie</a:t>
            </a:r>
            <a:endParaRPr lang="cs-CZ">
              <a:solidFill>
                <a:srgbClr val="8F8C00"/>
              </a:solidFill>
            </a:endParaRPr>
          </a:p>
        </p:txBody>
      </p:sp>
      <p:grpSp>
        <p:nvGrpSpPr>
          <p:cNvPr id="15365" name="Group 22"/>
          <p:cNvGrpSpPr>
            <a:grpSpLocks/>
          </p:cNvGrpSpPr>
          <p:nvPr/>
        </p:nvGrpSpPr>
        <p:grpSpPr bwMode="auto">
          <a:xfrm>
            <a:off x="488950" y="3000375"/>
            <a:ext cx="4038600" cy="3084513"/>
            <a:chOff x="385" y="1395"/>
            <a:chExt cx="2495" cy="1905"/>
          </a:xfrm>
        </p:grpSpPr>
        <p:pic>
          <p:nvPicPr>
            <p:cNvPr id="15369" name="Picture 10" descr="2Ddi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" y="1395"/>
              <a:ext cx="2495" cy="1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0" name="Line 12"/>
            <p:cNvSpPr>
              <a:spLocks noChangeShapeType="1"/>
            </p:cNvSpPr>
            <p:nvPr/>
          </p:nvSpPr>
          <p:spPr bwMode="auto">
            <a:xfrm flipH="1" flipV="1">
              <a:off x="2256" y="2869"/>
              <a:ext cx="227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Text Box 13"/>
            <p:cNvSpPr txBox="1">
              <a:spLocks noChangeArrowheads="1"/>
            </p:cNvSpPr>
            <p:nvPr/>
          </p:nvSpPr>
          <p:spPr bwMode="auto">
            <a:xfrm>
              <a:off x="2426" y="2897"/>
              <a:ext cx="3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sklen</a:t>
              </a:r>
              <a:r>
                <a:rPr lang="cs-CZ" sz="1200"/>
                <a:t>ěný</a:t>
              </a:r>
              <a:br>
                <a:rPr lang="cs-CZ" sz="1200"/>
              </a:br>
              <a:r>
                <a:rPr lang="cs-CZ" sz="1200"/>
                <a:t>substrát</a:t>
              </a:r>
            </a:p>
          </p:txBody>
        </p:sp>
        <p:sp>
          <p:nvSpPr>
            <p:cNvPr id="15372" name="Text Box 14"/>
            <p:cNvSpPr txBox="1">
              <a:spLocks noChangeArrowheads="1"/>
            </p:cNvSpPr>
            <p:nvPr/>
          </p:nvSpPr>
          <p:spPr bwMode="auto">
            <a:xfrm>
              <a:off x="2086" y="1536"/>
              <a:ext cx="510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200"/>
                <a:t>dielektrikum</a:t>
              </a:r>
            </a:p>
          </p:txBody>
        </p:sp>
        <p:sp>
          <p:nvSpPr>
            <p:cNvPr id="15373" name="Text Box 15"/>
            <p:cNvSpPr txBox="1">
              <a:spLocks noChangeArrowheads="1"/>
            </p:cNvSpPr>
            <p:nvPr/>
          </p:nvSpPr>
          <p:spPr bwMode="auto">
            <a:xfrm>
              <a:off x="527" y="1533"/>
              <a:ext cx="62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200"/>
                <a:t>Trojúhelníková mříž z děr</a:t>
              </a:r>
            </a:p>
          </p:txBody>
        </p:sp>
        <p:sp>
          <p:nvSpPr>
            <p:cNvPr id="15374" name="Text Box 16"/>
            <p:cNvSpPr txBox="1">
              <a:spLocks noChangeArrowheads="1"/>
            </p:cNvSpPr>
            <p:nvPr/>
          </p:nvSpPr>
          <p:spPr bwMode="auto">
            <a:xfrm>
              <a:off x="2653" y="2188"/>
              <a:ext cx="113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400" b="1" i="1"/>
                <a:t>x</a:t>
              </a:r>
            </a:p>
          </p:txBody>
        </p:sp>
        <p:sp>
          <p:nvSpPr>
            <p:cNvPr id="15375" name="Text Box 17"/>
            <p:cNvSpPr txBox="1">
              <a:spLocks noChangeArrowheads="1"/>
            </p:cNvSpPr>
            <p:nvPr/>
          </p:nvSpPr>
          <p:spPr bwMode="auto">
            <a:xfrm>
              <a:off x="1774" y="1601"/>
              <a:ext cx="113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400" b="1" i="1"/>
                <a:t>y</a:t>
              </a:r>
            </a:p>
          </p:txBody>
        </p:sp>
        <p:sp>
          <p:nvSpPr>
            <p:cNvPr id="15376" name="Text Box 18"/>
            <p:cNvSpPr txBox="1">
              <a:spLocks noChangeArrowheads="1"/>
            </p:cNvSpPr>
            <p:nvPr/>
          </p:nvSpPr>
          <p:spPr bwMode="auto">
            <a:xfrm>
              <a:off x="1463" y="1451"/>
              <a:ext cx="113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400" b="1" i="1"/>
                <a:t>z</a:t>
              </a:r>
            </a:p>
          </p:txBody>
        </p:sp>
        <p:sp>
          <p:nvSpPr>
            <p:cNvPr id="15377" name="Text Box 19"/>
            <p:cNvSpPr txBox="1">
              <a:spLocks noChangeArrowheads="1"/>
            </p:cNvSpPr>
            <p:nvPr/>
          </p:nvSpPr>
          <p:spPr bwMode="auto">
            <a:xfrm>
              <a:off x="470" y="2812"/>
              <a:ext cx="482" cy="112"/>
            </a:xfrm>
            <a:prstGeom prst="rect">
              <a:avLst/>
            </a:prstGeom>
            <a:solidFill>
              <a:srgbClr val="9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200" b="1">
                  <a:latin typeface="Arial Unicode MS" pitchFamily="34" charset="-128"/>
                </a:rPr>
                <a:t>       </a:t>
              </a:r>
              <a:r>
                <a:rPr lang="cs-CZ" sz="1200">
                  <a:latin typeface="Arial Unicode MS" pitchFamily="34" charset="-128"/>
                </a:rPr>
                <a:t>a</a:t>
              </a:r>
              <a:r>
                <a:rPr lang="cs-CZ" sz="1200" b="1">
                  <a:latin typeface="Arial Unicode MS" pitchFamily="34" charset="-128"/>
                </a:rPr>
                <a:t>      </a:t>
              </a:r>
              <a:r>
                <a:rPr lang="cs-CZ" sz="1200">
                  <a:latin typeface="Arial Unicode MS" pitchFamily="34" charset="-128"/>
                </a:rPr>
                <a:t>r</a:t>
              </a:r>
            </a:p>
          </p:txBody>
        </p:sp>
        <p:sp>
          <p:nvSpPr>
            <p:cNvPr id="15378" name="Line 20"/>
            <p:cNvSpPr>
              <a:spLocks noChangeShapeType="1"/>
            </p:cNvSpPr>
            <p:nvPr/>
          </p:nvSpPr>
          <p:spPr bwMode="auto">
            <a:xfrm>
              <a:off x="527" y="2812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sm" len="sm"/>
              <a:tailEnd type="arrow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21"/>
            <p:cNvSpPr>
              <a:spLocks noChangeShapeType="1"/>
            </p:cNvSpPr>
            <p:nvPr/>
          </p:nvSpPr>
          <p:spPr bwMode="auto">
            <a:xfrm>
              <a:off x="839" y="2812"/>
              <a:ext cx="1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sm" len="sm"/>
              <a:tailEnd type="arrow" w="sm" len="sm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5366" name="Picture 23" descr="2Ddiry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46688" y="1898650"/>
            <a:ext cx="3292475" cy="4116388"/>
          </a:xfrm>
          <a:noFill/>
        </p:spPr>
      </p:pic>
      <p:sp>
        <p:nvSpPr>
          <p:cNvPr id="58394" name="Text Box 26"/>
          <p:cNvSpPr txBox="1">
            <a:spLocks noChangeArrowheads="1"/>
          </p:cNvSpPr>
          <p:nvPr/>
        </p:nvSpPr>
        <p:spPr bwMode="auto">
          <a:xfrm>
            <a:off x="522288" y="1808163"/>
            <a:ext cx="4049712" cy="808037"/>
          </a:xfrm>
          <a:prstGeom prst="rect">
            <a:avLst/>
          </a:prstGeom>
          <a:solidFill>
            <a:srgbClr val="FFECD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000">
                <a:solidFill>
                  <a:srgbClr val="006462"/>
                </a:solidFill>
                <a:latin typeface="Arial Unicode MS" pitchFamily="34" charset="-128"/>
              </a:rPr>
              <a:t>Dva základní typy:</a:t>
            </a:r>
            <a:r>
              <a:rPr lang="cs-CZ">
                <a:solidFill>
                  <a:srgbClr val="006462"/>
                </a:solidFill>
              </a:rPr>
              <a:t>  </a:t>
            </a:r>
          </a:p>
          <a:p>
            <a:pPr algn="l">
              <a:defRPr/>
            </a:pPr>
            <a:endParaRPr lang="cs-CZ" sz="900">
              <a:solidFill>
                <a:srgbClr val="006462"/>
              </a:solidFill>
            </a:endParaRPr>
          </a:p>
          <a:p>
            <a:pPr algn="l">
              <a:defRPr/>
            </a:pPr>
            <a:r>
              <a:rPr lang="cs-CZ">
                <a:solidFill>
                  <a:schemeClr val="accent2"/>
                </a:solidFill>
              </a:rPr>
              <a:t>    </a:t>
            </a:r>
            <a:r>
              <a:rPr lang="cs-CZ">
                <a:solidFill>
                  <a:srgbClr val="8F8C00"/>
                </a:solidFill>
              </a:rPr>
              <a:t> </a:t>
            </a:r>
            <a:r>
              <a:rPr lang="cs-CZ">
                <a:solidFill>
                  <a:srgbClr val="856E0B"/>
                </a:solidFill>
                <a:latin typeface="Verdana" pitchFamily="34" charset="0"/>
              </a:rPr>
              <a:t>(a) díry</a:t>
            </a:r>
            <a:r>
              <a:rPr lang="cs-CZ">
                <a:solidFill>
                  <a:srgbClr val="856E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cs-CZ">
                <a:solidFill>
                  <a:srgbClr val="856E0B"/>
                </a:solidFill>
                <a:latin typeface="Verdana" pitchFamily="34" charset="0"/>
              </a:rPr>
              <a:t>tvořící 2D mříž</a:t>
            </a:r>
          </a:p>
        </p:txBody>
      </p:sp>
      <p:sp>
        <p:nvSpPr>
          <p:cNvPr id="15368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B9B9B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SEM images of etched silicon pillars under different condition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7100" y="3014663"/>
            <a:ext cx="7380288" cy="2581275"/>
          </a:xfrm>
          <a:noFill/>
        </p:spPr>
      </p:pic>
      <p:sp>
        <p:nvSpPr>
          <p:cNvPr id="16387" name="Text Box 16"/>
          <p:cNvSpPr txBox="1">
            <a:spLocks noChangeArrowheads="1"/>
          </p:cNvSpPr>
          <p:nvPr/>
        </p:nvSpPr>
        <p:spPr bwMode="auto">
          <a:xfrm>
            <a:off x="881063" y="5722938"/>
            <a:ext cx="7472362" cy="1036637"/>
          </a:xfrm>
          <a:prstGeom prst="rect">
            <a:avLst/>
          </a:prstGeom>
          <a:solidFill>
            <a:srgbClr val="FFF3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1600">
                <a:solidFill>
                  <a:schemeClr val="accent2"/>
                </a:solidFill>
              </a:rPr>
              <a:t>T. Zjistra</a:t>
            </a:r>
            <a:r>
              <a:rPr lang="cs-CZ"/>
              <a:t> </a:t>
            </a:r>
            <a:r>
              <a:rPr lang="cs-CZ" sz="1400"/>
              <a:t>(Delft Institute of Microelectronics and Submicron Technology) </a:t>
            </a:r>
            <a:r>
              <a:rPr lang="cs-CZ" sz="1600">
                <a:solidFill>
                  <a:schemeClr val="accent2"/>
                </a:solidFill>
              </a:rPr>
              <a:t>at all</a:t>
            </a:r>
            <a:r>
              <a:rPr lang="cs-CZ" sz="1400"/>
              <a:t>.,</a:t>
            </a:r>
            <a:br>
              <a:rPr lang="cs-CZ" sz="1400"/>
            </a:br>
            <a:r>
              <a:rPr lang="cs-CZ" sz="1400" b="1">
                <a:latin typeface="Trebuchet MS" pitchFamily="34" charset="0"/>
              </a:rPr>
              <a:t>Fabrication of two-dimensional photonic crystal waveguides for 1.5</a:t>
            </a:r>
            <a:r>
              <a:rPr lang="en-US" sz="1400" b="1"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µ</a:t>
            </a:r>
            <a:r>
              <a:rPr lang="cs-CZ" sz="1400" b="1"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m in silicon by deep anisotropic dry etching</a:t>
            </a:r>
            <a:r>
              <a:rPr lang="cs-CZ" sz="1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sz="1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cs-CZ" sz="1600" b="1" i="1">
                <a:solidFill>
                  <a:srgbClr val="006462"/>
                </a:solidFill>
                <a:ea typeface="Arial Unicode MS" pitchFamily="34" charset="-128"/>
                <a:cs typeface="Arial Unicode MS" pitchFamily="34" charset="-128"/>
              </a:rPr>
              <a:t>J. Vac. Sci. Technol. B 17 (1999) 2734 - 2739</a:t>
            </a:r>
            <a:r>
              <a:rPr lang="cs-CZ" sz="1400" i="1">
                <a:ea typeface="Arial Unicode MS" pitchFamily="34" charset="-128"/>
                <a:cs typeface="Arial Unicode MS" pitchFamily="34" charset="-128"/>
              </a:rPr>
              <a:t> </a:t>
            </a:r>
            <a:endParaRPr lang="cs-CZ" sz="1400">
              <a:latin typeface="Arial Unicode MS" pitchFamily="34" charset="-128"/>
            </a:endParaRPr>
          </a:p>
        </p:txBody>
      </p:sp>
      <p:grpSp>
        <p:nvGrpSpPr>
          <p:cNvPr id="16388" name="Group 27"/>
          <p:cNvGrpSpPr>
            <a:grpSpLocks/>
          </p:cNvGrpSpPr>
          <p:nvPr/>
        </p:nvGrpSpPr>
        <p:grpSpPr bwMode="auto">
          <a:xfrm>
            <a:off x="4572000" y="728663"/>
            <a:ext cx="4005263" cy="2339975"/>
            <a:chOff x="2426" y="459"/>
            <a:chExt cx="2637" cy="1701"/>
          </a:xfrm>
        </p:grpSpPr>
        <p:pic>
          <p:nvPicPr>
            <p:cNvPr id="16394" name="Picture 17" descr="he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22" y="459"/>
              <a:ext cx="2041" cy="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5" name="Text Box 25"/>
            <p:cNvSpPr txBox="1">
              <a:spLocks noChangeArrowheads="1"/>
            </p:cNvSpPr>
            <p:nvPr/>
          </p:nvSpPr>
          <p:spPr bwMode="auto">
            <a:xfrm>
              <a:off x="2426" y="657"/>
              <a:ext cx="681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600"/>
                <a:t>hexagonální</a:t>
              </a:r>
            </a:p>
          </p:txBody>
        </p:sp>
      </p:grp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265113" y="142875"/>
            <a:ext cx="3600450" cy="366713"/>
          </a:xfrm>
          <a:prstGeom prst="rect">
            <a:avLst/>
          </a:prstGeom>
          <a:solidFill>
            <a:srgbClr val="FFECD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>
                <a:solidFill>
                  <a:srgbClr val="675203"/>
                </a:solidFill>
                <a:latin typeface="Verdana" pitchFamily="34" charset="0"/>
              </a:rPr>
              <a:t>(b) sloupce</a:t>
            </a:r>
            <a:r>
              <a:rPr lang="cs-CZ">
                <a:solidFill>
                  <a:srgbClr val="6752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cs-CZ">
                <a:solidFill>
                  <a:srgbClr val="675203"/>
                </a:solidFill>
                <a:latin typeface="Verdana" pitchFamily="34" charset="0"/>
              </a:rPr>
              <a:t>tvořící 2D mříž</a:t>
            </a:r>
          </a:p>
        </p:txBody>
      </p:sp>
      <p:sp>
        <p:nvSpPr>
          <p:cNvPr id="16390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grpSp>
        <p:nvGrpSpPr>
          <p:cNvPr id="16391" name="Group 32"/>
          <p:cNvGrpSpPr>
            <a:grpSpLocks/>
          </p:cNvGrpSpPr>
          <p:nvPr/>
        </p:nvGrpSpPr>
        <p:grpSpPr bwMode="auto">
          <a:xfrm>
            <a:off x="476250" y="684213"/>
            <a:ext cx="3916363" cy="2244725"/>
            <a:chOff x="300" y="431"/>
            <a:chExt cx="2467" cy="1414"/>
          </a:xfrm>
        </p:grpSpPr>
        <p:pic>
          <p:nvPicPr>
            <p:cNvPr id="16392" name="Picture 28" descr="sloupce"/>
            <p:cNvPicPr>
              <a:picLocks noChangeAspect="1" noChangeArrowheads="1"/>
            </p:cNvPicPr>
            <p:nvPr/>
          </p:nvPicPr>
          <p:blipFill>
            <a:blip r:embed="rId4" cstate="print"/>
            <a:srcRect b="28012"/>
            <a:stretch>
              <a:fillRect/>
            </a:stretch>
          </p:blipFill>
          <p:spPr bwMode="auto">
            <a:xfrm>
              <a:off x="300" y="431"/>
              <a:ext cx="2467" cy="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xt Box 31"/>
            <p:cNvSpPr txBox="1">
              <a:spLocks noChangeArrowheads="1"/>
            </p:cNvSpPr>
            <p:nvPr/>
          </p:nvSpPr>
          <p:spPr bwMode="auto">
            <a:xfrm>
              <a:off x="527" y="544"/>
              <a:ext cx="62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600"/>
                <a:t>čtvercová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0" y="2786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102" name="Rectangle 139"/>
          <p:cNvSpPr>
            <a:spLocks noChangeArrowheads="1"/>
          </p:cNvSpPr>
          <p:nvPr/>
        </p:nvSpPr>
        <p:spPr bwMode="auto">
          <a:xfrm>
            <a:off x="0" y="2786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4103" name="Group 148"/>
          <p:cNvGrpSpPr>
            <a:grpSpLocks/>
          </p:cNvGrpSpPr>
          <p:nvPr/>
        </p:nvGrpSpPr>
        <p:grpSpPr bwMode="auto">
          <a:xfrm>
            <a:off x="566738" y="612775"/>
            <a:ext cx="2695575" cy="1285875"/>
            <a:chOff x="357" y="232"/>
            <a:chExt cx="1698" cy="810"/>
          </a:xfrm>
        </p:grpSpPr>
        <p:graphicFrame>
          <p:nvGraphicFramePr>
            <p:cNvPr id="4098" name="Object 138"/>
            <p:cNvGraphicFramePr>
              <a:graphicFrameLocks noChangeAspect="1"/>
            </p:cNvGraphicFramePr>
            <p:nvPr/>
          </p:nvGraphicFramePr>
          <p:xfrm>
            <a:off x="357" y="232"/>
            <a:ext cx="1698" cy="810"/>
          </p:xfrm>
          <a:graphic>
            <a:graphicData uri="http://schemas.openxmlformats.org/presentationml/2006/ole">
              <p:oleObj spid="_x0000_s4098" name="Obrázek" r:id="rId3" imgW="3285744" imgH="1572768" progId="Word.Picture.8">
                <p:embed/>
              </p:oleObj>
            </a:graphicData>
          </a:graphic>
        </p:graphicFrame>
        <p:sp>
          <p:nvSpPr>
            <p:cNvPr id="4114" name="Text Box 143"/>
            <p:cNvSpPr txBox="1">
              <a:spLocks noChangeArrowheads="1"/>
            </p:cNvSpPr>
            <p:nvPr/>
          </p:nvSpPr>
          <p:spPr bwMode="auto">
            <a:xfrm>
              <a:off x="1463" y="572"/>
              <a:ext cx="57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l-GR" sz="1200">
                  <a:cs typeface="Times New Roman" pitchFamily="18" charset="0"/>
                </a:rPr>
                <a:t>Γ</a:t>
              </a:r>
              <a:endParaRPr lang="el-GR" sz="1200" i="1">
                <a:cs typeface="Times New Roman" pitchFamily="18" charset="0"/>
              </a:endParaRPr>
            </a:p>
          </p:txBody>
        </p:sp>
      </p:grpSp>
      <p:grpSp>
        <p:nvGrpSpPr>
          <p:cNvPr id="4104" name="Group 150"/>
          <p:cNvGrpSpPr>
            <a:grpSpLocks/>
          </p:cNvGrpSpPr>
          <p:nvPr/>
        </p:nvGrpSpPr>
        <p:grpSpPr bwMode="auto">
          <a:xfrm>
            <a:off x="365125" y="2214563"/>
            <a:ext cx="5332413" cy="4276725"/>
            <a:chOff x="230" y="1395"/>
            <a:chExt cx="3359" cy="2694"/>
          </a:xfrm>
        </p:grpSpPr>
        <p:pic>
          <p:nvPicPr>
            <p:cNvPr id="4108" name="Picture 58" descr="http://www.lions.odu.edu/~sguox002/square/band.jpg"/>
            <p:cNvPicPr>
              <a:picLocks noChangeAspect="1" noChangeArrowheads="1"/>
            </p:cNvPicPr>
            <p:nvPr/>
          </p:nvPicPr>
          <p:blipFill>
            <a:blip r:embed="rId4" r:link="rId5" cstate="print">
              <a:lum contrast="6000"/>
            </a:blip>
            <a:srcRect l="9427" t="6763" r="6326" b="1231"/>
            <a:stretch>
              <a:fillRect/>
            </a:stretch>
          </p:blipFill>
          <p:spPr bwMode="auto">
            <a:xfrm>
              <a:off x="300" y="1395"/>
              <a:ext cx="3289" cy="2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9" name="Text Box 140"/>
            <p:cNvSpPr txBox="1">
              <a:spLocks noChangeArrowheads="1"/>
            </p:cNvSpPr>
            <p:nvPr/>
          </p:nvSpPr>
          <p:spPr bwMode="auto">
            <a:xfrm rot="-5400000">
              <a:off x="66" y="2494"/>
              <a:ext cx="53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l-GR" sz="1600">
                  <a:cs typeface="Times New Roman" pitchFamily="18" charset="0"/>
                </a:rPr>
                <a:t>ω</a:t>
              </a:r>
              <a:r>
                <a:rPr lang="en-US" sz="800">
                  <a:cs typeface="Times New Roman" pitchFamily="18" charset="0"/>
                </a:rPr>
                <a:t> </a:t>
              </a:r>
              <a:r>
                <a:rPr lang="en-US" sz="1600" i="1">
                  <a:cs typeface="Times New Roman" pitchFamily="18" charset="0"/>
                </a:rPr>
                <a:t>a</a:t>
              </a:r>
              <a:r>
                <a:rPr lang="en-US" sz="1600" b="1">
                  <a:cs typeface="Times New Roman" pitchFamily="18" charset="0"/>
                </a:rPr>
                <a:t>/</a:t>
              </a:r>
              <a:r>
                <a:rPr lang="en-US" sz="1600">
                  <a:cs typeface="Times New Roman" pitchFamily="18" charset="0"/>
                </a:rPr>
                <a:t>2</a:t>
              </a:r>
              <a:r>
                <a:rPr lang="en-US" sz="700">
                  <a:cs typeface="Times New Roman" pitchFamily="18" charset="0"/>
                </a:rPr>
                <a:t> </a:t>
              </a:r>
              <a:r>
                <a:rPr lang="el-GR" sz="1600" i="1">
                  <a:cs typeface="Times New Roman" pitchFamily="18" charset="0"/>
                </a:rPr>
                <a:t>π</a:t>
              </a:r>
              <a:r>
                <a:rPr lang="en-US" sz="800" i="1">
                  <a:cs typeface="Times New Roman" pitchFamily="18" charset="0"/>
                </a:rPr>
                <a:t> </a:t>
              </a:r>
              <a:r>
                <a:rPr lang="en-US" sz="1600" i="1">
                  <a:cs typeface="Times New Roman" pitchFamily="18" charset="0"/>
                </a:rPr>
                <a:t>c</a:t>
              </a:r>
              <a:endParaRPr lang="el-GR" sz="1600" i="1">
                <a:cs typeface="Times New Roman" pitchFamily="18" charset="0"/>
              </a:endParaRPr>
            </a:p>
          </p:txBody>
        </p:sp>
        <p:sp>
          <p:nvSpPr>
            <p:cNvPr id="4110" name="Text Box 142"/>
            <p:cNvSpPr txBox="1">
              <a:spLocks noChangeArrowheads="1"/>
            </p:cNvSpPr>
            <p:nvPr/>
          </p:nvSpPr>
          <p:spPr bwMode="auto">
            <a:xfrm>
              <a:off x="414" y="3818"/>
              <a:ext cx="595" cy="1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cs typeface="Times New Roman" pitchFamily="18" charset="0"/>
                </a:rPr>
                <a:t>  </a:t>
              </a:r>
              <a:r>
                <a:rPr lang="el-GR" sz="1400">
                  <a:cs typeface="Times New Roman" pitchFamily="18" charset="0"/>
                </a:rPr>
                <a:t>Γ</a:t>
              </a:r>
              <a:endParaRPr lang="el-GR" sz="1400" i="1">
                <a:cs typeface="Times New Roman" pitchFamily="18" charset="0"/>
              </a:endParaRPr>
            </a:p>
          </p:txBody>
        </p:sp>
        <p:sp>
          <p:nvSpPr>
            <p:cNvPr id="4111" name="Text Box 144"/>
            <p:cNvSpPr txBox="1">
              <a:spLocks noChangeArrowheads="1"/>
            </p:cNvSpPr>
            <p:nvPr/>
          </p:nvSpPr>
          <p:spPr bwMode="auto">
            <a:xfrm>
              <a:off x="1264" y="3834"/>
              <a:ext cx="199" cy="1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cs typeface="Times New Roman" pitchFamily="18" charset="0"/>
                </a:rPr>
                <a:t>X</a:t>
              </a:r>
              <a:endParaRPr lang="el-GR" sz="1400" i="1">
                <a:cs typeface="Times New Roman" pitchFamily="18" charset="0"/>
              </a:endParaRPr>
            </a:p>
          </p:txBody>
        </p:sp>
        <p:sp>
          <p:nvSpPr>
            <p:cNvPr id="4112" name="Text Box 145"/>
            <p:cNvSpPr txBox="1">
              <a:spLocks noChangeArrowheads="1"/>
            </p:cNvSpPr>
            <p:nvPr/>
          </p:nvSpPr>
          <p:spPr bwMode="auto">
            <a:xfrm>
              <a:off x="2908" y="3827"/>
              <a:ext cx="652" cy="1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cs typeface="Times New Roman" pitchFamily="18" charset="0"/>
                </a:rPr>
                <a:t>      </a:t>
              </a:r>
              <a:r>
                <a:rPr lang="el-GR" sz="1400">
                  <a:cs typeface="Times New Roman" pitchFamily="18" charset="0"/>
                </a:rPr>
                <a:t>Γ</a:t>
              </a:r>
              <a:endParaRPr lang="el-GR" sz="1400" i="1">
                <a:cs typeface="Times New Roman" pitchFamily="18" charset="0"/>
              </a:endParaRPr>
            </a:p>
          </p:txBody>
        </p:sp>
        <p:sp>
          <p:nvSpPr>
            <p:cNvPr id="4113" name="Text Box 146"/>
            <p:cNvSpPr txBox="1">
              <a:spLocks noChangeArrowheads="1"/>
            </p:cNvSpPr>
            <p:nvPr/>
          </p:nvSpPr>
          <p:spPr bwMode="auto">
            <a:xfrm>
              <a:off x="1689" y="3833"/>
              <a:ext cx="1219" cy="1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cs typeface="Times New Roman" pitchFamily="18" charset="0"/>
                </a:rPr>
                <a:t>               M</a:t>
              </a:r>
              <a:endParaRPr lang="el-GR" sz="1400" i="1">
                <a:cs typeface="Times New Roman" pitchFamily="18" charset="0"/>
              </a:endParaRPr>
            </a:p>
          </p:txBody>
        </p:sp>
      </p:grpSp>
      <p:sp>
        <p:nvSpPr>
          <p:cNvPr id="4105" name="Text Box 152"/>
          <p:cNvSpPr txBox="1">
            <a:spLocks noChangeArrowheads="1"/>
          </p:cNvSpPr>
          <p:nvPr/>
        </p:nvSpPr>
        <p:spPr bwMode="auto">
          <a:xfrm>
            <a:off x="3402013" y="684213"/>
            <a:ext cx="3825875" cy="765175"/>
          </a:xfrm>
          <a:prstGeom prst="rect">
            <a:avLst/>
          </a:prstGeom>
          <a:solidFill>
            <a:srgbClr val="EBFFEB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</a:pPr>
            <a:r>
              <a:rPr lang="cs-CZ">
                <a:solidFill>
                  <a:srgbClr val="B41E0E"/>
                </a:solidFill>
                <a:latin typeface="Arial Unicode MS" pitchFamily="34" charset="-128"/>
              </a:rPr>
              <a:t> Čtvercová mříž tvořená válci</a:t>
            </a:r>
            <a:r>
              <a:rPr lang="cs-CZ">
                <a:latin typeface="Arial Unicode MS" pitchFamily="34" charset="-128"/>
              </a:rPr>
              <a:t/>
            </a:r>
            <a:br>
              <a:rPr lang="cs-CZ">
                <a:latin typeface="Arial Unicode MS" pitchFamily="34" charset="-128"/>
              </a:rPr>
            </a:br>
            <a:r>
              <a:rPr lang="cs-CZ">
                <a:latin typeface="Arial Unicode MS" pitchFamily="34" charset="-128"/>
              </a:rPr>
              <a:t> </a:t>
            </a:r>
            <a:r>
              <a:rPr lang="el-GR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</a:t>
            </a:r>
            <a:r>
              <a:rPr lang="cs-CZ" sz="2000" baseline="-25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=13, </a:t>
            </a:r>
            <a:r>
              <a:rPr lang="el-GR" sz="2000">
                <a:latin typeface="Arial Unicode MS" pitchFamily="34" charset="-128"/>
              </a:rPr>
              <a:t>ε</a:t>
            </a:r>
            <a:r>
              <a:rPr lang="en-US" sz="2000" baseline="-25000">
                <a:latin typeface="Arial Unicode MS" pitchFamily="34" charset="-128"/>
              </a:rPr>
              <a:t>b</a:t>
            </a:r>
            <a:r>
              <a:rPr lang="en-US" sz="2000">
                <a:latin typeface="Arial Unicode MS" pitchFamily="34" charset="-128"/>
              </a:rPr>
              <a:t>=1</a:t>
            </a:r>
            <a:r>
              <a:rPr lang="en-US" sz="2400">
                <a:latin typeface="Arial Unicode MS" pitchFamily="34" charset="-128"/>
              </a:rPr>
              <a:t>, </a:t>
            </a:r>
            <a:r>
              <a:rPr lang="en-US" sz="2000" i="1"/>
              <a:t>r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=0.2</a:t>
            </a:r>
            <a:r>
              <a:rPr lang="en-US" sz="120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i="1">
                <a:ea typeface="Arial Unicode MS" pitchFamily="34" charset="-128"/>
                <a:cs typeface="Arial Unicode MS" pitchFamily="34" charset="-128"/>
              </a:rPr>
              <a:t>a , f = 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12.57</a:t>
            </a:r>
            <a:r>
              <a:rPr lang="en-US" sz="120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%</a:t>
            </a:r>
            <a:r>
              <a:rPr lang="en-US" i="1">
                <a:ea typeface="Arial Unicode MS" pitchFamily="34" charset="-128"/>
                <a:cs typeface="Arial Unicode MS" pitchFamily="34" charset="-128"/>
              </a:rPr>
              <a:t> </a:t>
            </a:r>
            <a:endParaRPr lang="el-GR" i="1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06" name="Text Box 154"/>
          <p:cNvSpPr txBox="1">
            <a:spLocks noChangeArrowheads="1"/>
          </p:cNvSpPr>
          <p:nvPr/>
        </p:nvSpPr>
        <p:spPr bwMode="auto">
          <a:xfrm>
            <a:off x="5651500" y="3429000"/>
            <a:ext cx="2925763" cy="2114550"/>
          </a:xfrm>
          <a:prstGeom prst="rect">
            <a:avLst/>
          </a:prstGeom>
          <a:solidFill>
            <a:srgbClr val="EBFFEB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</a:pPr>
            <a:r>
              <a:rPr lang="cs-CZ" b="1" i="1">
                <a:latin typeface="Arial" charset="0"/>
                <a:ea typeface="Arial Unicode MS" pitchFamily="34" charset="-128"/>
                <a:cs typeface="Arial Unicode MS" pitchFamily="34" charset="-128"/>
              </a:rPr>
              <a:t>k </a:t>
            </a:r>
            <a:r>
              <a:rPr lang="cs-CZ">
                <a:latin typeface="Arial" charset="0"/>
                <a:ea typeface="Arial Unicode MS" pitchFamily="34" charset="-128"/>
                <a:cs typeface="Arial Unicode MS" pitchFamily="34" charset="-128"/>
              </a:rPr>
              <a:t>= (</a:t>
            </a:r>
            <a:r>
              <a:rPr lang="cs-CZ" i="1">
                <a:ea typeface="Arial Unicode MS" pitchFamily="34" charset="-128"/>
                <a:cs typeface="Arial Unicode MS" pitchFamily="34" charset="-128"/>
              </a:rPr>
              <a:t>k</a:t>
            </a:r>
            <a:r>
              <a:rPr lang="cs-CZ" i="1" baseline="-25000">
                <a:ea typeface="Arial Unicode MS" pitchFamily="34" charset="-128"/>
                <a:cs typeface="Arial Unicode MS" pitchFamily="34" charset="-128"/>
              </a:rPr>
              <a:t>x </a:t>
            </a:r>
            <a:r>
              <a:rPr lang="cs-CZ" i="1">
                <a:ea typeface="Arial Unicode MS" pitchFamily="34" charset="-128"/>
                <a:cs typeface="Arial Unicode MS" pitchFamily="34" charset="-128"/>
              </a:rPr>
              <a:t>, k</a:t>
            </a:r>
            <a:r>
              <a:rPr lang="cs-CZ" i="1" baseline="-25000">
                <a:ea typeface="Arial Unicode MS" pitchFamily="34" charset="-128"/>
                <a:cs typeface="Arial Unicode MS" pitchFamily="34" charset="-128"/>
              </a:rPr>
              <a:t>y</a:t>
            </a:r>
            <a:r>
              <a:rPr lang="cs-CZ" i="1">
                <a:ea typeface="Arial Unicode MS" pitchFamily="34" charset="-128"/>
                <a:cs typeface="Arial Unicode MS" pitchFamily="34" charset="-128"/>
              </a:rPr>
              <a:t> , 0</a:t>
            </a:r>
            <a:r>
              <a:rPr lang="cs-CZ" sz="1200" i="1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>
                <a:ea typeface="Arial Unicode MS" pitchFamily="34" charset="-128"/>
                <a:cs typeface="Arial Unicode MS" pitchFamily="34" charset="-128"/>
              </a:rPr>
              <a:t>)</a:t>
            </a:r>
            <a:endParaRPr lang="cs-CZ" b="1" i="1"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ct val="50000"/>
              </a:spcBef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 – pln</a:t>
            </a:r>
            <a:r>
              <a:rPr lang="cs-CZ">
                <a:latin typeface="Arial" charset="0"/>
                <a:ea typeface="Arial Unicode MS" pitchFamily="34" charset="-128"/>
                <a:cs typeface="Arial Unicode MS" pitchFamily="34" charset="-128"/>
              </a:rPr>
              <a:t>á čára, </a:t>
            </a:r>
            <a:br>
              <a:rPr lang="cs-CZ"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cs-CZ">
                <a:latin typeface="Arial" charset="0"/>
                <a:ea typeface="Arial Unicode MS" pitchFamily="34" charset="-128"/>
                <a:cs typeface="Arial Unicode MS" pitchFamily="34" charset="-128"/>
              </a:rPr>
              <a:t>        bez zakázaného pásu</a:t>
            </a:r>
            <a:br>
              <a:rPr lang="cs-CZ"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cs-CZ">
                <a:latin typeface="Arial" charset="0"/>
                <a:ea typeface="Arial Unicode MS" pitchFamily="34" charset="-128"/>
                <a:cs typeface="Arial Unicode MS" pitchFamily="34" charset="-128"/>
              </a:rPr>
              <a:t>TM – čerchovaná čára</a:t>
            </a:r>
          </a:p>
          <a:p>
            <a:pPr algn="l">
              <a:spcBef>
                <a:spcPct val="50000"/>
              </a:spcBef>
            </a:pPr>
            <a:r>
              <a:rPr lang="cs-CZ"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zakázaný pás	</a:t>
            </a:r>
            <a:br>
              <a:rPr lang="cs-CZ"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endParaRPr lang="cs-CZ"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ct val="50000"/>
              </a:spcBef>
            </a:pPr>
            <a:endParaRPr lang="el-GR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07" name="AutoShape 155"/>
          <p:cNvSpPr>
            <a:spLocks noChangeArrowheads="1"/>
          </p:cNvSpPr>
          <p:nvPr/>
        </p:nvSpPr>
        <p:spPr bwMode="auto">
          <a:xfrm>
            <a:off x="5697538" y="4824413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sp>
        <p:nvSpPr>
          <p:cNvPr id="17411" name="Text Box 11"/>
          <p:cNvSpPr txBox="1">
            <a:spLocks noChangeArrowheads="1"/>
          </p:cNvSpPr>
          <p:nvPr/>
        </p:nvSpPr>
        <p:spPr bwMode="auto">
          <a:xfrm>
            <a:off x="265113" y="5724525"/>
            <a:ext cx="769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 sz="1400">
              <a:latin typeface="Verdana" pitchFamily="34" charset="0"/>
            </a:endParaRPr>
          </a:p>
        </p:txBody>
      </p:sp>
      <p:sp>
        <p:nvSpPr>
          <p:cNvPr id="17412" name="Text Box 13"/>
          <p:cNvSpPr txBox="1">
            <a:spLocks noChangeArrowheads="1"/>
          </p:cNvSpPr>
          <p:nvPr/>
        </p:nvSpPr>
        <p:spPr bwMode="auto">
          <a:xfrm>
            <a:off x="296863" y="5229225"/>
            <a:ext cx="8505825" cy="1143000"/>
          </a:xfrm>
          <a:prstGeom prst="rect">
            <a:avLst/>
          </a:prstGeom>
          <a:solidFill>
            <a:srgbClr val="FFF3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>
                <a:latin typeface="Arial Unicode MS" pitchFamily="34" charset="-128"/>
              </a:rPr>
              <a:t>Poloha zakázaného pásu pro TM polarizaci v čtvercové mříži tvořené sloupci Si.</a:t>
            </a:r>
            <a:br>
              <a:rPr lang="cs-CZ">
                <a:latin typeface="Arial Unicode MS" pitchFamily="34" charset="-128"/>
              </a:rPr>
            </a:br>
            <a:r>
              <a:rPr lang="cs-CZ" sz="1600">
                <a:latin typeface="Arial Unicode MS" pitchFamily="34" charset="-128"/>
              </a:rPr>
              <a:t>Graf byl sestrojen z výpočtů pro různé hodnoty (r/a) (body v grafu).</a:t>
            </a:r>
            <a:endParaRPr lang="en-US" sz="1600">
              <a:latin typeface="Arial Unicode MS" pitchFamily="34" charset="-128"/>
            </a:endParaRPr>
          </a:p>
          <a:p>
            <a:pPr algn="l">
              <a:spcBef>
                <a:spcPct val="50000"/>
              </a:spcBef>
            </a:pPr>
            <a:r>
              <a:rPr lang="cs-CZ" sz="1400">
                <a:solidFill>
                  <a:srgbClr val="005654"/>
                </a:solidFill>
                <a:latin typeface="Arial Unicode MS" pitchFamily="34" charset="-128"/>
              </a:rPr>
              <a:t>M.J.A. de Dood et all :</a:t>
            </a:r>
            <a:r>
              <a:rPr lang="en-US" sz="1400">
                <a:solidFill>
                  <a:srgbClr val="005654"/>
                </a:solidFill>
                <a:latin typeface="Arial Unicode MS" pitchFamily="34" charset="-128"/>
              </a:rPr>
              <a:t> Design an optimization of 2D photonic crystal waveguides based on silicon,</a:t>
            </a:r>
            <a:br>
              <a:rPr lang="en-US" sz="1400">
                <a:solidFill>
                  <a:srgbClr val="005654"/>
                </a:solidFill>
                <a:latin typeface="Arial Unicode MS" pitchFamily="34" charset="-128"/>
              </a:rPr>
            </a:br>
            <a:r>
              <a:rPr lang="en-US" sz="1400" b="1" i="1">
                <a:solidFill>
                  <a:srgbClr val="005654"/>
                </a:solidFill>
                <a:latin typeface="Arial Unicode MS" pitchFamily="34" charset="-128"/>
              </a:rPr>
              <a:t>Optical and Quantum Electonics</a:t>
            </a:r>
            <a:r>
              <a:rPr lang="en-US" sz="1400" i="1">
                <a:solidFill>
                  <a:srgbClr val="005654"/>
                </a:solidFill>
                <a:latin typeface="Arial Unicode MS" pitchFamily="34" charset="-128"/>
              </a:rPr>
              <a:t>, </a:t>
            </a:r>
            <a:r>
              <a:rPr lang="en-US" sz="1400" b="1">
                <a:solidFill>
                  <a:srgbClr val="005654"/>
                </a:solidFill>
                <a:latin typeface="Arial Unicode MS" pitchFamily="34" charset="-128"/>
              </a:rPr>
              <a:t>34 (2002) , 145 - 159</a:t>
            </a:r>
            <a:endParaRPr lang="cs-CZ" sz="2400" b="1">
              <a:solidFill>
                <a:srgbClr val="005654"/>
              </a:solidFill>
              <a:latin typeface="Arial Unicode MS" pitchFamily="34" charset="-128"/>
            </a:endParaRPr>
          </a:p>
        </p:txBody>
      </p:sp>
      <p:sp>
        <p:nvSpPr>
          <p:cNvPr id="17413" name="Line 20"/>
          <p:cNvSpPr>
            <a:spLocks noChangeShapeType="1"/>
          </p:cNvSpPr>
          <p:nvPr/>
        </p:nvSpPr>
        <p:spPr bwMode="auto">
          <a:xfrm flipH="1">
            <a:off x="2565400" y="4329113"/>
            <a:ext cx="0" cy="179387"/>
          </a:xfrm>
          <a:prstGeom prst="line">
            <a:avLst/>
          </a:prstGeom>
          <a:noFill/>
          <a:ln w="22225">
            <a:solidFill>
              <a:srgbClr val="FF66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7414" name="Text Box 24"/>
          <p:cNvSpPr txBox="1">
            <a:spLocks noChangeArrowheads="1"/>
          </p:cNvSpPr>
          <p:nvPr/>
        </p:nvSpPr>
        <p:spPr bwMode="auto">
          <a:xfrm>
            <a:off x="1692275" y="3563938"/>
            <a:ext cx="223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/>
          </a:p>
        </p:txBody>
      </p:sp>
      <p:sp>
        <p:nvSpPr>
          <p:cNvPr id="17415" name="Text Box 16"/>
          <p:cNvSpPr txBox="1">
            <a:spLocks noChangeArrowheads="1"/>
          </p:cNvSpPr>
          <p:nvPr/>
        </p:nvSpPr>
        <p:spPr bwMode="auto">
          <a:xfrm>
            <a:off x="6597650" y="1089025"/>
            <a:ext cx="2457450" cy="3419475"/>
          </a:xfrm>
          <a:prstGeom prst="rect">
            <a:avLst/>
          </a:prstGeom>
          <a:solidFill>
            <a:srgbClr val="FFECD1"/>
          </a:solidFill>
          <a:ln w="38100" cmpd="dbl">
            <a:solidFill>
              <a:srgbClr val="FF9900"/>
            </a:solidFill>
            <a:miter lim="800000"/>
            <a:headEnd/>
            <a:tailEnd/>
          </a:ln>
        </p:spPr>
        <p:txBody>
          <a:bodyPr lIns="54000" tIns="0" rIns="0" bIns="0"/>
          <a:lstStyle/>
          <a:p>
            <a:pPr algn="l">
              <a:spcBef>
                <a:spcPct val="50000"/>
              </a:spcBef>
            </a:pPr>
            <a:r>
              <a:rPr lang="en-US" b="1" i="1">
                <a:solidFill>
                  <a:srgbClr val="FF9900"/>
                </a:solidFill>
                <a:latin typeface="Arial Unicode MS" pitchFamily="34" charset="-128"/>
              </a:rPr>
              <a:t>P</a:t>
            </a:r>
            <a:r>
              <a:rPr lang="cs-CZ" b="1" i="1">
                <a:solidFill>
                  <a:srgbClr val="FF9900"/>
                </a:solidFill>
                <a:latin typeface="Arial Unicode MS" pitchFamily="34" charset="-128"/>
              </a:rPr>
              <a:t>oučení:</a:t>
            </a:r>
          </a:p>
          <a:p>
            <a:pPr algn="l">
              <a:spcBef>
                <a:spcPct val="50000"/>
              </a:spcBef>
            </a:pPr>
            <a:r>
              <a:rPr lang="cs-CZ"/>
              <a:t>Relativně robustní </a:t>
            </a:r>
            <a:r>
              <a:rPr lang="cs-CZ" baseline="30000"/>
              <a:t>*)</a:t>
            </a:r>
            <a:r>
              <a:rPr lang="cs-CZ"/>
              <a:t/>
            </a:r>
            <a:br>
              <a:rPr lang="cs-CZ"/>
            </a:br>
            <a:r>
              <a:rPr lang="cs-CZ"/>
              <a:t>zakázaný pás je mezi pásy s nejnižšími  </a:t>
            </a:r>
            <a:r>
              <a:rPr lang="cs-CZ" i="1"/>
              <a:t>n </a:t>
            </a:r>
            <a:r>
              <a:rPr lang="en-US"/>
              <a:t>; zde je to</a:t>
            </a:r>
            <a:endParaRPr lang="cs-CZ"/>
          </a:p>
          <a:p>
            <a:r>
              <a:rPr lang="cs-CZ" i="1"/>
              <a:t>n </a:t>
            </a:r>
            <a:r>
              <a:rPr lang="en-US" i="1"/>
              <a:t>= </a:t>
            </a:r>
            <a:r>
              <a:rPr lang="en-US"/>
              <a:t>1 – 2</a:t>
            </a:r>
          </a:p>
          <a:p>
            <a:pPr algn="l"/>
            <a:r>
              <a:rPr lang="cs-CZ"/>
              <a:t>při</a:t>
            </a:r>
          </a:p>
          <a:p>
            <a:r>
              <a:rPr lang="cs-CZ" i="1"/>
              <a:t>r/a</a:t>
            </a:r>
            <a:r>
              <a:rPr lang="cs-CZ"/>
              <a:t> </a:t>
            </a:r>
            <a:r>
              <a:rPr lang="cs-CZ">
                <a:latin typeface="OpenSymbol" pitchFamily="2" charset="0"/>
              </a:rPr>
              <a:t>⋲ </a:t>
            </a:r>
            <a:r>
              <a:rPr lang="cs-CZ"/>
              <a:t>0.18</a:t>
            </a:r>
            <a:endParaRPr lang="en-US"/>
          </a:p>
          <a:p>
            <a:pPr algn="l">
              <a:spcBef>
                <a:spcPct val="50000"/>
              </a:spcBef>
            </a:pPr>
            <a:r>
              <a:rPr lang="en-US" sz="1600"/>
              <a:t>_______</a:t>
            </a:r>
            <a:endParaRPr lang="cs-CZ" sz="1600"/>
          </a:p>
          <a:p>
            <a:pPr algn="l">
              <a:spcBef>
                <a:spcPct val="50000"/>
              </a:spcBef>
            </a:pPr>
            <a:r>
              <a:rPr lang="cs-CZ" sz="1600"/>
              <a:t>*) Asi méně citlivý na případné výrobní odchylky</a:t>
            </a:r>
          </a:p>
        </p:txBody>
      </p:sp>
      <p:grpSp>
        <p:nvGrpSpPr>
          <p:cNvPr id="17416" name="Group 32"/>
          <p:cNvGrpSpPr>
            <a:grpSpLocks/>
          </p:cNvGrpSpPr>
          <p:nvPr/>
        </p:nvGrpSpPr>
        <p:grpSpPr bwMode="auto">
          <a:xfrm>
            <a:off x="0" y="233363"/>
            <a:ext cx="6642100" cy="4827587"/>
            <a:chOff x="0" y="147"/>
            <a:chExt cx="4184" cy="3041"/>
          </a:xfrm>
        </p:grpSpPr>
        <p:pic>
          <p:nvPicPr>
            <p:cNvPr id="17422" name="Picture 9" descr="2D_PC_pas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47"/>
              <a:ext cx="4054" cy="3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3" name="Freeform 19"/>
            <p:cNvSpPr>
              <a:spLocks/>
            </p:cNvSpPr>
            <p:nvPr/>
          </p:nvSpPr>
          <p:spPr bwMode="auto">
            <a:xfrm>
              <a:off x="1604" y="2160"/>
              <a:ext cx="2580" cy="680"/>
            </a:xfrm>
            <a:custGeom>
              <a:avLst/>
              <a:gdLst>
                <a:gd name="T0" fmla="*/ 2580 w 2587"/>
                <a:gd name="T1" fmla="*/ 0 h 696"/>
                <a:gd name="T2" fmla="*/ 2271 w 2587"/>
                <a:gd name="T3" fmla="*/ 356 h 696"/>
                <a:gd name="T4" fmla="*/ 1333 w 2587"/>
                <a:gd name="T5" fmla="*/ 393 h 696"/>
                <a:gd name="T6" fmla="*/ 390 w 2587"/>
                <a:gd name="T7" fmla="*/ 369 h 696"/>
                <a:gd name="T8" fmla="*/ 61 w 2587"/>
                <a:gd name="T9" fmla="*/ 495 h 696"/>
                <a:gd name="T10" fmla="*/ 25 w 2587"/>
                <a:gd name="T11" fmla="*/ 68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87"/>
                <a:gd name="T19" fmla="*/ 0 h 696"/>
                <a:gd name="T20" fmla="*/ 2587 w 2587"/>
                <a:gd name="T21" fmla="*/ 696 h 6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87" h="696">
                  <a:moveTo>
                    <a:pt x="2587" y="0"/>
                  </a:moveTo>
                  <a:cubicBezTo>
                    <a:pt x="2535" y="62"/>
                    <a:pt x="2485" y="297"/>
                    <a:pt x="2277" y="364"/>
                  </a:cubicBezTo>
                  <a:cubicBezTo>
                    <a:pt x="2069" y="431"/>
                    <a:pt x="1651" y="400"/>
                    <a:pt x="1337" y="402"/>
                  </a:cubicBezTo>
                  <a:cubicBezTo>
                    <a:pt x="1023" y="404"/>
                    <a:pt x="604" y="361"/>
                    <a:pt x="391" y="378"/>
                  </a:cubicBezTo>
                  <a:cubicBezTo>
                    <a:pt x="178" y="395"/>
                    <a:pt x="122" y="454"/>
                    <a:pt x="61" y="507"/>
                  </a:cubicBezTo>
                  <a:cubicBezTo>
                    <a:pt x="0" y="560"/>
                    <a:pt x="32" y="657"/>
                    <a:pt x="25" y="696"/>
                  </a:cubicBezTo>
                </a:path>
              </a:pathLst>
            </a:cu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4" name="Line 22"/>
            <p:cNvSpPr>
              <a:spLocks noChangeShapeType="1"/>
            </p:cNvSpPr>
            <p:nvPr/>
          </p:nvSpPr>
          <p:spPr bwMode="auto">
            <a:xfrm flipV="1">
              <a:off x="1612" y="204"/>
              <a:ext cx="0" cy="2636"/>
            </a:xfrm>
            <a:prstGeom prst="line">
              <a:avLst/>
            </a:prstGeom>
            <a:noFill/>
            <a:ln w="19050">
              <a:solidFill>
                <a:srgbClr val="FF99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417" name="Oval 23"/>
          <p:cNvSpPr>
            <a:spLocks noChangeArrowheads="1"/>
          </p:cNvSpPr>
          <p:nvPr/>
        </p:nvSpPr>
        <p:spPr bwMode="auto">
          <a:xfrm>
            <a:off x="6551613" y="3338513"/>
            <a:ext cx="134937" cy="134937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418" name="Text Box 25"/>
          <p:cNvSpPr txBox="1">
            <a:spLocks noChangeArrowheads="1"/>
          </p:cNvSpPr>
          <p:nvPr/>
        </p:nvSpPr>
        <p:spPr bwMode="auto">
          <a:xfrm>
            <a:off x="1781175" y="3024188"/>
            <a:ext cx="3571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i="1">
                <a:solidFill>
                  <a:srgbClr val="B66C00"/>
                </a:solidFill>
              </a:rPr>
              <a:t>n</a:t>
            </a:r>
            <a:r>
              <a:rPr lang="en-US">
                <a:solidFill>
                  <a:srgbClr val="B66C00"/>
                </a:solidFill>
              </a:rPr>
              <a:t>=1</a:t>
            </a:r>
            <a:endParaRPr lang="cs-CZ">
              <a:solidFill>
                <a:srgbClr val="B66C00"/>
              </a:solidFill>
            </a:endParaRPr>
          </a:p>
        </p:txBody>
      </p:sp>
      <p:sp>
        <p:nvSpPr>
          <p:cNvPr id="17419" name="Text Box 28"/>
          <p:cNvSpPr txBox="1">
            <a:spLocks noChangeArrowheads="1"/>
          </p:cNvSpPr>
          <p:nvPr/>
        </p:nvSpPr>
        <p:spPr bwMode="auto">
          <a:xfrm>
            <a:off x="1781175" y="2124075"/>
            <a:ext cx="3571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i="1">
                <a:solidFill>
                  <a:srgbClr val="B66C00"/>
                </a:solidFill>
              </a:rPr>
              <a:t>n</a:t>
            </a:r>
            <a:r>
              <a:rPr lang="en-US">
                <a:solidFill>
                  <a:srgbClr val="B66C00"/>
                </a:solidFill>
              </a:rPr>
              <a:t>=2</a:t>
            </a:r>
            <a:endParaRPr lang="cs-CZ">
              <a:solidFill>
                <a:srgbClr val="B66C00"/>
              </a:solidFill>
            </a:endParaRPr>
          </a:p>
        </p:txBody>
      </p:sp>
      <p:sp>
        <p:nvSpPr>
          <p:cNvPr id="17420" name="Text Box 29"/>
          <p:cNvSpPr txBox="1">
            <a:spLocks noChangeArrowheads="1"/>
          </p:cNvSpPr>
          <p:nvPr/>
        </p:nvSpPr>
        <p:spPr bwMode="auto">
          <a:xfrm>
            <a:off x="4886325" y="3063875"/>
            <a:ext cx="3571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i="1">
                <a:solidFill>
                  <a:srgbClr val="B66C00"/>
                </a:solidFill>
              </a:rPr>
              <a:t>n</a:t>
            </a:r>
            <a:r>
              <a:rPr lang="en-US">
                <a:solidFill>
                  <a:srgbClr val="B66C00"/>
                </a:solidFill>
              </a:rPr>
              <a:t>=3</a:t>
            </a:r>
            <a:endParaRPr lang="cs-CZ">
              <a:solidFill>
                <a:srgbClr val="B66C00"/>
              </a:solidFill>
            </a:endParaRPr>
          </a:p>
        </p:txBody>
      </p:sp>
      <p:sp>
        <p:nvSpPr>
          <p:cNvPr id="17421" name="Text Box 30"/>
          <p:cNvSpPr txBox="1">
            <a:spLocks noChangeArrowheads="1"/>
          </p:cNvSpPr>
          <p:nvPr/>
        </p:nvSpPr>
        <p:spPr bwMode="auto">
          <a:xfrm>
            <a:off x="4932363" y="2705100"/>
            <a:ext cx="357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i="1">
                <a:solidFill>
                  <a:srgbClr val="B66C00"/>
                </a:solidFill>
              </a:rPr>
              <a:t>n</a:t>
            </a:r>
            <a:r>
              <a:rPr lang="en-US">
                <a:solidFill>
                  <a:srgbClr val="B66C00"/>
                </a:solidFill>
              </a:rPr>
              <a:t>=4</a:t>
            </a:r>
            <a:endParaRPr lang="cs-CZ">
              <a:solidFill>
                <a:srgbClr val="B66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FFFF"/>
            </a:gs>
            <a:gs pos="100000">
              <a:srgbClr val="68767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265113" y="142875"/>
            <a:ext cx="346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000" b="1">
                <a:solidFill>
                  <a:srgbClr val="6752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Příklady 2D struktur</a:t>
            </a:r>
          </a:p>
        </p:txBody>
      </p:sp>
      <p:pic>
        <p:nvPicPr>
          <p:cNvPr id="18436" name="Picture 6" descr="SOI_examp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5113" y="684213"/>
            <a:ext cx="4892675" cy="2570162"/>
          </a:xfrm>
          <a:noFill/>
        </p:spPr>
      </p:pic>
      <p:pic>
        <p:nvPicPr>
          <p:cNvPr id="18437" name="Picture 8" descr="sibe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86213" y="3314700"/>
            <a:ext cx="4803775" cy="3259138"/>
          </a:xfrm>
          <a:noFill/>
        </p:spPr>
      </p:pic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5292725" y="1854200"/>
            <a:ext cx="3644900" cy="1304925"/>
          </a:xfrm>
          <a:prstGeom prst="rect">
            <a:avLst/>
          </a:prstGeom>
          <a:solidFill>
            <a:srgbClr val="FFECD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</a:pP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Si na izolačním substrátu.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Průměr sloupců 200 nm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Vzdálenost sloupců </a:t>
            </a:r>
            <a:r>
              <a:rPr lang="cs-CZ" b="1">
                <a:solidFill>
                  <a:schemeClr val="accent2"/>
                </a:solidFill>
                <a:latin typeface="OpenSymbol" pitchFamily="2" charset="0"/>
              </a:rPr>
              <a:t>⋲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500 nm</a:t>
            </a:r>
          </a:p>
          <a:p>
            <a:pPr algn="l">
              <a:spcBef>
                <a:spcPct val="50000"/>
              </a:spcBef>
            </a:pPr>
            <a:r>
              <a:rPr lang="cs-CZ">
                <a:solidFill>
                  <a:schemeClr val="accent2"/>
                </a:solidFill>
              </a:rPr>
              <a:t>Měřítko v obrázku: 2</a:t>
            </a:r>
            <a:r>
              <a:rPr lang="cs-CZ" sz="700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µ</a:t>
            </a:r>
            <a:r>
              <a:rPr lang="cs-CZ">
                <a:solidFill>
                  <a:schemeClr val="accent2"/>
                </a:solidFill>
              </a:rPr>
              <a:t>m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746125" y="5319713"/>
            <a:ext cx="3046413" cy="1035050"/>
          </a:xfrm>
          <a:prstGeom prst="rect">
            <a:avLst/>
          </a:prstGeom>
          <a:solidFill>
            <a:srgbClr val="FFECD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</a:pP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Zahnutý vlnovod vytvořený odstraněním řady sloupců.</a:t>
            </a:r>
          </a:p>
          <a:p>
            <a:pPr algn="l">
              <a:spcBef>
                <a:spcPct val="50000"/>
              </a:spcBef>
            </a:pPr>
            <a:r>
              <a:rPr lang="cs-CZ">
                <a:solidFill>
                  <a:schemeClr val="accent2"/>
                </a:solidFill>
              </a:rPr>
              <a:t>Měřítko v obrázku: 10</a:t>
            </a:r>
            <a:r>
              <a:rPr lang="cs-CZ" sz="900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µ</a:t>
            </a:r>
            <a:r>
              <a:rPr lang="cs-CZ">
                <a:solidFill>
                  <a:schemeClr val="accent2"/>
                </a:solidFill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F5F5F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296863" y="233363"/>
            <a:ext cx="6299200" cy="457200"/>
            <a:chOff x="329" y="147"/>
            <a:chExt cx="3968" cy="288"/>
          </a:xfrm>
        </p:grpSpPr>
        <p:sp>
          <p:nvSpPr>
            <p:cNvPr id="68613" name="Text Box 5"/>
            <p:cNvSpPr txBox="1">
              <a:spLocks noChangeArrowheads="1"/>
            </p:cNvSpPr>
            <p:nvPr/>
          </p:nvSpPr>
          <p:spPr bwMode="auto">
            <a:xfrm>
              <a:off x="329" y="147"/>
              <a:ext cx="39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cs-CZ" sz="2400" b="1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</a:rPr>
                <a:t>Poruchy v 2D mřížích</a:t>
              </a:r>
              <a:r>
                <a:rPr lang="cs-CZ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</a:rPr>
                <a:t> </a:t>
              </a:r>
            </a:p>
          </p:txBody>
        </p:sp>
        <p:sp>
          <p:nvSpPr>
            <p:cNvPr id="19468" name="Line 6"/>
            <p:cNvSpPr>
              <a:spLocks noChangeShapeType="1"/>
            </p:cNvSpPr>
            <p:nvPr/>
          </p:nvSpPr>
          <p:spPr bwMode="auto">
            <a:xfrm>
              <a:off x="357" y="431"/>
              <a:ext cx="3940" cy="0"/>
            </a:xfrm>
            <a:prstGeom prst="line">
              <a:avLst/>
            </a:prstGeom>
            <a:noFill/>
            <a:ln w="38100" cmpd="dbl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9460" name="Picture 10" descr="Obráze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" y="2068513"/>
            <a:ext cx="4151313" cy="3295650"/>
          </a:xfrm>
          <a:noFill/>
        </p:spPr>
      </p:pic>
      <p:pic>
        <p:nvPicPr>
          <p:cNvPr id="19461" name="Picture 12" descr="Obrázek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37063" y="2079625"/>
            <a:ext cx="4610100" cy="3335338"/>
          </a:xfrm>
          <a:noFill/>
        </p:spPr>
      </p:pic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1511300" y="5556250"/>
            <a:ext cx="1935163" cy="438150"/>
          </a:xfrm>
          <a:prstGeom prst="rect">
            <a:avLst/>
          </a:prstGeom>
          <a:solidFill>
            <a:srgbClr val="E1FFFF">
              <a:alpha val="47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Rezonátor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6642100" y="5543550"/>
            <a:ext cx="1485900" cy="438150"/>
          </a:xfrm>
          <a:prstGeom prst="rect">
            <a:avLst/>
          </a:prstGeom>
          <a:solidFill>
            <a:srgbClr val="CCFFFF">
              <a:alpha val="25999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Vlnovod</a:t>
            </a:r>
          </a:p>
        </p:txBody>
      </p:sp>
      <p:sp>
        <p:nvSpPr>
          <p:cNvPr id="19464" name="Text Box 18"/>
          <p:cNvSpPr txBox="1">
            <a:spLocks noChangeArrowheads="1"/>
          </p:cNvSpPr>
          <p:nvPr/>
        </p:nvSpPr>
        <p:spPr bwMode="auto">
          <a:xfrm>
            <a:off x="341313" y="773113"/>
            <a:ext cx="4951412" cy="37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2000" b="1">
                <a:solidFill>
                  <a:schemeClr val="hlink"/>
                </a:solidFill>
                <a:latin typeface="Comic Sans MS" pitchFamily="66" charset="0"/>
              </a:rPr>
              <a:t>Hlavní důvod pro vytváření 2D struktur</a:t>
            </a: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250825" y="1538288"/>
            <a:ext cx="1125538" cy="438150"/>
          </a:xfrm>
          <a:prstGeom prst="rect">
            <a:avLst/>
          </a:prstGeom>
          <a:solidFill>
            <a:srgbClr val="FFECD1">
              <a:alpha val="4784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2400" b="1">
                <a:solidFill>
                  <a:schemeClr val="accent2"/>
                </a:solidFill>
                <a:latin typeface="Arial Unicode MS" pitchFamily="34" charset="-128"/>
              </a:rPr>
              <a:t>Bodové</a:t>
            </a: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4616450" y="1546225"/>
            <a:ext cx="1260475" cy="438150"/>
          </a:xfrm>
          <a:prstGeom prst="rect">
            <a:avLst/>
          </a:prstGeom>
          <a:solidFill>
            <a:srgbClr val="FFECD1">
              <a:alpha val="49019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2400" b="1">
                <a:solidFill>
                  <a:schemeClr val="accent2"/>
                </a:solidFill>
                <a:latin typeface="Arial Unicode MS" pitchFamily="34" charset="-128"/>
              </a:rPr>
              <a:t>Lineární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grpSp>
        <p:nvGrpSpPr>
          <p:cNvPr id="20483" name="Group 5"/>
          <p:cNvGrpSpPr>
            <a:grpSpLocks/>
          </p:cNvGrpSpPr>
          <p:nvPr/>
        </p:nvGrpSpPr>
        <p:grpSpPr bwMode="auto">
          <a:xfrm>
            <a:off x="296863" y="233363"/>
            <a:ext cx="6299200" cy="457200"/>
            <a:chOff x="329" y="147"/>
            <a:chExt cx="3968" cy="288"/>
          </a:xfrm>
        </p:grpSpPr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329" y="147"/>
              <a:ext cx="39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cs-CZ" sz="2400" b="1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</a:rPr>
                <a:t>Poruchy v 2D mřížích</a:t>
              </a:r>
              <a:endPara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endParaRPr>
            </a:p>
          </p:txBody>
        </p:sp>
        <p:sp>
          <p:nvSpPr>
            <p:cNvPr id="20504" name="Line 7"/>
            <p:cNvSpPr>
              <a:spLocks noChangeShapeType="1"/>
            </p:cNvSpPr>
            <p:nvPr/>
          </p:nvSpPr>
          <p:spPr bwMode="auto">
            <a:xfrm>
              <a:off x="357" y="431"/>
              <a:ext cx="3940" cy="0"/>
            </a:xfrm>
            <a:prstGeom prst="line">
              <a:avLst/>
            </a:prstGeom>
            <a:noFill/>
            <a:ln w="38100" cmpd="dbl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41313" y="773113"/>
            <a:ext cx="6705600" cy="500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000" b="1">
                <a:solidFill>
                  <a:schemeClr val="hlink"/>
                </a:solidFill>
                <a:latin typeface="Comic Sans MS" pitchFamily="66" charset="0"/>
              </a:rPr>
              <a:t>Vliv poruch na pásové spektrum: </a:t>
            </a:r>
            <a:r>
              <a:rPr lang="cs-CZ" sz="2800" b="1">
                <a:solidFill>
                  <a:srgbClr val="2698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lokální kmity</a:t>
            </a:r>
            <a:r>
              <a:rPr lang="cs-CZ" sz="2000" b="1">
                <a:solidFill>
                  <a:schemeClr val="hlink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20485" name="Picture 15" descr="SM1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07275" y="1763713"/>
            <a:ext cx="1123950" cy="1125537"/>
          </a:xfrm>
          <a:noFill/>
        </p:spPr>
      </p:pic>
      <p:pic>
        <p:nvPicPr>
          <p:cNvPr id="20486" name="Picture 17" descr="SM2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5113" y="1719263"/>
            <a:ext cx="1201737" cy="1201737"/>
          </a:xfrm>
          <a:noFill/>
        </p:spPr>
      </p:pic>
      <p:pic>
        <p:nvPicPr>
          <p:cNvPr id="20487" name="Picture 20" descr="SM2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57338" y="1700213"/>
            <a:ext cx="5716587" cy="4473575"/>
          </a:xfrm>
          <a:noFill/>
        </p:spPr>
      </p:pic>
      <p:grpSp>
        <p:nvGrpSpPr>
          <p:cNvPr id="20488" name="Group 803"/>
          <p:cNvGrpSpPr>
            <a:grpSpLocks/>
          </p:cNvGrpSpPr>
          <p:nvPr/>
        </p:nvGrpSpPr>
        <p:grpSpPr bwMode="auto">
          <a:xfrm>
            <a:off x="2379663" y="2933700"/>
            <a:ext cx="4679950" cy="855663"/>
            <a:chOff x="1471" y="1820"/>
            <a:chExt cx="2948" cy="542"/>
          </a:xfrm>
        </p:grpSpPr>
        <p:sp>
          <p:nvSpPr>
            <p:cNvPr id="20500" name="Rectangle 800" descr="30%"/>
            <p:cNvSpPr>
              <a:spLocks noChangeArrowheads="1"/>
            </p:cNvSpPr>
            <p:nvPr/>
          </p:nvSpPr>
          <p:spPr bwMode="auto">
            <a:xfrm>
              <a:off x="1471" y="1824"/>
              <a:ext cx="2948" cy="538"/>
            </a:xfrm>
            <a:prstGeom prst="rect">
              <a:avLst/>
            </a:prstGeom>
            <a:pattFill prst="pct30">
              <a:fgClr>
                <a:srgbClr val="00FFFF"/>
              </a:fgClr>
              <a:bgClr>
                <a:srgbClr val="FFFFFF"/>
              </a:bgClr>
            </a:patt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01" name="Line 801"/>
            <p:cNvSpPr>
              <a:spLocks noChangeShapeType="1"/>
            </p:cNvSpPr>
            <p:nvPr/>
          </p:nvSpPr>
          <p:spPr bwMode="auto">
            <a:xfrm>
              <a:off x="2447" y="1820"/>
              <a:ext cx="0" cy="53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Line 802"/>
            <p:cNvSpPr>
              <a:spLocks noChangeShapeType="1"/>
            </p:cNvSpPr>
            <p:nvPr/>
          </p:nvSpPr>
          <p:spPr bwMode="auto">
            <a:xfrm>
              <a:off x="3447" y="1820"/>
              <a:ext cx="0" cy="53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489" name="Text Box 805"/>
          <p:cNvSpPr txBox="1">
            <a:spLocks noChangeArrowheads="1"/>
          </p:cNvSpPr>
          <p:nvPr/>
        </p:nvSpPr>
        <p:spPr bwMode="auto">
          <a:xfrm rot="-5400000">
            <a:off x="970757" y="3607593"/>
            <a:ext cx="1574800" cy="3159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l-GR" sz="1600">
                <a:cs typeface="Times New Roman" pitchFamily="18" charset="0"/>
              </a:rPr>
              <a:t>ω</a:t>
            </a:r>
            <a:r>
              <a:rPr lang="en-US" sz="1600">
                <a:cs typeface="Times New Roman" pitchFamily="18" charset="0"/>
              </a:rPr>
              <a:t> [c/a]</a:t>
            </a:r>
            <a:endParaRPr lang="el-GR" sz="1600">
              <a:cs typeface="Times New Roman" pitchFamily="18" charset="0"/>
            </a:endParaRPr>
          </a:p>
        </p:txBody>
      </p:sp>
      <p:grpSp>
        <p:nvGrpSpPr>
          <p:cNvPr id="20490" name="Group 809"/>
          <p:cNvGrpSpPr>
            <a:grpSpLocks/>
          </p:cNvGrpSpPr>
          <p:nvPr/>
        </p:nvGrpSpPr>
        <p:grpSpPr bwMode="auto">
          <a:xfrm>
            <a:off x="3897313" y="2933700"/>
            <a:ext cx="88900" cy="315913"/>
            <a:chOff x="2455" y="1848"/>
            <a:chExt cx="56" cy="199"/>
          </a:xfrm>
        </p:grpSpPr>
        <p:sp>
          <p:nvSpPr>
            <p:cNvPr id="20498" name="Line 807"/>
            <p:cNvSpPr>
              <a:spLocks noChangeShapeType="1"/>
            </p:cNvSpPr>
            <p:nvPr/>
          </p:nvSpPr>
          <p:spPr bwMode="auto">
            <a:xfrm>
              <a:off x="2483" y="1848"/>
              <a:ext cx="0" cy="1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9" name="Oval 808"/>
            <p:cNvSpPr>
              <a:spLocks noChangeArrowheads="1"/>
            </p:cNvSpPr>
            <p:nvPr/>
          </p:nvSpPr>
          <p:spPr bwMode="auto">
            <a:xfrm>
              <a:off x="2455" y="1991"/>
              <a:ext cx="56" cy="56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>
                <a:solidFill>
                  <a:srgbClr val="009999"/>
                </a:solidFill>
              </a:endParaRPr>
            </a:p>
          </p:txBody>
        </p:sp>
      </p:grpSp>
      <p:grpSp>
        <p:nvGrpSpPr>
          <p:cNvPr id="20491" name="Group 810"/>
          <p:cNvGrpSpPr>
            <a:grpSpLocks/>
          </p:cNvGrpSpPr>
          <p:nvPr/>
        </p:nvGrpSpPr>
        <p:grpSpPr bwMode="auto">
          <a:xfrm flipV="1">
            <a:off x="5473700" y="3473450"/>
            <a:ext cx="88900" cy="315913"/>
            <a:chOff x="2455" y="1848"/>
            <a:chExt cx="56" cy="199"/>
          </a:xfrm>
        </p:grpSpPr>
        <p:sp>
          <p:nvSpPr>
            <p:cNvPr id="20496" name="Line 811"/>
            <p:cNvSpPr>
              <a:spLocks noChangeShapeType="1"/>
            </p:cNvSpPr>
            <p:nvPr/>
          </p:nvSpPr>
          <p:spPr bwMode="auto">
            <a:xfrm>
              <a:off x="2483" y="1848"/>
              <a:ext cx="0" cy="1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Oval 812"/>
            <p:cNvSpPr>
              <a:spLocks noChangeArrowheads="1"/>
            </p:cNvSpPr>
            <p:nvPr/>
          </p:nvSpPr>
          <p:spPr bwMode="auto">
            <a:xfrm>
              <a:off x="2455" y="1991"/>
              <a:ext cx="56" cy="56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rgbClr val="008000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cs-CZ">
                <a:solidFill>
                  <a:srgbClr val="009999"/>
                </a:solidFill>
              </a:endParaRPr>
            </a:p>
          </p:txBody>
        </p:sp>
      </p:grpSp>
      <p:sp>
        <p:nvSpPr>
          <p:cNvPr id="20492" name="Line 813"/>
          <p:cNvSpPr>
            <a:spLocks noChangeShapeType="1"/>
          </p:cNvSpPr>
          <p:nvPr/>
        </p:nvSpPr>
        <p:spPr bwMode="auto">
          <a:xfrm>
            <a:off x="1557338" y="2573338"/>
            <a:ext cx="2249487" cy="541337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20493" name="Line 814"/>
          <p:cNvSpPr>
            <a:spLocks noChangeShapeType="1"/>
          </p:cNvSpPr>
          <p:nvPr/>
        </p:nvSpPr>
        <p:spPr bwMode="auto">
          <a:xfrm flipH="1">
            <a:off x="5651500" y="2484438"/>
            <a:ext cx="1711325" cy="103505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pic>
        <p:nvPicPr>
          <p:cNvPr id="20494" name="Picture 815" descr="Kmi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275" y="5094288"/>
            <a:ext cx="1304925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819" descr="Kmi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113" y="5184775"/>
            <a:ext cx="1427162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4825"/>
          </a:xfrm>
          <a:solidFill>
            <a:srgbClr val="CCFFCC">
              <a:alpha val="41000"/>
            </a:srgbClr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sz="28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Fotonick</a:t>
            </a:r>
            <a:r>
              <a:rPr lang="cs-CZ" sz="28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 krystaly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755650" y="1773238"/>
            <a:ext cx="7993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>
              <a:latin typeface="Arial" charset="0"/>
            </a:endParaRPr>
          </a:p>
        </p:txBody>
      </p:sp>
      <p:sp>
        <p:nvSpPr>
          <p:cNvPr id="7172" name="Text Box 12"/>
          <p:cNvSpPr txBox="1">
            <a:spLocks noChangeArrowheads="1"/>
          </p:cNvSpPr>
          <p:nvPr/>
        </p:nvSpPr>
        <p:spPr bwMode="auto">
          <a:xfrm>
            <a:off x="407988" y="873125"/>
            <a:ext cx="842486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>
                <a:latin typeface="Arial" charset="0"/>
              </a:rPr>
              <a:t> </a:t>
            </a:r>
            <a:r>
              <a:rPr lang="cs-CZ">
                <a:latin typeface="Arial Unicode MS" pitchFamily="34" charset="-128"/>
              </a:rPr>
              <a:t>Prostředí s periodicky se měnícími dielektrickými parametry v 1D, 2D nebo 3D :</a:t>
            </a:r>
            <a:endParaRPr lang="en-US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el-GR" sz="2400" b="1" i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</a:t>
            </a:r>
            <a:r>
              <a:rPr lang="en-US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400" b="1" i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8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0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</a:t>
            </a:r>
            <a:r>
              <a:rPr lang="en-US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i="1">
                <a:solidFill>
                  <a:srgbClr val="FF0000"/>
                </a:solidFill>
                <a:latin typeface="Arial" charset="0"/>
              </a:rPr>
              <a:t>ε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 (</a:t>
            </a:r>
            <a:r>
              <a:rPr lang="en-US" sz="2400" b="1" i="1">
                <a:solidFill>
                  <a:srgbClr val="FF0000"/>
                </a:solidFill>
                <a:latin typeface="Arial Unicode MS" pitchFamily="34" charset="-128"/>
              </a:rPr>
              <a:t>r</a:t>
            </a:r>
            <a:r>
              <a:rPr lang="en-US" sz="2400">
                <a:solidFill>
                  <a:srgbClr val="FF0000"/>
                </a:solidFill>
                <a:latin typeface="Arial Unicode MS" pitchFamily="34" charset="-128"/>
              </a:rPr>
              <a:t> +</a:t>
            </a:r>
            <a:r>
              <a:rPr lang="en-US" sz="2400" b="1" i="1">
                <a:solidFill>
                  <a:srgbClr val="FF0000"/>
                </a:solidFill>
                <a:latin typeface="Arial Unicode MS" pitchFamily="34" charset="-128"/>
              </a:rPr>
              <a:t>T</a:t>
            </a:r>
            <a:r>
              <a:rPr lang="en-US" sz="2400" b="1" i="1" baseline="-25000">
                <a:solidFill>
                  <a:srgbClr val="FF0000"/>
                </a:solidFill>
                <a:latin typeface="Arial Unicode MS" pitchFamily="34" charset="-128"/>
              </a:rPr>
              <a:t>n 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)             </a:t>
            </a:r>
            <a:r>
              <a:rPr lang="en-US" sz="2400" i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i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</a:t>
            </a:r>
            <a:r>
              <a:rPr lang="en-US" sz="2400" i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US" sz="2400" b="1" i="1">
                <a:solidFill>
                  <a:srgbClr val="FF0000"/>
                </a:solidFill>
                <a:latin typeface="Arial Unicode MS" pitchFamily="34" charset="-128"/>
              </a:rPr>
              <a:t>r </a:t>
            </a:r>
            <a:r>
              <a:rPr lang="en-US" sz="2400">
                <a:solidFill>
                  <a:srgbClr val="FF0000"/>
                </a:solidFill>
                <a:latin typeface="Arial Unicode MS" pitchFamily="34" charset="-128"/>
              </a:rPr>
              <a:t>) = </a:t>
            </a:r>
            <a:r>
              <a:rPr lang="el-GR" sz="2400" b="1" i="1">
                <a:solidFill>
                  <a:srgbClr val="FF0000"/>
                </a:solidFill>
                <a:latin typeface="Arial Unicode MS" pitchFamily="34" charset="-128"/>
              </a:rPr>
              <a:t>μ</a:t>
            </a:r>
            <a:r>
              <a:rPr lang="en-US" sz="2400" i="1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 Unicode MS" pitchFamily="34" charset="-128"/>
              </a:rPr>
              <a:t>(</a:t>
            </a:r>
            <a:r>
              <a:rPr lang="en-US" sz="2400" b="1" i="1">
                <a:solidFill>
                  <a:srgbClr val="FF0000"/>
                </a:solidFill>
                <a:latin typeface="Arial Unicode MS" pitchFamily="34" charset="-128"/>
              </a:rPr>
              <a:t>r </a:t>
            </a:r>
            <a:r>
              <a:rPr lang="en-US" sz="2400" b="1">
                <a:solidFill>
                  <a:srgbClr val="FF0000"/>
                </a:solidFill>
                <a:latin typeface="Arial Unicode MS" pitchFamily="34" charset="-128"/>
              </a:rPr>
              <a:t>+</a:t>
            </a:r>
            <a:r>
              <a:rPr lang="en-US" sz="2400" b="1" i="1">
                <a:solidFill>
                  <a:srgbClr val="FF0000"/>
                </a:solidFill>
                <a:latin typeface="Arial Unicode MS" pitchFamily="34" charset="-128"/>
              </a:rPr>
              <a:t>T</a:t>
            </a:r>
            <a:r>
              <a:rPr lang="en-US" sz="2400" b="1" i="1" baseline="-25000">
                <a:solidFill>
                  <a:srgbClr val="FF0000"/>
                </a:solidFill>
                <a:latin typeface="Arial Unicode MS" pitchFamily="34" charset="-128"/>
              </a:rPr>
              <a:t>n </a:t>
            </a:r>
            <a:r>
              <a:rPr lang="en-US" sz="2400">
                <a:solidFill>
                  <a:srgbClr val="FF0000"/>
                </a:solidFill>
                <a:latin typeface="Arial Unicode MS" pitchFamily="34" charset="-128"/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sz="2000" b="1" i="1">
                <a:solidFill>
                  <a:srgbClr val="CC6600"/>
                </a:solidFill>
                <a:latin typeface="Arial Unicode MS" pitchFamily="34" charset="-128"/>
              </a:rPr>
              <a:t> </a:t>
            </a:r>
            <a:r>
              <a:rPr lang="en-US" b="1" i="1">
                <a:latin typeface="Arial Unicode MS" pitchFamily="34" charset="-128"/>
              </a:rPr>
              <a:t>T</a:t>
            </a:r>
            <a:r>
              <a:rPr lang="en-US" b="1" i="1" baseline="-25000">
                <a:latin typeface="Arial Unicode MS" pitchFamily="34" charset="-128"/>
              </a:rPr>
              <a:t>n </a:t>
            </a:r>
            <a:r>
              <a:rPr lang="en-US" b="1">
                <a:latin typeface="Arial Unicode MS" pitchFamily="34" charset="-128"/>
              </a:rPr>
              <a:t>= </a:t>
            </a:r>
            <a:r>
              <a:rPr lang="en-US" i="1">
                <a:latin typeface="Arial Unicode MS" pitchFamily="34" charset="-128"/>
              </a:rPr>
              <a:t>n</a:t>
            </a:r>
            <a:r>
              <a:rPr lang="en-US" i="1" baseline="-25000">
                <a:latin typeface="Arial Unicode MS" pitchFamily="34" charset="-128"/>
              </a:rPr>
              <a:t>1</a:t>
            </a:r>
            <a:r>
              <a:rPr lang="en-US" i="1">
                <a:latin typeface="Arial Unicode MS" pitchFamily="34" charset="-128"/>
              </a:rPr>
              <a:t> </a:t>
            </a:r>
            <a:r>
              <a:rPr lang="en-US" b="1" i="1">
                <a:latin typeface="Arial Unicode MS" pitchFamily="34" charset="-128"/>
              </a:rPr>
              <a:t>a</a:t>
            </a:r>
            <a:r>
              <a:rPr lang="en-US" b="1" i="1" baseline="-25000">
                <a:latin typeface="Arial Unicode MS" pitchFamily="34" charset="-128"/>
              </a:rPr>
              <a:t>1  </a:t>
            </a:r>
            <a:r>
              <a:rPr lang="en-US">
                <a:latin typeface="Arial Unicode MS" pitchFamily="34" charset="-128"/>
              </a:rPr>
              <a:t>[ + </a:t>
            </a:r>
            <a:r>
              <a:rPr lang="en-US" i="1">
                <a:latin typeface="Arial Unicode MS" pitchFamily="34" charset="-128"/>
              </a:rPr>
              <a:t>n</a:t>
            </a:r>
            <a:r>
              <a:rPr lang="en-US" i="1" baseline="-25000">
                <a:latin typeface="Arial Unicode MS" pitchFamily="34" charset="-128"/>
              </a:rPr>
              <a:t>2</a:t>
            </a:r>
            <a:r>
              <a:rPr lang="en-US" i="1">
                <a:latin typeface="Arial Unicode MS" pitchFamily="34" charset="-128"/>
              </a:rPr>
              <a:t> </a:t>
            </a:r>
            <a:r>
              <a:rPr lang="en-US" b="1" i="1">
                <a:latin typeface="Arial Unicode MS" pitchFamily="34" charset="-128"/>
              </a:rPr>
              <a:t>a</a:t>
            </a:r>
            <a:r>
              <a:rPr lang="en-US" b="1" i="1" baseline="-25000">
                <a:latin typeface="Arial Unicode MS" pitchFamily="34" charset="-128"/>
              </a:rPr>
              <a:t>2</a:t>
            </a:r>
            <a:r>
              <a:rPr lang="en-US">
                <a:latin typeface="Arial Unicode MS" pitchFamily="34" charset="-128"/>
              </a:rPr>
              <a:t> + [ + </a:t>
            </a:r>
            <a:r>
              <a:rPr lang="en-US" i="1">
                <a:latin typeface="Arial Unicode MS" pitchFamily="34" charset="-128"/>
              </a:rPr>
              <a:t>n</a:t>
            </a:r>
            <a:r>
              <a:rPr lang="en-US" i="1" baseline="-25000">
                <a:latin typeface="Arial Unicode MS" pitchFamily="34" charset="-128"/>
              </a:rPr>
              <a:t>3 </a:t>
            </a:r>
            <a:r>
              <a:rPr lang="en-US" b="1" i="1">
                <a:latin typeface="Arial Unicode MS" pitchFamily="34" charset="-128"/>
              </a:rPr>
              <a:t>a</a:t>
            </a:r>
            <a:r>
              <a:rPr lang="en-US" b="1" i="1" baseline="-25000">
                <a:latin typeface="Arial Unicode MS" pitchFamily="34" charset="-128"/>
              </a:rPr>
              <a:t>3 </a:t>
            </a:r>
            <a:r>
              <a:rPr lang="en-US">
                <a:latin typeface="Arial Unicode MS" pitchFamily="34" charset="-128"/>
              </a:rPr>
              <a:t>] ]</a:t>
            </a:r>
            <a:r>
              <a:rPr lang="en-US">
                <a:latin typeface="Arial" charset="0"/>
              </a:rPr>
              <a:t>     </a:t>
            </a:r>
            <a:r>
              <a:rPr lang="en-US" sz="1600"/>
              <a:t>pro  1D [ 2D [ 3D ] ]</a:t>
            </a:r>
            <a:endParaRPr lang="el-GR" sz="1600"/>
          </a:p>
        </p:txBody>
      </p:sp>
      <p:sp>
        <p:nvSpPr>
          <p:cNvPr id="7173" name="Text Box 40"/>
          <p:cNvSpPr txBox="1">
            <a:spLocks noChangeArrowheads="1"/>
          </p:cNvSpPr>
          <p:nvPr/>
        </p:nvSpPr>
        <p:spPr bwMode="auto">
          <a:xfrm>
            <a:off x="463550" y="2767013"/>
            <a:ext cx="8308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>
              <a:latin typeface="Arial" charset="0"/>
            </a:endParaRPr>
          </a:p>
        </p:txBody>
      </p:sp>
      <p:sp>
        <p:nvSpPr>
          <p:cNvPr id="7174" name="Text Box 41"/>
          <p:cNvSpPr txBox="1">
            <a:spLocks noChangeArrowheads="1"/>
          </p:cNvSpPr>
          <p:nvPr/>
        </p:nvSpPr>
        <p:spPr bwMode="auto">
          <a:xfrm>
            <a:off x="265113" y="3338513"/>
            <a:ext cx="82740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>
                <a:latin typeface="Arial" charset="0"/>
              </a:rPr>
              <a:t> </a:t>
            </a:r>
            <a:r>
              <a:rPr lang="en-US">
                <a:latin typeface="Arial Unicode MS" pitchFamily="34" charset="-128"/>
              </a:rPr>
              <a:t>Maxwellovy rovnice pro </a:t>
            </a:r>
            <a:r>
              <a:rPr lang="cs-CZ">
                <a:latin typeface="Arial Unicode MS" pitchFamily="34" charset="-128"/>
              </a:rPr>
              <a:t>monochromatick</a:t>
            </a:r>
            <a:r>
              <a:rPr lang="en-US">
                <a:latin typeface="Arial Unicode MS" pitchFamily="34" charset="-128"/>
              </a:rPr>
              <a:t>ou</a:t>
            </a:r>
            <a:r>
              <a:rPr lang="cs-CZ">
                <a:latin typeface="Arial Unicode MS" pitchFamily="34" charset="-128"/>
              </a:rPr>
              <a:t> vln</a:t>
            </a:r>
            <a:r>
              <a:rPr lang="en-US">
                <a:latin typeface="Arial Unicode MS" pitchFamily="34" charset="-128"/>
              </a:rPr>
              <a:t>u</a:t>
            </a:r>
            <a:r>
              <a:rPr lang="cs-CZ">
                <a:latin typeface="Arial Unicode MS" pitchFamily="34" charset="-128"/>
              </a:rPr>
              <a:t> s frekvencí </a:t>
            </a:r>
            <a:r>
              <a:rPr lang="el-GR" i="1">
                <a:latin typeface="Arial Unicode MS" pitchFamily="34" charset="-128"/>
                <a:cs typeface="Arial" charset="0"/>
              </a:rPr>
              <a:t>ω</a:t>
            </a:r>
            <a:r>
              <a:rPr lang="cs-CZ" i="1">
                <a:latin typeface="Arial Unicode MS" pitchFamily="34" charset="-128"/>
                <a:cs typeface="Arial" charset="0"/>
              </a:rPr>
              <a:t> </a:t>
            </a:r>
            <a:r>
              <a:rPr lang="en-US" i="1">
                <a:latin typeface="Arial Unicode MS" pitchFamily="34" charset="-128"/>
                <a:cs typeface="Arial" charset="0"/>
              </a:rPr>
              <a:t> </a:t>
            </a:r>
            <a:br>
              <a:rPr lang="en-US" i="1">
                <a:latin typeface="Arial Unicode MS" pitchFamily="34" charset="-128"/>
                <a:cs typeface="Arial" charset="0"/>
              </a:rPr>
            </a:br>
            <a:r>
              <a:rPr lang="en-US" i="1">
                <a:latin typeface="Arial Unicode MS" pitchFamily="34" charset="-128"/>
                <a:cs typeface="Arial" charset="0"/>
              </a:rPr>
              <a:t>   </a:t>
            </a:r>
            <a:r>
              <a:rPr lang="en-US" sz="2000">
                <a:latin typeface="Arial Unicode MS" pitchFamily="34" charset="-128"/>
                <a:cs typeface="Arial" charset="0"/>
              </a:rPr>
              <a:t>(</a:t>
            </a:r>
            <a:r>
              <a:rPr lang="en-US">
                <a:latin typeface="Arial Unicode MS" pitchFamily="34" charset="-128"/>
                <a:cs typeface="Arial" charset="0"/>
              </a:rPr>
              <a:t> </a:t>
            </a:r>
            <a:r>
              <a:rPr lang="en-US" b="1" i="1">
                <a:latin typeface="Arial Unicode MS" pitchFamily="34" charset="-128"/>
                <a:cs typeface="Arial" charset="0"/>
              </a:rPr>
              <a:t>X </a:t>
            </a:r>
            <a:r>
              <a:rPr lang="en-US">
                <a:latin typeface="Arial Unicode MS" pitchFamily="34" charset="-128"/>
                <a:cs typeface="Arial" charset="0"/>
              </a:rPr>
              <a:t>(</a:t>
            </a:r>
            <a:r>
              <a:rPr lang="en-US" b="1" i="1">
                <a:latin typeface="Arial Unicode MS" pitchFamily="34" charset="-128"/>
                <a:cs typeface="Arial" charset="0"/>
              </a:rPr>
              <a:t>r</a:t>
            </a:r>
            <a:r>
              <a:rPr lang="en-US">
                <a:latin typeface="Arial Unicode MS" pitchFamily="34" charset="-128"/>
                <a:cs typeface="Arial" charset="0"/>
              </a:rPr>
              <a:t> ,</a:t>
            </a:r>
            <a:r>
              <a:rPr lang="en-US" i="1">
                <a:latin typeface="Arial Unicode MS" pitchFamily="34" charset="-128"/>
                <a:cs typeface="Arial" charset="0"/>
              </a:rPr>
              <a:t>t </a:t>
            </a:r>
            <a:r>
              <a:rPr lang="en-US">
                <a:latin typeface="Arial Unicode MS" pitchFamily="34" charset="-128"/>
                <a:cs typeface="Arial" charset="0"/>
              </a:rPr>
              <a:t>)= </a:t>
            </a:r>
            <a:r>
              <a:rPr lang="en-US" b="1" i="1">
                <a:latin typeface="Arial Unicode MS" pitchFamily="34" charset="-128"/>
                <a:cs typeface="Arial" charset="0"/>
              </a:rPr>
              <a:t>X </a:t>
            </a:r>
            <a:r>
              <a:rPr lang="en-US">
                <a:latin typeface="Arial" charset="0"/>
              </a:rPr>
              <a:t>(</a:t>
            </a:r>
            <a:r>
              <a:rPr lang="en-US" b="1" i="1">
                <a:latin typeface="Arial" charset="0"/>
              </a:rPr>
              <a:t>r</a:t>
            </a:r>
            <a:r>
              <a:rPr lang="en-US">
                <a:latin typeface="Arial" charset="0"/>
              </a:rPr>
              <a:t> ) </a:t>
            </a:r>
            <a:r>
              <a:rPr lang="en-US">
                <a:latin typeface="Arial Unicode MS" pitchFamily="34" charset="-128"/>
              </a:rPr>
              <a:t>exp(-</a:t>
            </a:r>
            <a:r>
              <a:rPr lang="en-US" sz="900">
                <a:latin typeface="Arial Unicode MS" pitchFamily="34" charset="-128"/>
              </a:rPr>
              <a:t> </a:t>
            </a:r>
            <a:r>
              <a:rPr lang="en-US">
                <a:latin typeface="Arial Unicode MS" pitchFamily="34" charset="-128"/>
              </a:rPr>
              <a:t>i</a:t>
            </a:r>
            <a:r>
              <a:rPr lang="el-GR" i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ω</a:t>
            </a:r>
            <a:r>
              <a:rPr lang="en-US" sz="800" i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i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>
                <a:latin typeface="Arial Unicode MS" pitchFamily="34" charset="-128"/>
              </a:rPr>
              <a:t> ), </a:t>
            </a:r>
            <a:r>
              <a:rPr lang="en-US" b="1" i="1">
                <a:latin typeface="Arial Unicode MS" pitchFamily="34" charset="-128"/>
              </a:rPr>
              <a:t>X = </a:t>
            </a:r>
            <a:r>
              <a:rPr lang="en-US" i="1">
                <a:latin typeface="Arial Unicode MS" pitchFamily="34" charset="-128"/>
              </a:rPr>
              <a:t>E</a:t>
            </a:r>
            <a:r>
              <a:rPr lang="en-US" b="1" i="1">
                <a:latin typeface="Arial Unicode MS" pitchFamily="34" charset="-128"/>
              </a:rPr>
              <a:t> </a:t>
            </a:r>
            <a:r>
              <a:rPr lang="en-US">
                <a:latin typeface="Arial Unicode MS" pitchFamily="34" charset="-128"/>
              </a:rPr>
              <a:t>| </a:t>
            </a:r>
            <a:r>
              <a:rPr lang="en-US" i="1">
                <a:latin typeface="Arial Unicode MS" pitchFamily="34" charset="-128"/>
                <a:cs typeface="Arial" charset="0"/>
              </a:rPr>
              <a:t>D</a:t>
            </a:r>
            <a:r>
              <a:rPr lang="en-US">
                <a:latin typeface="Arial Unicode MS" pitchFamily="34" charset="-128"/>
                <a:cs typeface="Arial" charset="0"/>
              </a:rPr>
              <a:t> </a:t>
            </a:r>
            <a:r>
              <a:rPr lang="en-US">
                <a:latin typeface="Arial" charset="0"/>
              </a:rPr>
              <a:t>|</a:t>
            </a:r>
            <a:r>
              <a:rPr lang="en-US">
                <a:latin typeface="Arial Unicode MS" pitchFamily="34" charset="-128"/>
              </a:rPr>
              <a:t> </a:t>
            </a:r>
            <a:r>
              <a:rPr lang="en-US" i="1">
                <a:latin typeface="Arial Unicode MS" pitchFamily="34" charset="-128"/>
              </a:rPr>
              <a:t>B</a:t>
            </a:r>
            <a:r>
              <a:rPr lang="en-US" b="1" i="1">
                <a:latin typeface="Arial Unicode MS" pitchFamily="34" charset="-128"/>
              </a:rPr>
              <a:t> </a:t>
            </a:r>
            <a:r>
              <a:rPr lang="en-US">
                <a:latin typeface="Arial Unicode MS" pitchFamily="34" charset="-128"/>
              </a:rPr>
              <a:t>|</a:t>
            </a:r>
            <a:r>
              <a:rPr lang="en-US" i="1">
                <a:latin typeface="Arial Unicode MS" pitchFamily="34" charset="-128"/>
              </a:rPr>
              <a:t>H </a:t>
            </a:r>
            <a:r>
              <a:rPr lang="en-US" sz="2000">
                <a:latin typeface="Arial Unicode MS" pitchFamily="34" charset="-128"/>
                <a:cs typeface="Arial" charset="0"/>
              </a:rPr>
              <a:t>)</a:t>
            </a:r>
            <a:r>
              <a:rPr lang="cs-CZ">
                <a:latin typeface="Arial Unicode MS" pitchFamily="34" charset="-128"/>
                <a:cs typeface="Arial" charset="0"/>
              </a:rPr>
              <a:t>:</a:t>
            </a:r>
            <a:endParaRPr lang="el-GR">
              <a:latin typeface="Arial Unicode MS" pitchFamily="34" charset="-128"/>
              <a:cs typeface="Arial" charset="0"/>
            </a:endParaRPr>
          </a:p>
        </p:txBody>
      </p:sp>
      <p:sp>
        <p:nvSpPr>
          <p:cNvPr id="7175" name="Text Box 44"/>
          <p:cNvSpPr txBox="1">
            <a:spLocks noChangeArrowheads="1"/>
          </p:cNvSpPr>
          <p:nvPr/>
        </p:nvSpPr>
        <p:spPr bwMode="auto">
          <a:xfrm>
            <a:off x="566738" y="4103688"/>
            <a:ext cx="82200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3333CC"/>
                </a:solidFill>
                <a:latin typeface="Arial Unicode MS" pitchFamily="34" charset="-128"/>
              </a:rPr>
              <a:t> </a:t>
            </a:r>
            <a:r>
              <a:rPr lang="cs-CZ" sz="2800">
                <a:solidFill>
                  <a:srgbClr val="3333CC"/>
                </a:solidFill>
              </a:rPr>
              <a:t>rot </a:t>
            </a:r>
            <a:r>
              <a:rPr lang="cs-CZ" sz="2800" b="1" i="1">
                <a:solidFill>
                  <a:srgbClr val="3333CC"/>
                </a:solidFill>
                <a:latin typeface="Arial Unicode MS" pitchFamily="34" charset="-128"/>
              </a:rPr>
              <a:t>H</a:t>
            </a:r>
            <a:r>
              <a:rPr lang="cs-CZ" sz="2800" b="1">
                <a:solidFill>
                  <a:srgbClr val="3333CC"/>
                </a:solidFill>
              </a:rPr>
              <a:t> </a:t>
            </a:r>
            <a:r>
              <a:rPr lang="en-US" sz="2800" b="1">
                <a:solidFill>
                  <a:srgbClr val="3333CC"/>
                </a:solidFill>
              </a:rPr>
              <a:t>= - </a:t>
            </a:r>
            <a:r>
              <a:rPr lang="en-US" sz="2800">
                <a:solidFill>
                  <a:srgbClr val="3333CC"/>
                </a:solidFill>
              </a:rPr>
              <a:t>i</a:t>
            </a:r>
            <a:r>
              <a:rPr lang="en-US" sz="1000">
                <a:solidFill>
                  <a:srgbClr val="3333CC"/>
                </a:solidFill>
              </a:rPr>
              <a:t> </a:t>
            </a:r>
            <a:r>
              <a:rPr lang="el-GR" sz="2800" i="1">
                <a:solidFill>
                  <a:srgbClr val="3333CC"/>
                </a:solidFill>
              </a:rPr>
              <a:t>ω</a:t>
            </a:r>
            <a:r>
              <a:rPr lang="en-US" sz="2800" b="1" i="1">
                <a:solidFill>
                  <a:srgbClr val="3333CC"/>
                </a:solidFill>
                <a:latin typeface="Arial Unicode MS" pitchFamily="34" charset="-128"/>
              </a:rPr>
              <a:t>D </a:t>
            </a:r>
            <a:r>
              <a:rPr lang="en-US" sz="2800">
                <a:solidFill>
                  <a:srgbClr val="3333CC"/>
                </a:solidFill>
              </a:rPr>
              <a:t>+ </a:t>
            </a:r>
            <a:r>
              <a:rPr lang="en-US" sz="2800" b="1" i="1">
                <a:solidFill>
                  <a:srgbClr val="3333CC"/>
                </a:solidFill>
              </a:rPr>
              <a:t>j</a:t>
            </a:r>
            <a:r>
              <a:rPr lang="en-US" sz="2800">
                <a:solidFill>
                  <a:srgbClr val="3333CC"/>
                </a:solidFill>
              </a:rPr>
              <a:t>,</a:t>
            </a:r>
            <a:r>
              <a:rPr lang="en-US" sz="2800" b="1">
                <a:solidFill>
                  <a:srgbClr val="3333CC"/>
                </a:solidFill>
              </a:rPr>
              <a:t>  </a:t>
            </a:r>
            <a:r>
              <a:rPr lang="cs-CZ" sz="2800">
                <a:solidFill>
                  <a:srgbClr val="3333CC"/>
                </a:solidFill>
              </a:rPr>
              <a:t>rot </a:t>
            </a:r>
            <a:r>
              <a:rPr lang="en-US" sz="2800" b="1" i="1">
                <a:solidFill>
                  <a:srgbClr val="3333CC"/>
                </a:solidFill>
                <a:latin typeface="Arial Unicode MS" pitchFamily="34" charset="-128"/>
              </a:rPr>
              <a:t>E</a:t>
            </a:r>
            <a:r>
              <a:rPr lang="cs-CZ" sz="2800" b="1">
                <a:solidFill>
                  <a:srgbClr val="3333CC"/>
                </a:solidFill>
              </a:rPr>
              <a:t> </a:t>
            </a:r>
            <a:r>
              <a:rPr lang="en-US" sz="2800" b="1">
                <a:solidFill>
                  <a:srgbClr val="3333CC"/>
                </a:solidFill>
              </a:rPr>
              <a:t>=  </a:t>
            </a:r>
            <a:r>
              <a:rPr lang="en-US" sz="2800">
                <a:solidFill>
                  <a:srgbClr val="3333CC"/>
                </a:solidFill>
              </a:rPr>
              <a:t>i</a:t>
            </a:r>
            <a:r>
              <a:rPr lang="en-US" sz="1600">
                <a:solidFill>
                  <a:srgbClr val="3333CC"/>
                </a:solidFill>
              </a:rPr>
              <a:t> </a:t>
            </a:r>
            <a:r>
              <a:rPr lang="el-GR" sz="2800" i="1">
                <a:solidFill>
                  <a:srgbClr val="3333CC"/>
                </a:solidFill>
              </a:rPr>
              <a:t>ω</a:t>
            </a:r>
            <a:r>
              <a:rPr lang="en-US" sz="2800" b="1" i="1">
                <a:solidFill>
                  <a:srgbClr val="3333CC"/>
                </a:solidFill>
                <a:latin typeface="Arial Unicode MS" pitchFamily="34" charset="-128"/>
              </a:rPr>
              <a:t>B</a:t>
            </a:r>
          </a:p>
          <a:p>
            <a:pPr>
              <a:spcBef>
                <a:spcPct val="50000"/>
              </a:spcBef>
            </a:pPr>
            <a:r>
              <a:rPr lang="cs-CZ" sz="2800">
                <a:solidFill>
                  <a:srgbClr val="3333CC"/>
                </a:solidFill>
              </a:rPr>
              <a:t>div </a:t>
            </a:r>
            <a:r>
              <a:rPr lang="cs-CZ" sz="2800" b="1" i="1">
                <a:solidFill>
                  <a:srgbClr val="3333CC"/>
                </a:solidFill>
                <a:latin typeface="Arial Unicode MS" pitchFamily="34" charset="-128"/>
              </a:rPr>
              <a:t>D</a:t>
            </a:r>
            <a:r>
              <a:rPr lang="en-US" sz="2800" i="1">
                <a:solidFill>
                  <a:srgbClr val="3333CC"/>
                </a:solidFill>
              </a:rPr>
              <a:t> </a:t>
            </a:r>
            <a:r>
              <a:rPr lang="en-US" sz="2800" b="1" i="1">
                <a:solidFill>
                  <a:srgbClr val="3333CC"/>
                </a:solidFill>
              </a:rPr>
              <a:t>= </a:t>
            </a:r>
            <a:r>
              <a:rPr lang="el-GR" sz="2800">
                <a:solidFill>
                  <a:srgbClr val="3333CC"/>
                </a:solidFill>
              </a:rPr>
              <a:t>ρ</a:t>
            </a:r>
            <a:r>
              <a:rPr lang="en-US" sz="2800">
                <a:solidFill>
                  <a:srgbClr val="3333CC"/>
                </a:solidFill>
              </a:rPr>
              <a:t>,   div </a:t>
            </a:r>
            <a:r>
              <a:rPr lang="en-US" sz="2800" b="1" i="1">
                <a:solidFill>
                  <a:srgbClr val="3333CC"/>
                </a:solidFill>
                <a:latin typeface="Arial Unicode MS" pitchFamily="34" charset="-128"/>
              </a:rPr>
              <a:t>B</a:t>
            </a:r>
            <a:r>
              <a:rPr lang="en-US" sz="2800" b="1" i="1">
                <a:solidFill>
                  <a:srgbClr val="3333CC"/>
                </a:solidFill>
              </a:rPr>
              <a:t> </a:t>
            </a:r>
            <a:r>
              <a:rPr lang="en-US" sz="2800" b="1">
                <a:solidFill>
                  <a:srgbClr val="3333CC"/>
                </a:solidFill>
              </a:rPr>
              <a:t>= </a:t>
            </a:r>
            <a:r>
              <a:rPr lang="en-US" sz="2800">
                <a:solidFill>
                  <a:srgbClr val="3333CC"/>
                </a:solidFill>
              </a:rPr>
              <a:t>0,</a:t>
            </a:r>
            <a:endParaRPr lang="en-US" sz="3600" b="1" i="1">
              <a:solidFill>
                <a:srgbClr val="3333CC"/>
              </a:solidFill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3333CC"/>
                </a:solidFill>
                <a:latin typeface="Arial Unicode MS" pitchFamily="34" charset="-128"/>
              </a:rPr>
              <a:t>D </a:t>
            </a:r>
            <a:r>
              <a:rPr lang="en-US" sz="2400" b="1">
                <a:solidFill>
                  <a:srgbClr val="3333CC"/>
                </a:solidFill>
                <a:latin typeface="Arial Unicode MS" pitchFamily="34" charset="-128"/>
              </a:rPr>
              <a:t>= </a:t>
            </a:r>
            <a:r>
              <a:rPr lang="el-GR" sz="2400" i="1">
                <a:solidFill>
                  <a:srgbClr val="FF0000"/>
                </a:solidFill>
                <a:cs typeface="Times New Roman" pitchFamily="18" charset="0"/>
              </a:rPr>
              <a:t>ε</a:t>
            </a:r>
            <a:r>
              <a:rPr lang="en-US" sz="2400" i="1">
                <a:solidFill>
                  <a:srgbClr val="3333CC"/>
                </a:solidFill>
                <a:cs typeface="Times New Roman" pitchFamily="18" charset="0"/>
              </a:rPr>
              <a:t> </a:t>
            </a:r>
            <a:r>
              <a:rPr lang="el-GR" sz="2400" i="1">
                <a:solidFill>
                  <a:srgbClr val="3333CC"/>
                </a:solidFill>
                <a:cs typeface="Times New Roman" pitchFamily="18" charset="0"/>
              </a:rPr>
              <a:t>ε</a:t>
            </a:r>
            <a:r>
              <a:rPr lang="en-US" sz="2400" i="1" baseline="-25000">
                <a:solidFill>
                  <a:srgbClr val="3333CC"/>
                </a:solidFill>
                <a:cs typeface="Times New Roman" pitchFamily="18" charset="0"/>
              </a:rPr>
              <a:t>0</a:t>
            </a:r>
            <a:r>
              <a:rPr lang="en-US" sz="2400" i="1">
                <a:solidFill>
                  <a:srgbClr val="3333CC"/>
                </a:solidFill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3333CC"/>
                </a:solidFill>
                <a:latin typeface="Arial Unicode MS" pitchFamily="34" charset="-128"/>
                <a:cs typeface="Times New Roman" pitchFamily="18" charset="0"/>
              </a:rPr>
              <a:t>E</a:t>
            </a:r>
            <a:r>
              <a:rPr lang="en-US" sz="2400" i="1">
                <a:solidFill>
                  <a:srgbClr val="3333CC"/>
                </a:solidFill>
                <a:cs typeface="Times New Roman" pitchFamily="18" charset="0"/>
              </a:rPr>
              <a:t> ,    </a:t>
            </a:r>
            <a:r>
              <a:rPr lang="en-US" sz="2400" b="1" i="1">
                <a:solidFill>
                  <a:srgbClr val="3333CC"/>
                </a:solidFill>
                <a:latin typeface="Arial Unicode MS" pitchFamily="34" charset="-128"/>
                <a:cs typeface="Times New Roman" pitchFamily="18" charset="0"/>
              </a:rPr>
              <a:t>B </a:t>
            </a:r>
            <a:r>
              <a:rPr lang="en-US" sz="2400" b="1">
                <a:solidFill>
                  <a:srgbClr val="3333CC"/>
                </a:solidFill>
                <a:latin typeface="Arial Unicode MS" pitchFamily="34" charset="-128"/>
                <a:cs typeface="Times New Roman" pitchFamily="18" charset="0"/>
              </a:rPr>
              <a:t>= </a:t>
            </a:r>
            <a:r>
              <a:rPr lang="el-GR" sz="2400" i="1">
                <a:solidFill>
                  <a:srgbClr val="FF0000"/>
                </a:solidFill>
                <a:cs typeface="Times New Roman" pitchFamily="18" charset="0"/>
              </a:rPr>
              <a:t>μ</a:t>
            </a:r>
            <a:r>
              <a:rPr lang="en-US" sz="2400" i="1">
                <a:solidFill>
                  <a:srgbClr val="3333CC"/>
                </a:solidFill>
                <a:cs typeface="Times New Roman" pitchFamily="18" charset="0"/>
              </a:rPr>
              <a:t> </a:t>
            </a:r>
            <a:r>
              <a:rPr lang="el-GR" sz="2400" i="1">
                <a:solidFill>
                  <a:srgbClr val="3333CC"/>
                </a:solidFill>
                <a:cs typeface="Times New Roman" pitchFamily="18" charset="0"/>
              </a:rPr>
              <a:t>μ</a:t>
            </a:r>
            <a:r>
              <a:rPr lang="en-US" sz="2400" i="1" baseline="-25000">
                <a:solidFill>
                  <a:srgbClr val="3333CC"/>
                </a:solidFill>
                <a:cs typeface="Times New Roman" pitchFamily="18" charset="0"/>
              </a:rPr>
              <a:t>0 </a:t>
            </a:r>
            <a:r>
              <a:rPr lang="en-US" sz="2400" b="1" i="1">
                <a:solidFill>
                  <a:srgbClr val="3333CC"/>
                </a:solidFill>
                <a:latin typeface="Arial Unicode MS" pitchFamily="34" charset="-128"/>
                <a:cs typeface="Times New Roman" pitchFamily="18" charset="0"/>
              </a:rPr>
              <a:t>H </a:t>
            </a:r>
            <a:r>
              <a:rPr lang="en-US" sz="2400" i="1">
                <a:solidFill>
                  <a:srgbClr val="3333CC"/>
                </a:solidFill>
                <a:latin typeface="Arial Unicode MS" pitchFamily="34" charset="-128"/>
                <a:cs typeface="Times New Roman" pitchFamily="18" charset="0"/>
              </a:rPr>
              <a:t>,   </a:t>
            </a:r>
            <a:r>
              <a:rPr lang="en-US" sz="2400" b="1" i="1">
                <a:solidFill>
                  <a:srgbClr val="3333CC"/>
                </a:solidFill>
                <a:cs typeface="Times New Roman" pitchFamily="18" charset="0"/>
              </a:rPr>
              <a:t>j</a:t>
            </a:r>
            <a:r>
              <a:rPr lang="en-US" sz="2400" i="1">
                <a:solidFill>
                  <a:srgbClr val="3333CC"/>
                </a:solidFill>
                <a:cs typeface="Times New Roman" pitchFamily="18" charset="0"/>
              </a:rPr>
              <a:t> = </a:t>
            </a:r>
            <a:r>
              <a:rPr lang="el-GR" sz="2400" i="1">
                <a:solidFill>
                  <a:srgbClr val="FF0000"/>
                </a:solidFill>
                <a:cs typeface="Times New Roman" pitchFamily="18" charset="0"/>
              </a:rPr>
              <a:t>σ</a:t>
            </a:r>
            <a:r>
              <a:rPr lang="en-US" sz="2400" i="1">
                <a:solidFill>
                  <a:srgbClr val="3333CC"/>
                </a:solidFill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3333CC"/>
                </a:solidFill>
                <a:latin typeface="Arial Unicode MS" pitchFamily="34" charset="-128"/>
                <a:cs typeface="Times New Roman" pitchFamily="18" charset="0"/>
              </a:rPr>
              <a:t>E</a:t>
            </a:r>
            <a:endParaRPr lang="el-GR" sz="2400" b="1" i="1">
              <a:solidFill>
                <a:srgbClr val="3333CC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6" name="Text Box 48"/>
          <p:cNvSpPr txBox="1">
            <a:spLocks noChangeArrowheads="1"/>
          </p:cNvSpPr>
          <p:nvPr/>
        </p:nvSpPr>
        <p:spPr bwMode="auto">
          <a:xfrm>
            <a:off x="973138" y="1376363"/>
            <a:ext cx="2986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>
              <a:latin typeface="Arial" charset="0"/>
            </a:endParaRPr>
          </a:p>
        </p:txBody>
      </p:sp>
      <p:sp>
        <p:nvSpPr>
          <p:cNvPr id="7177" name="Text Box 51"/>
          <p:cNvSpPr txBox="1">
            <a:spLocks noChangeArrowheads="1"/>
          </p:cNvSpPr>
          <p:nvPr/>
        </p:nvSpPr>
        <p:spPr bwMode="auto">
          <a:xfrm>
            <a:off x="476250" y="6038850"/>
            <a:ext cx="7800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sz="2000" b="1" i="1">
                <a:solidFill>
                  <a:srgbClr val="FF0000"/>
                </a:solidFill>
                <a:cs typeface="Times New Roman" pitchFamily="18" charset="0"/>
              </a:rPr>
              <a:t>ε</a:t>
            </a:r>
            <a:r>
              <a:rPr lang="cs-CZ" sz="2000" b="1" i="1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l-GR" sz="2000" b="1" i="1">
                <a:solidFill>
                  <a:srgbClr val="FF0000"/>
                </a:solidFill>
                <a:cs typeface="Times New Roman" pitchFamily="18" charset="0"/>
              </a:rPr>
              <a:t>μ</a:t>
            </a:r>
            <a:r>
              <a:rPr lang="cs-CZ" sz="2000" b="1" i="1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l-GR" sz="2000" b="1" i="1">
                <a:solidFill>
                  <a:srgbClr val="FF0000"/>
                </a:solidFill>
                <a:cs typeface="Times New Roman" pitchFamily="18" charset="0"/>
              </a:rPr>
              <a:t>σ</a:t>
            </a:r>
            <a:r>
              <a:rPr lang="cs-CZ" sz="2000" i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>
                <a:cs typeface="Times New Roman" pitchFamily="18" charset="0"/>
              </a:rPr>
              <a:t> je možné ve většině případů považovat za </a:t>
            </a:r>
            <a:r>
              <a:rPr lang="cs-CZ" b="1" i="1">
                <a:cs typeface="Times New Roman" pitchFamily="18" charset="0"/>
              </a:rPr>
              <a:t>lokální funkce.</a:t>
            </a:r>
            <a:endParaRPr lang="el-GR" sz="2000" i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178" name="Text Box 54"/>
          <p:cNvSpPr txBox="1">
            <a:spLocks noChangeArrowheads="1"/>
          </p:cNvSpPr>
          <p:nvPr/>
        </p:nvSpPr>
        <p:spPr bwMode="auto">
          <a:xfrm>
            <a:off x="655638" y="2349500"/>
            <a:ext cx="81915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</a:pPr>
            <a:r>
              <a:rPr lang="cs-CZ">
                <a:latin typeface="Arial Unicode MS" pitchFamily="34" charset="-128"/>
              </a:rPr>
              <a:t>Velikosti </a:t>
            </a:r>
            <a:r>
              <a:rPr lang="en-US">
                <a:latin typeface="Arial Unicode MS" pitchFamily="34" charset="-128"/>
              </a:rPr>
              <a:t>| </a:t>
            </a:r>
            <a:r>
              <a:rPr lang="en-US" i="1">
                <a:latin typeface="Arial Unicode MS" pitchFamily="34" charset="-128"/>
              </a:rPr>
              <a:t>a</a:t>
            </a:r>
            <a:r>
              <a:rPr lang="en-US" b="1" i="1" baseline="-25000">
                <a:latin typeface="Arial Unicode MS" pitchFamily="34" charset="-128"/>
              </a:rPr>
              <a:t>i</a:t>
            </a:r>
            <a:r>
              <a:rPr lang="cs-CZ" b="1">
                <a:latin typeface="Arial Unicode MS" pitchFamily="34" charset="-128"/>
              </a:rPr>
              <a:t> </a:t>
            </a:r>
            <a:r>
              <a:rPr lang="en-US">
                <a:latin typeface="Arial Unicode MS" pitchFamily="34" charset="-128"/>
              </a:rPr>
              <a:t>| </a:t>
            </a:r>
            <a:r>
              <a:rPr lang="cs-CZ">
                <a:latin typeface="Arial Unicode MS" pitchFamily="34" charset="-128"/>
              </a:rPr>
              <a:t>srovnatelné s vlnovou délkou světla.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ADAD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cylde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6580"/>
          <a:stretch>
            <a:fillRect/>
          </a:stretch>
        </p:blipFill>
        <p:spPr>
          <a:xfrm rot="21332885">
            <a:off x="5489575" y="3768725"/>
            <a:ext cx="3344863" cy="2374900"/>
          </a:xfrm>
          <a:noFill/>
        </p:spPr>
      </p:pic>
      <p:pic>
        <p:nvPicPr>
          <p:cNvPr id="21507" name="Picture 8" descr="cylper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8167" t="9283" r="6334" b="5928"/>
          <a:stretch>
            <a:fillRect/>
          </a:stretch>
        </p:blipFill>
        <p:spPr>
          <a:xfrm>
            <a:off x="5424488" y="514350"/>
            <a:ext cx="3535362" cy="2611438"/>
          </a:xfrm>
          <a:noFill/>
        </p:spPr>
      </p:pic>
      <p:pic>
        <p:nvPicPr>
          <p:cNvPr id="21508" name="Picture 11" descr="2Dtransthu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4076" t="12926" r="6546" b="3795"/>
          <a:stretch>
            <a:fillRect/>
          </a:stretch>
        </p:blipFill>
        <p:spPr>
          <a:xfrm>
            <a:off x="188913" y="247650"/>
            <a:ext cx="4670425" cy="3257550"/>
          </a:xfrm>
          <a:noFill/>
        </p:spPr>
      </p:pic>
      <p:pic>
        <p:nvPicPr>
          <p:cNvPr id="21509" name="Picture 14" descr="2Dtransdefec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4137" t="13208" r="5334" b="3918"/>
          <a:stretch>
            <a:fillRect/>
          </a:stretch>
        </p:blipFill>
        <p:spPr>
          <a:xfrm>
            <a:off x="252413" y="3640138"/>
            <a:ext cx="4645025" cy="3057525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grpSp>
        <p:nvGrpSpPr>
          <p:cNvPr id="22531" name="Group 5"/>
          <p:cNvGrpSpPr>
            <a:grpSpLocks/>
          </p:cNvGrpSpPr>
          <p:nvPr/>
        </p:nvGrpSpPr>
        <p:grpSpPr bwMode="auto">
          <a:xfrm>
            <a:off x="296863" y="233363"/>
            <a:ext cx="6299200" cy="457200"/>
            <a:chOff x="329" y="147"/>
            <a:chExt cx="3968" cy="288"/>
          </a:xfrm>
        </p:grpSpPr>
        <p:sp>
          <p:nvSpPr>
            <p:cNvPr id="70662" name="Text Box 6"/>
            <p:cNvSpPr txBox="1">
              <a:spLocks noChangeArrowheads="1"/>
            </p:cNvSpPr>
            <p:nvPr/>
          </p:nvSpPr>
          <p:spPr bwMode="auto">
            <a:xfrm>
              <a:off x="329" y="147"/>
              <a:ext cx="39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cs-CZ" sz="2400" b="1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</a:rPr>
                <a:t>Poruchy v 2D mřížích</a:t>
              </a:r>
              <a:endPara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endParaRPr>
            </a:p>
          </p:txBody>
        </p:sp>
        <p:sp>
          <p:nvSpPr>
            <p:cNvPr id="22538" name="Line 7"/>
            <p:cNvSpPr>
              <a:spLocks noChangeShapeType="1"/>
            </p:cNvSpPr>
            <p:nvPr/>
          </p:nvSpPr>
          <p:spPr bwMode="auto">
            <a:xfrm>
              <a:off x="357" y="431"/>
              <a:ext cx="3940" cy="0"/>
            </a:xfrm>
            <a:prstGeom prst="line">
              <a:avLst/>
            </a:prstGeom>
            <a:noFill/>
            <a:ln w="38100" cmpd="dbl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532" name="Text Box 3106"/>
          <p:cNvSpPr txBox="1">
            <a:spLocks noChangeArrowheads="1"/>
          </p:cNvSpPr>
          <p:nvPr/>
        </p:nvSpPr>
        <p:spPr bwMode="auto">
          <a:xfrm>
            <a:off x="360363" y="963613"/>
            <a:ext cx="5761037" cy="132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6D6A"/>
                </a:solidFill>
                <a:latin typeface="Comic Sans MS" pitchFamily="66" charset="0"/>
              </a:rPr>
              <a:t>Mo</a:t>
            </a:r>
            <a:r>
              <a:rPr lang="cs-CZ" sz="2000" b="1">
                <a:solidFill>
                  <a:srgbClr val="006D6A"/>
                </a:solidFill>
                <a:latin typeface="Comic Sans MS" pitchFamily="66" charset="0"/>
              </a:rPr>
              <a:t>ž</a:t>
            </a:r>
            <a:r>
              <a:rPr lang="en-US" sz="2000" b="1">
                <a:solidFill>
                  <a:srgbClr val="006D6A"/>
                </a:solidFill>
                <a:latin typeface="Comic Sans MS" pitchFamily="66" charset="0"/>
              </a:rPr>
              <a:t>nost ladit</a:t>
            </a:r>
            <a:r>
              <a:rPr lang="cs-CZ" sz="2000" b="1">
                <a:solidFill>
                  <a:srgbClr val="006D6A"/>
                </a:solidFill>
                <a:latin typeface="Comic Sans MS" pitchFamily="66" charset="0"/>
              </a:rPr>
              <a:t> lokální frekvenci rezonátoru</a:t>
            </a:r>
            <a:r>
              <a:rPr lang="en-US" sz="2000" b="1">
                <a:solidFill>
                  <a:srgbClr val="006D6A"/>
                </a:solidFill>
                <a:latin typeface="Comic Sans MS" pitchFamily="66" charset="0"/>
              </a:rPr>
              <a:t> :</a:t>
            </a:r>
          </a:p>
          <a:p>
            <a:pPr lvl="1" algn="l">
              <a:spcBef>
                <a:spcPct val="15000"/>
              </a:spcBef>
              <a:buFontTx/>
              <a:buChar char="•"/>
            </a:pPr>
            <a:r>
              <a:rPr lang="en-US" b="1">
                <a:solidFill>
                  <a:schemeClr val="hlink"/>
                </a:solidFill>
                <a:latin typeface="Comic Sans MS" pitchFamily="66" charset="0"/>
              </a:rPr>
              <a:t> velikost a tvar poruchy</a:t>
            </a:r>
          </a:p>
          <a:p>
            <a:pPr lvl="1" algn="l">
              <a:spcBef>
                <a:spcPct val="15000"/>
              </a:spcBef>
              <a:buFontTx/>
              <a:buChar char="•"/>
            </a:pPr>
            <a:r>
              <a:rPr lang="en-US" b="1">
                <a:solidFill>
                  <a:schemeClr val="hlink"/>
                </a:solidFill>
                <a:latin typeface="Comic Sans MS" pitchFamily="66" charset="0"/>
              </a:rPr>
              <a:t> </a:t>
            </a:r>
            <a:r>
              <a:rPr lang="cs-CZ" b="1">
                <a:solidFill>
                  <a:schemeClr val="hlink"/>
                </a:solidFill>
                <a:latin typeface="Comic Sans MS" pitchFamily="66" charset="0"/>
              </a:rPr>
              <a:t>změna </a:t>
            </a:r>
            <a:r>
              <a:rPr lang="el-GR" b="1">
                <a:solidFill>
                  <a:schemeClr val="hlink"/>
                </a:solidFill>
                <a:latin typeface="Comic Sans MS" pitchFamily="66" charset="0"/>
              </a:rPr>
              <a:t>ε</a:t>
            </a:r>
            <a:endParaRPr lang="cs-CZ" b="1">
              <a:solidFill>
                <a:schemeClr val="hlink"/>
              </a:solidFill>
              <a:latin typeface="Comic Sans MS" pitchFamily="66" charset="0"/>
            </a:endParaRPr>
          </a:p>
          <a:p>
            <a:pPr lvl="1" algn="l">
              <a:spcBef>
                <a:spcPct val="15000"/>
              </a:spcBef>
              <a:buFontTx/>
              <a:buChar char="•"/>
            </a:pPr>
            <a:r>
              <a:rPr lang="cs-CZ" b="1">
                <a:solidFill>
                  <a:schemeClr val="hlink"/>
                </a:solidFill>
                <a:latin typeface="Comic Sans MS" pitchFamily="66" charset="0"/>
              </a:rPr>
              <a:t> změna symetrie poruchy</a:t>
            </a:r>
            <a:r>
              <a:rPr lang="en-US" b="1">
                <a:solidFill>
                  <a:schemeClr val="hlink"/>
                </a:solidFill>
                <a:latin typeface="Comic Sans MS" pitchFamily="66" charset="0"/>
              </a:rPr>
              <a:t> </a:t>
            </a:r>
            <a:endParaRPr lang="cs-CZ" b="1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93249" name="Text Box 6209"/>
          <p:cNvSpPr txBox="1">
            <a:spLocks noChangeArrowheads="1"/>
          </p:cNvSpPr>
          <p:nvPr/>
        </p:nvSpPr>
        <p:spPr bwMode="auto">
          <a:xfrm>
            <a:off x="306388" y="2528888"/>
            <a:ext cx="4214812" cy="100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000" b="1">
                <a:solidFill>
                  <a:srgbClr val="F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Vliv na spontánní emisi</a:t>
            </a:r>
            <a:endParaRPr lang="en-US" sz="2000" b="1">
              <a:solidFill>
                <a:srgbClr val="F4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lvl="1" algn="l">
              <a:spcBef>
                <a:spcPct val="15000"/>
              </a:spcBef>
              <a:buFontTx/>
              <a:buChar char="•"/>
              <a:defRPr/>
            </a:pPr>
            <a:r>
              <a:rPr lang="en-US" b="1">
                <a:solidFill>
                  <a:schemeClr val="hlink"/>
                </a:solidFill>
                <a:latin typeface="Comic Sans MS" pitchFamily="66" charset="0"/>
              </a:rPr>
              <a:t> </a:t>
            </a:r>
            <a:r>
              <a:rPr lang="cs-CZ" b="1">
                <a:solidFill>
                  <a:schemeClr val="hlink"/>
                </a:solidFill>
                <a:latin typeface="Comic Sans MS" pitchFamily="66" charset="0"/>
              </a:rPr>
              <a:t>vysoké Q</a:t>
            </a:r>
            <a:endParaRPr lang="en-US" b="1">
              <a:solidFill>
                <a:schemeClr val="hlink"/>
              </a:solidFill>
              <a:latin typeface="Comic Sans MS" pitchFamily="66" charset="0"/>
            </a:endParaRPr>
          </a:p>
          <a:p>
            <a:pPr lvl="1" algn="l">
              <a:spcBef>
                <a:spcPct val="15000"/>
              </a:spcBef>
              <a:buFontTx/>
              <a:buChar char="•"/>
              <a:defRPr/>
            </a:pPr>
            <a:r>
              <a:rPr lang="en-US" b="1">
                <a:solidFill>
                  <a:schemeClr val="hlink"/>
                </a:solidFill>
                <a:latin typeface="Comic Sans MS" pitchFamily="66" charset="0"/>
              </a:rPr>
              <a:t> </a:t>
            </a:r>
            <a:r>
              <a:rPr lang="cs-CZ" b="1">
                <a:solidFill>
                  <a:schemeClr val="hlink"/>
                </a:solidFill>
                <a:latin typeface="Comic Sans MS" pitchFamily="66" charset="0"/>
              </a:rPr>
              <a:t>zvýšení účinnosti laserů a LED</a:t>
            </a:r>
          </a:p>
        </p:txBody>
      </p:sp>
      <p:pic>
        <p:nvPicPr>
          <p:cNvPr id="22534" name="Picture 6214" descr="2DPBGdefectCavity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2149475"/>
            <a:ext cx="4733925" cy="4219575"/>
          </a:xfrm>
          <a:noFill/>
        </p:spPr>
      </p:pic>
      <p:sp>
        <p:nvSpPr>
          <p:cNvPr id="22535" name="Text Box 6217"/>
          <p:cNvSpPr txBox="1">
            <a:spLocks noChangeArrowheads="1"/>
          </p:cNvSpPr>
          <p:nvPr/>
        </p:nvSpPr>
        <p:spPr bwMode="auto">
          <a:xfrm>
            <a:off x="6956425" y="6400800"/>
            <a:ext cx="1828800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i="1">
                <a:solidFill>
                  <a:schemeClr val="accent2"/>
                </a:solidFill>
              </a:rPr>
              <a:t>Caltech Nanofabrication</a:t>
            </a:r>
            <a:endParaRPr lang="cs-CZ" sz="1400" i="1">
              <a:solidFill>
                <a:schemeClr val="accent2"/>
              </a:solidFill>
            </a:endParaRPr>
          </a:p>
        </p:txBody>
      </p:sp>
      <p:pic>
        <p:nvPicPr>
          <p:cNvPr id="22536" name="Picture 6218" descr="msoE2821"/>
          <p:cNvPicPr>
            <a:picLocks noChangeAspect="1" noChangeArrowheads="1"/>
          </p:cNvPicPr>
          <p:nvPr/>
        </p:nvPicPr>
        <p:blipFill>
          <a:blip r:embed="rId3" cstate="print"/>
          <a:srcRect l="4178" r="13649" b="4680"/>
          <a:stretch>
            <a:fillRect/>
          </a:stretch>
        </p:blipFill>
        <p:spPr bwMode="auto">
          <a:xfrm>
            <a:off x="611188" y="3716338"/>
            <a:ext cx="2987675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grpSp>
        <p:nvGrpSpPr>
          <p:cNvPr id="23555" name="Group 5"/>
          <p:cNvGrpSpPr>
            <a:grpSpLocks/>
          </p:cNvGrpSpPr>
          <p:nvPr/>
        </p:nvGrpSpPr>
        <p:grpSpPr bwMode="auto">
          <a:xfrm>
            <a:off x="296863" y="233363"/>
            <a:ext cx="6299200" cy="457200"/>
            <a:chOff x="329" y="147"/>
            <a:chExt cx="3968" cy="288"/>
          </a:xfrm>
        </p:grpSpPr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329" y="147"/>
              <a:ext cx="39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cs-CZ" sz="2400" b="1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</a:rPr>
                <a:t>Poruchy v 2D mřížích</a:t>
              </a:r>
              <a:endPara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endParaRPr>
            </a:p>
          </p:txBody>
        </p:sp>
        <p:sp>
          <p:nvSpPr>
            <p:cNvPr id="23564" name="Line 7"/>
            <p:cNvSpPr>
              <a:spLocks noChangeShapeType="1"/>
            </p:cNvSpPr>
            <p:nvPr/>
          </p:nvSpPr>
          <p:spPr bwMode="auto">
            <a:xfrm>
              <a:off x="357" y="431"/>
              <a:ext cx="3940" cy="0"/>
            </a:xfrm>
            <a:prstGeom prst="line">
              <a:avLst/>
            </a:prstGeom>
            <a:noFill/>
            <a:ln w="38100" cmpd="dbl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385763" y="823913"/>
            <a:ext cx="2681287" cy="37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2000" b="1">
                <a:solidFill>
                  <a:srgbClr val="006D6A"/>
                </a:solidFill>
                <a:latin typeface="Comic Sans MS" pitchFamily="66" charset="0"/>
              </a:rPr>
              <a:t>Lineární - v</a:t>
            </a:r>
            <a:r>
              <a:rPr lang="en-US" sz="2000" b="1">
                <a:solidFill>
                  <a:srgbClr val="006D6A"/>
                </a:solidFill>
                <a:latin typeface="Comic Sans MS" pitchFamily="66" charset="0"/>
              </a:rPr>
              <a:t>lnovody</a:t>
            </a:r>
          </a:p>
        </p:txBody>
      </p:sp>
      <p:grpSp>
        <p:nvGrpSpPr>
          <p:cNvPr id="23557" name="Group 15"/>
          <p:cNvGrpSpPr>
            <a:grpSpLocks/>
          </p:cNvGrpSpPr>
          <p:nvPr/>
        </p:nvGrpSpPr>
        <p:grpSpPr bwMode="auto">
          <a:xfrm>
            <a:off x="566738" y="1589088"/>
            <a:ext cx="7319962" cy="4765675"/>
            <a:chOff x="301" y="856"/>
            <a:chExt cx="4384" cy="2832"/>
          </a:xfrm>
        </p:grpSpPr>
        <p:grpSp>
          <p:nvGrpSpPr>
            <p:cNvPr id="23558" name="Group 13"/>
            <p:cNvGrpSpPr>
              <a:grpSpLocks/>
            </p:cNvGrpSpPr>
            <p:nvPr/>
          </p:nvGrpSpPr>
          <p:grpSpPr bwMode="auto">
            <a:xfrm>
              <a:off x="301" y="856"/>
              <a:ext cx="4384" cy="2832"/>
              <a:chOff x="310" y="856"/>
              <a:chExt cx="4384" cy="2832"/>
            </a:xfrm>
          </p:grpSpPr>
          <p:pic>
            <p:nvPicPr>
              <p:cNvPr id="23560" name="Picture 9" descr="2d guided mode band structur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7" y="856"/>
                <a:ext cx="4337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1" name="Text Box 11"/>
              <p:cNvSpPr txBox="1">
                <a:spLocks noChangeArrowheads="1"/>
              </p:cNvSpPr>
              <p:nvPr/>
            </p:nvSpPr>
            <p:spPr bwMode="auto">
              <a:xfrm>
                <a:off x="1378" y="3407"/>
                <a:ext cx="2608" cy="25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i="1">
                    <a:latin typeface="Arial Unicode MS" pitchFamily="34" charset="-128"/>
                  </a:rPr>
                  <a:t>k </a:t>
                </a:r>
                <a:r>
                  <a:rPr lang="en-US" sz="2800">
                    <a:latin typeface="Arial Unicode MS" pitchFamily="34" charset="-128"/>
                  </a:rPr>
                  <a:t> (2</a:t>
                </a:r>
                <a:r>
                  <a:rPr lang="el-GR" sz="2800" i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π</a:t>
                </a:r>
                <a:r>
                  <a:rPr lang="en-US" sz="2800" i="1">
                    <a:latin typeface="Arial Unicode MS" pitchFamily="34" charset="-128"/>
                  </a:rPr>
                  <a:t>/a</a:t>
                </a:r>
                <a:r>
                  <a:rPr lang="en-US" sz="2800">
                    <a:latin typeface="Arial Unicode MS" pitchFamily="34" charset="-128"/>
                  </a:rPr>
                  <a:t>)</a:t>
                </a:r>
                <a:endParaRPr lang="cs-CZ" sz="2800" b="1" i="1">
                  <a:latin typeface="Arial Unicode MS" pitchFamily="34" charset="-128"/>
                </a:endParaRPr>
              </a:p>
            </p:txBody>
          </p:sp>
          <p:sp>
            <p:nvSpPr>
              <p:cNvPr id="23562" name="Text Box 12"/>
              <p:cNvSpPr txBox="1">
                <a:spLocks noChangeArrowheads="1"/>
              </p:cNvSpPr>
              <p:nvPr/>
            </p:nvSpPr>
            <p:spPr bwMode="auto">
              <a:xfrm rot="-5400000">
                <a:off x="-623" y="1845"/>
                <a:ext cx="2127" cy="26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800" b="1" i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ω</a:t>
                </a:r>
                <a:r>
                  <a:rPr lang="en-US" sz="2400" b="1" i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r>
                  <a:rPr lang="en-US" sz="240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(2</a:t>
                </a:r>
                <a:r>
                  <a:rPr lang="el-GR" sz="2400" i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π</a:t>
                </a:r>
                <a:r>
                  <a:rPr lang="en-US" sz="2400" i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c/a</a:t>
                </a:r>
                <a:r>
                  <a:rPr lang="en-US" sz="240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  <a:endParaRPr lang="el-GR" sz="2400" b="1" i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sp>
          <p:nvSpPr>
            <p:cNvPr id="23559" name="Text Box 14"/>
            <p:cNvSpPr txBox="1">
              <a:spLocks noChangeArrowheads="1"/>
            </p:cNvSpPr>
            <p:nvPr/>
          </p:nvSpPr>
          <p:spPr bwMode="auto">
            <a:xfrm>
              <a:off x="1320" y="1281"/>
              <a:ext cx="965" cy="369"/>
            </a:xfrm>
            <a:prstGeom prst="rect">
              <a:avLst/>
            </a:prstGeom>
            <a:solidFill>
              <a:srgbClr val="FEF800"/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en-US">
                  <a:solidFill>
                    <a:srgbClr val="FF6600"/>
                  </a:solidFill>
                  <a:latin typeface="Arial Unicode MS" pitchFamily="34" charset="-128"/>
                </a:rPr>
                <a:t>Zak</a:t>
              </a:r>
              <a:r>
                <a:rPr lang="cs-CZ">
                  <a:solidFill>
                    <a:srgbClr val="FF6600"/>
                  </a:solidFill>
                  <a:latin typeface="Arial Unicode MS" pitchFamily="34" charset="-128"/>
                </a:rPr>
                <a:t>ázaný</a:t>
              </a:r>
              <a:br>
                <a:rPr lang="cs-CZ">
                  <a:solidFill>
                    <a:srgbClr val="FF6600"/>
                  </a:solidFill>
                  <a:latin typeface="Arial Unicode MS" pitchFamily="34" charset="-128"/>
                </a:rPr>
              </a:br>
              <a:r>
                <a:rPr lang="cs-CZ">
                  <a:solidFill>
                    <a:srgbClr val="FF6600"/>
                  </a:solidFill>
                  <a:latin typeface="Arial Unicode MS" pitchFamily="34" charset="-128"/>
                </a:rPr>
                <a:t>pás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3FFE3"/>
            </a:gs>
            <a:gs pos="100000">
              <a:srgbClr val="E1FFE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2"/>
          <p:cNvGrpSpPr>
            <a:grpSpLocks/>
          </p:cNvGrpSpPr>
          <p:nvPr/>
        </p:nvGrpSpPr>
        <p:grpSpPr bwMode="auto">
          <a:xfrm>
            <a:off x="611188" y="873125"/>
            <a:ext cx="7724775" cy="5718175"/>
            <a:chOff x="640" y="696"/>
            <a:chExt cx="4480" cy="3360"/>
          </a:xfrm>
        </p:grpSpPr>
        <p:pic>
          <p:nvPicPr>
            <p:cNvPr id="24581" name="Vlnovod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1" y="696"/>
              <a:ext cx="4479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9"/>
            <p:cNvSpPr txBox="1">
              <a:spLocks noChangeArrowheads="1"/>
            </p:cNvSpPr>
            <p:nvPr/>
          </p:nvSpPr>
          <p:spPr bwMode="auto">
            <a:xfrm>
              <a:off x="2483" y="3691"/>
              <a:ext cx="766" cy="23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000">
                  <a:latin typeface="Arial Unicode MS" pitchFamily="34" charset="-128"/>
                </a:rPr>
                <a:t>x (</a:t>
              </a:r>
              <a:r>
                <a:rPr lang="en-US" sz="200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µ</a:t>
              </a:r>
              <a:r>
                <a:rPr lang="cs-CZ" sz="2000">
                  <a:latin typeface="Arial" charset="0"/>
                  <a:ea typeface="Arial Unicode MS" pitchFamily="34" charset="-128"/>
                  <a:cs typeface="Arial Unicode MS" pitchFamily="34" charset="-128"/>
                </a:rPr>
                <a:t>m)</a:t>
              </a:r>
              <a:endParaRPr lang="en-US" sz="200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583" name="Text Box 10"/>
            <p:cNvSpPr txBox="1">
              <a:spLocks noChangeArrowheads="1"/>
            </p:cNvSpPr>
            <p:nvPr/>
          </p:nvSpPr>
          <p:spPr bwMode="auto">
            <a:xfrm rot="-5400000">
              <a:off x="372" y="2258"/>
              <a:ext cx="766" cy="23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000">
                  <a:latin typeface="Arial Unicode MS" pitchFamily="34" charset="-128"/>
                </a:rPr>
                <a:t>z (</a:t>
              </a:r>
              <a:r>
                <a:rPr lang="en-US" sz="200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µ</a:t>
              </a:r>
              <a:r>
                <a:rPr lang="cs-CZ" sz="2000">
                  <a:latin typeface="Arial" charset="0"/>
                  <a:ea typeface="Arial Unicode MS" pitchFamily="34" charset="-128"/>
                  <a:cs typeface="Arial Unicode MS" pitchFamily="34" charset="-128"/>
                </a:rPr>
                <a:t>m)</a:t>
              </a:r>
              <a:endParaRPr lang="en-US" sz="200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584" name="Text Box 11"/>
            <p:cNvSpPr txBox="1">
              <a:spLocks noChangeArrowheads="1"/>
            </p:cNvSpPr>
            <p:nvPr/>
          </p:nvSpPr>
          <p:spPr bwMode="auto">
            <a:xfrm>
              <a:off x="1803" y="828"/>
              <a:ext cx="1389" cy="23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000">
                  <a:latin typeface="Arial Unicode MS" pitchFamily="34" charset="-128"/>
                </a:rPr>
                <a:t>Izolínie pro E</a:t>
              </a:r>
              <a:r>
                <a:rPr lang="cs-CZ" sz="2000" baseline="-25000">
                  <a:latin typeface="Arial Unicode MS" pitchFamily="34" charset="-128"/>
                </a:rPr>
                <a:t>y</a:t>
              </a:r>
              <a:endParaRPr lang="en-US" sz="200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595313" y="323850"/>
            <a:ext cx="1435100" cy="500063"/>
          </a:xfrm>
          <a:prstGeom prst="rect">
            <a:avLst/>
          </a:prstGeom>
          <a:solidFill>
            <a:srgbClr val="CCFFCC">
              <a:alpha val="11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Vlnovod</a:t>
            </a:r>
          </a:p>
        </p:txBody>
      </p:sp>
      <p:sp>
        <p:nvSpPr>
          <p:cNvPr id="24580" name="WordArt 1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BFB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4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265113" y="233363"/>
            <a:ext cx="2281237" cy="438150"/>
          </a:xfrm>
          <a:prstGeom prst="rect">
            <a:avLst/>
          </a:prstGeom>
          <a:solidFill>
            <a:srgbClr val="CCFF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Ohyb v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lnovod</a:t>
            </a:r>
            <a:r>
              <a:rPr lang="cs-CZ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</a:t>
            </a:r>
            <a:endParaRPr lang="en-US" sz="2400" b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5604" name="Picture 10" descr="100% transmission in be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5113" y="936625"/>
            <a:ext cx="3698875" cy="3986213"/>
          </a:xfrm>
          <a:noFill/>
        </p:spPr>
      </p:pic>
      <p:pic>
        <p:nvPicPr>
          <p:cNvPr id="96270" name="OPEX-11-12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37088" y="2524125"/>
            <a:ext cx="4143375" cy="4143375"/>
          </a:xfrm>
        </p:spPr>
      </p:pic>
      <p:sp>
        <p:nvSpPr>
          <p:cNvPr id="25606" name="Text Box 12"/>
          <p:cNvSpPr txBox="1">
            <a:spLocks noChangeArrowheads="1"/>
          </p:cNvSpPr>
          <p:nvPr/>
        </p:nvSpPr>
        <p:spPr bwMode="auto">
          <a:xfrm>
            <a:off x="4233863" y="1049338"/>
            <a:ext cx="4451350" cy="1292225"/>
          </a:xfrm>
          <a:prstGeom prst="rect">
            <a:avLst/>
          </a:prstGeom>
          <a:solidFill>
            <a:srgbClr val="FF9900">
              <a:alpha val="16078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2000">
                <a:solidFill>
                  <a:srgbClr val="006D6A"/>
                </a:solidFill>
                <a:latin typeface="Arial Unicode MS" pitchFamily="34" charset="-128"/>
              </a:rPr>
              <a:t>V běžných vlnovodech musí být </a:t>
            </a:r>
            <a:r>
              <a:rPr lang="cs-CZ" sz="2000">
                <a:solidFill>
                  <a:srgbClr val="009900"/>
                </a:solidFill>
                <a:latin typeface="Arial Unicode MS" pitchFamily="34" charset="-128"/>
              </a:rPr>
              <a:t>poloměr ohybu </a:t>
            </a:r>
            <a:r>
              <a:rPr lang="cs-CZ" sz="2000">
                <a:solidFill>
                  <a:srgbClr val="0099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≫</a:t>
            </a:r>
            <a:r>
              <a:rPr lang="cs-CZ" sz="2000">
                <a:solidFill>
                  <a:srgbClr val="0099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vlnová délka</a:t>
            </a:r>
            <a:r>
              <a:rPr lang="cs-CZ" sz="2000">
                <a:solidFill>
                  <a:srgbClr val="006D6A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sz="2000">
                <a:solidFill>
                  <a:srgbClr val="006D6A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cs-CZ" sz="2000">
                <a:solidFill>
                  <a:srgbClr val="006D6A"/>
                </a:solidFill>
                <a:latin typeface="Arial Unicode MS" pitchFamily="34" charset="-128"/>
              </a:rPr>
              <a:t>Zde je možné přenos vyladit na</a:t>
            </a:r>
            <a:br>
              <a:rPr lang="cs-CZ" sz="2000">
                <a:solidFill>
                  <a:srgbClr val="006D6A"/>
                </a:solidFill>
                <a:latin typeface="Arial Unicode MS" pitchFamily="34" charset="-128"/>
              </a:rPr>
            </a:br>
            <a:r>
              <a:rPr lang="cs-CZ" sz="2000">
                <a:solidFill>
                  <a:srgbClr val="006D6A"/>
                </a:solidFill>
                <a:latin typeface="Arial Unicode MS" pitchFamily="34" charset="-128"/>
              </a:rPr>
              <a:t>téměř na 100 </a:t>
            </a:r>
            <a:r>
              <a:rPr lang="en-US" sz="2000" b="1">
                <a:solidFill>
                  <a:srgbClr val="006D6A"/>
                </a:solidFill>
                <a:latin typeface="Arial Unicode MS" pitchFamily="34" charset="-128"/>
              </a:rPr>
              <a:t>%</a:t>
            </a:r>
            <a:r>
              <a:rPr lang="en-US" sz="2000">
                <a:solidFill>
                  <a:srgbClr val="006D6A"/>
                </a:solidFill>
                <a:latin typeface="Arial Unicode MS" pitchFamily="34" charset="-128"/>
              </a:rPr>
              <a:t> </a:t>
            </a:r>
            <a:r>
              <a:rPr lang="cs-CZ">
                <a:solidFill>
                  <a:srgbClr val="006D6A"/>
                </a:solidFill>
                <a:latin typeface="Arial Unicode MS" pitchFamily="34" charset="-128"/>
              </a:rPr>
              <a:t>(</a:t>
            </a:r>
            <a:r>
              <a:rPr lang="cs-CZ" i="1">
                <a:solidFill>
                  <a:srgbClr val="006D6A"/>
                </a:solidFill>
                <a:latin typeface="Arial Unicode MS" pitchFamily="34" charset="-128"/>
              </a:rPr>
              <a:t>E – </a:t>
            </a:r>
            <a:r>
              <a:rPr lang="cs-CZ">
                <a:solidFill>
                  <a:srgbClr val="006D6A"/>
                </a:solidFill>
                <a:latin typeface="Arial Unicode MS" pitchFamily="34" charset="-128"/>
              </a:rPr>
              <a:t>pole v obrázku</a:t>
            </a:r>
            <a:r>
              <a:rPr lang="en-US">
                <a:solidFill>
                  <a:srgbClr val="006D6A"/>
                </a:solidFill>
                <a:latin typeface="Arial Unicode MS" pitchFamily="34" charset="-128"/>
              </a:rPr>
              <a:t> </a:t>
            </a:r>
            <a:r>
              <a:rPr lang="en-US" sz="1600" b="1">
                <a:solidFill>
                  <a:srgbClr val="006D6A"/>
                </a:solidFill>
                <a:sym typeface="Wingdings" pitchFamily="2" charset="2"/>
              </a:rPr>
              <a:t></a:t>
            </a:r>
            <a:r>
              <a:rPr lang="cs-CZ">
                <a:solidFill>
                  <a:srgbClr val="006D6A"/>
                </a:solidFill>
                <a:latin typeface="Arial Unicode MS" pitchFamily="34" charset="-128"/>
              </a:rPr>
              <a:t>)</a:t>
            </a:r>
            <a:endParaRPr lang="en-US">
              <a:solidFill>
                <a:srgbClr val="006D6A"/>
              </a:solidFill>
              <a:latin typeface="Arial Unicode MS" pitchFamily="34" charset="-128"/>
            </a:endParaRPr>
          </a:p>
        </p:txBody>
      </p:sp>
      <p:sp>
        <p:nvSpPr>
          <p:cNvPr id="25607" name="Text Box 17"/>
          <p:cNvSpPr txBox="1">
            <a:spLocks noChangeArrowheads="1"/>
          </p:cNvSpPr>
          <p:nvPr/>
        </p:nvSpPr>
        <p:spPr bwMode="auto">
          <a:xfrm>
            <a:off x="76200" y="5083175"/>
            <a:ext cx="4343400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cs-CZ">
                <a:solidFill>
                  <a:srgbClr val="007976"/>
                </a:solidFill>
              </a:rPr>
              <a:t> A. Mekis </a:t>
            </a:r>
            <a:r>
              <a:rPr lang="cs-CZ" i="1">
                <a:solidFill>
                  <a:srgbClr val="007976"/>
                </a:solidFill>
              </a:rPr>
              <a:t>et al.</a:t>
            </a:r>
            <a:r>
              <a:rPr lang="cs-CZ">
                <a:solidFill>
                  <a:srgbClr val="007976"/>
                </a:solidFill>
              </a:rPr>
              <a:t>, </a:t>
            </a:r>
            <a:r>
              <a:rPr lang="cs-CZ" i="1">
                <a:solidFill>
                  <a:srgbClr val="007976"/>
                </a:solidFill>
              </a:rPr>
              <a:t>Phys.Rev.Lett. </a:t>
            </a:r>
            <a:r>
              <a:rPr lang="cs-CZ" b="1">
                <a:solidFill>
                  <a:srgbClr val="007976"/>
                </a:solidFill>
              </a:rPr>
              <a:t>77</a:t>
            </a:r>
            <a:r>
              <a:rPr lang="cs-CZ">
                <a:solidFill>
                  <a:srgbClr val="007976"/>
                </a:solidFill>
              </a:rPr>
              <a:t> (1996) 3787</a:t>
            </a:r>
          </a:p>
        </p:txBody>
      </p:sp>
      <p:sp>
        <p:nvSpPr>
          <p:cNvPr id="25608" name="Text Box 18"/>
          <p:cNvSpPr txBox="1">
            <a:spLocks noChangeArrowheads="1"/>
          </p:cNvSpPr>
          <p:nvPr/>
        </p:nvSpPr>
        <p:spPr bwMode="auto">
          <a:xfrm>
            <a:off x="215900" y="6316663"/>
            <a:ext cx="4383088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cs-CZ">
                <a:solidFill>
                  <a:srgbClr val="007976"/>
                </a:solidFill>
              </a:rPr>
              <a:t> J. Smajic </a:t>
            </a:r>
            <a:r>
              <a:rPr lang="cs-CZ" i="1">
                <a:solidFill>
                  <a:srgbClr val="007976"/>
                </a:solidFill>
              </a:rPr>
              <a:t>et al.</a:t>
            </a:r>
            <a:r>
              <a:rPr lang="cs-CZ">
                <a:solidFill>
                  <a:srgbClr val="007976"/>
                </a:solidFill>
              </a:rPr>
              <a:t>, </a:t>
            </a:r>
            <a:r>
              <a:rPr lang="cs-CZ" i="1">
                <a:solidFill>
                  <a:srgbClr val="007976"/>
                </a:solidFill>
              </a:rPr>
              <a:t>Optics Express </a:t>
            </a:r>
            <a:r>
              <a:rPr lang="cs-CZ" b="1">
                <a:solidFill>
                  <a:srgbClr val="007976"/>
                </a:solidFill>
              </a:rPr>
              <a:t>11</a:t>
            </a:r>
            <a:r>
              <a:rPr lang="cs-CZ">
                <a:solidFill>
                  <a:srgbClr val="007976"/>
                </a:solidFill>
              </a:rPr>
              <a:t> (2003) 1378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6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7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627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7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431800" y="155575"/>
            <a:ext cx="2474913" cy="438150"/>
          </a:xfrm>
          <a:prstGeom prst="rect">
            <a:avLst/>
          </a:prstGeom>
          <a:solidFill>
            <a:srgbClr val="CCFFCC">
              <a:alpha val="46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Křížení v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lnovod</a:t>
            </a:r>
            <a:r>
              <a:rPr lang="cs-CZ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ů</a:t>
            </a:r>
            <a:endParaRPr lang="en-US" sz="2400" b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6628" name="Picture 14" descr="cross-symmet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21488" y="4706938"/>
            <a:ext cx="1800225" cy="1782762"/>
          </a:xfrm>
          <a:noFill/>
        </p:spPr>
      </p:pic>
      <p:sp>
        <p:nvSpPr>
          <p:cNvPr id="26629" name="Text Box 22"/>
          <p:cNvSpPr txBox="1">
            <a:spLocks noChangeArrowheads="1"/>
          </p:cNvSpPr>
          <p:nvPr/>
        </p:nvSpPr>
        <p:spPr bwMode="auto">
          <a:xfrm>
            <a:off x="6372225" y="1133475"/>
            <a:ext cx="2609850" cy="585788"/>
          </a:xfrm>
          <a:prstGeom prst="rect">
            <a:avLst/>
          </a:prstGeom>
          <a:solidFill>
            <a:srgbClr val="FFECD1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Prost</a:t>
            </a:r>
            <a:r>
              <a:rPr lang="cs-CZ">
                <a:latin typeface="Comic Sans MS" pitchFamily="66" charset="0"/>
              </a:rPr>
              <a:t>é křížení vlnovodů. Ztráty 30-40 </a:t>
            </a:r>
            <a:r>
              <a:rPr lang="en-US">
                <a:latin typeface="Comic Sans MS" pitchFamily="66" charset="0"/>
              </a:rPr>
              <a:t>%.</a:t>
            </a:r>
            <a:endParaRPr lang="cs-CZ">
              <a:latin typeface="Comic Sans MS" pitchFamily="66" charset="0"/>
            </a:endParaRPr>
          </a:p>
        </p:txBody>
      </p:sp>
      <p:grpSp>
        <p:nvGrpSpPr>
          <p:cNvPr id="26630" name="Group 26"/>
          <p:cNvGrpSpPr>
            <a:grpSpLocks/>
          </p:cNvGrpSpPr>
          <p:nvPr/>
        </p:nvGrpSpPr>
        <p:grpSpPr bwMode="auto">
          <a:xfrm>
            <a:off x="71438" y="773113"/>
            <a:ext cx="6121400" cy="2347912"/>
            <a:chOff x="0" y="487"/>
            <a:chExt cx="3856" cy="1479"/>
          </a:xfrm>
        </p:grpSpPr>
        <p:pic>
          <p:nvPicPr>
            <p:cNvPr id="26636" name="cross-pbg-empty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" y="487"/>
              <a:ext cx="3543" cy="1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AutoShape 23"/>
            <p:cNvSpPr>
              <a:spLocks noChangeArrowheads="1"/>
            </p:cNvSpPr>
            <p:nvPr/>
          </p:nvSpPr>
          <p:spPr bwMode="auto">
            <a:xfrm>
              <a:off x="0" y="1160"/>
              <a:ext cx="300" cy="142"/>
            </a:xfrm>
            <a:prstGeom prst="rightArrow">
              <a:avLst>
                <a:gd name="adj1" fmla="val 50000"/>
                <a:gd name="adj2" fmla="val 52817"/>
              </a:avLst>
            </a:prstGeom>
            <a:solidFill>
              <a:srgbClr val="FF0000">
                <a:alpha val="43921"/>
              </a:srgbClr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6631" name="Group 27"/>
          <p:cNvGrpSpPr>
            <a:grpSpLocks/>
          </p:cNvGrpSpPr>
          <p:nvPr/>
        </p:nvGrpSpPr>
        <p:grpSpPr bwMode="auto">
          <a:xfrm>
            <a:off x="52388" y="3698875"/>
            <a:ext cx="6140450" cy="2347913"/>
            <a:chOff x="0" y="2330"/>
            <a:chExt cx="3868" cy="1479"/>
          </a:xfrm>
        </p:grpSpPr>
        <p:pic>
          <p:nvPicPr>
            <p:cNvPr id="26634" name="cross-pbg-3x3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5" y="2330"/>
              <a:ext cx="3543" cy="1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5" name="AutoShape 24"/>
            <p:cNvSpPr>
              <a:spLocks noChangeArrowheads="1"/>
            </p:cNvSpPr>
            <p:nvPr/>
          </p:nvSpPr>
          <p:spPr bwMode="auto">
            <a:xfrm>
              <a:off x="0" y="3019"/>
              <a:ext cx="300" cy="142"/>
            </a:xfrm>
            <a:prstGeom prst="rightArrow">
              <a:avLst>
                <a:gd name="adj1" fmla="val 50000"/>
                <a:gd name="adj2" fmla="val 52817"/>
              </a:avLst>
            </a:prstGeom>
            <a:solidFill>
              <a:srgbClr val="FF0000">
                <a:alpha val="43921"/>
              </a:srgbClr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6632" name="Text Box 25"/>
          <p:cNvSpPr txBox="1">
            <a:spLocks noChangeArrowheads="1"/>
          </p:cNvSpPr>
          <p:nvPr/>
        </p:nvSpPr>
        <p:spPr bwMode="auto">
          <a:xfrm>
            <a:off x="6281738" y="3654425"/>
            <a:ext cx="2744787" cy="900113"/>
          </a:xfrm>
          <a:prstGeom prst="rect">
            <a:avLst/>
          </a:prstGeom>
          <a:solidFill>
            <a:srgbClr val="FFECD1">
              <a:alpha val="4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K</a:t>
            </a:r>
            <a:r>
              <a:rPr lang="cs-CZ">
                <a:latin typeface="Comic Sans MS" pitchFamily="66" charset="0"/>
              </a:rPr>
              <a:t>řížení </a:t>
            </a:r>
            <a:r>
              <a:rPr lang="en-US">
                <a:latin typeface="Comic Sans MS" pitchFamily="66" charset="0"/>
              </a:rPr>
              <a:t>s rezon</a:t>
            </a:r>
            <a:r>
              <a:rPr lang="cs-CZ">
                <a:latin typeface="Comic Sans MS" pitchFamily="66" charset="0"/>
              </a:rPr>
              <a:t>átorem naladěným na 2 „dipólové“ mody</a:t>
            </a:r>
            <a:r>
              <a:rPr lang="en-US">
                <a:latin typeface="Comic Sans MS" pitchFamily="66" charset="0"/>
              </a:rPr>
              <a:t>; </a:t>
            </a:r>
            <a:r>
              <a:rPr lang="cs-CZ">
                <a:latin typeface="Comic Sans MS" pitchFamily="66" charset="0"/>
              </a:rPr>
              <a:t>ztráty asi 0.04 </a:t>
            </a:r>
            <a:r>
              <a:rPr lang="en-US">
                <a:latin typeface="Comic Sans MS" pitchFamily="66" charset="0"/>
              </a:rPr>
              <a:t>%.</a:t>
            </a:r>
            <a:endParaRPr lang="cs-CZ">
              <a:latin typeface="OpenSymbol" pitchFamily="2" charset="0"/>
            </a:endParaRPr>
          </a:p>
        </p:txBody>
      </p:sp>
      <p:sp>
        <p:nvSpPr>
          <p:cNvPr id="26633" name="Text Box 28"/>
          <p:cNvSpPr txBox="1">
            <a:spLocks noChangeArrowheads="1"/>
          </p:cNvSpPr>
          <p:nvPr/>
        </p:nvSpPr>
        <p:spPr bwMode="auto">
          <a:xfrm>
            <a:off x="138113" y="6376988"/>
            <a:ext cx="4872037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>
                <a:solidFill>
                  <a:srgbClr val="007976"/>
                </a:solidFill>
              </a:rPr>
              <a:t> S. G. Johnson </a:t>
            </a:r>
            <a:r>
              <a:rPr lang="cs-CZ" i="1">
                <a:solidFill>
                  <a:srgbClr val="007976"/>
                </a:solidFill>
              </a:rPr>
              <a:t>et al.</a:t>
            </a:r>
            <a:r>
              <a:rPr lang="cs-CZ">
                <a:solidFill>
                  <a:srgbClr val="007976"/>
                </a:solidFill>
              </a:rPr>
              <a:t>, </a:t>
            </a:r>
            <a:r>
              <a:rPr lang="cs-CZ" i="1">
                <a:solidFill>
                  <a:srgbClr val="007976"/>
                </a:solidFill>
              </a:rPr>
              <a:t>Opt. Lett. </a:t>
            </a:r>
            <a:r>
              <a:rPr lang="cs-CZ" b="1">
                <a:solidFill>
                  <a:srgbClr val="007976"/>
                </a:solidFill>
              </a:rPr>
              <a:t>23</a:t>
            </a:r>
            <a:r>
              <a:rPr lang="cs-CZ">
                <a:solidFill>
                  <a:srgbClr val="007976"/>
                </a:solidFill>
              </a:rPr>
              <a:t> (1998) 1855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431800" y="257175"/>
            <a:ext cx="4184650" cy="438150"/>
          </a:xfrm>
          <a:prstGeom prst="rect">
            <a:avLst/>
          </a:prstGeom>
          <a:solidFill>
            <a:srgbClr val="CCFFCC">
              <a:alpha val="49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Filtry (channel-drop filter)</a:t>
            </a:r>
          </a:p>
        </p:txBody>
      </p:sp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7902575" y="188913"/>
            <a:ext cx="931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grpSp>
        <p:nvGrpSpPr>
          <p:cNvPr id="27652" name="Group 21"/>
          <p:cNvGrpSpPr>
            <a:grpSpLocks/>
          </p:cNvGrpSpPr>
          <p:nvPr/>
        </p:nvGrpSpPr>
        <p:grpSpPr bwMode="auto">
          <a:xfrm>
            <a:off x="5938838" y="2622550"/>
            <a:ext cx="3016250" cy="2033588"/>
            <a:chOff x="3645" y="596"/>
            <a:chExt cx="1900" cy="1281"/>
          </a:xfrm>
        </p:grpSpPr>
        <p:grpSp>
          <p:nvGrpSpPr>
            <p:cNvPr id="27665" name="Group 22"/>
            <p:cNvGrpSpPr>
              <a:grpSpLocks/>
            </p:cNvGrpSpPr>
            <p:nvPr/>
          </p:nvGrpSpPr>
          <p:grpSpPr bwMode="auto">
            <a:xfrm>
              <a:off x="3645" y="714"/>
              <a:ext cx="1900" cy="1163"/>
              <a:chOff x="3645" y="714"/>
              <a:chExt cx="1900" cy="1163"/>
            </a:xfrm>
          </p:grpSpPr>
          <p:sp>
            <p:nvSpPr>
              <p:cNvPr id="27676" name="Rectangle 23"/>
              <p:cNvSpPr>
                <a:spLocks noChangeArrowheads="1"/>
              </p:cNvSpPr>
              <p:nvPr/>
            </p:nvSpPr>
            <p:spPr bwMode="auto">
              <a:xfrm>
                <a:off x="3645" y="714"/>
                <a:ext cx="1900" cy="255"/>
              </a:xfrm>
              <a:prstGeom prst="rect">
                <a:avLst/>
              </a:prstGeom>
              <a:solidFill>
                <a:srgbClr val="DDDDDD">
                  <a:alpha val="50980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77" name="Rectangle 24"/>
              <p:cNvSpPr>
                <a:spLocks noChangeArrowheads="1"/>
              </p:cNvSpPr>
              <p:nvPr/>
            </p:nvSpPr>
            <p:spPr bwMode="auto">
              <a:xfrm>
                <a:off x="3645" y="1622"/>
                <a:ext cx="1900" cy="255"/>
              </a:xfrm>
              <a:prstGeom prst="rect">
                <a:avLst/>
              </a:prstGeom>
              <a:solidFill>
                <a:srgbClr val="DDDDDD">
                  <a:alpha val="50980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7666" name="Line 25"/>
            <p:cNvSpPr>
              <a:spLocks noChangeShapeType="1"/>
            </p:cNvSpPr>
            <p:nvPr/>
          </p:nvSpPr>
          <p:spPr bwMode="auto">
            <a:xfrm flipV="1">
              <a:off x="3730" y="755"/>
              <a:ext cx="175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667" name="Line 26"/>
            <p:cNvSpPr>
              <a:spLocks noChangeShapeType="1"/>
            </p:cNvSpPr>
            <p:nvPr/>
          </p:nvSpPr>
          <p:spPr bwMode="auto">
            <a:xfrm flipV="1">
              <a:off x="3730" y="816"/>
              <a:ext cx="1758" cy="0"/>
            </a:xfrm>
            <a:prstGeom prst="line">
              <a:avLst/>
            </a:prstGeom>
            <a:noFill/>
            <a:ln w="19050">
              <a:solidFill>
                <a:srgbClr val="FFFE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668" name="Line 27"/>
            <p:cNvSpPr>
              <a:spLocks noChangeShapeType="1"/>
            </p:cNvSpPr>
            <p:nvPr/>
          </p:nvSpPr>
          <p:spPr bwMode="auto">
            <a:xfrm>
              <a:off x="3730" y="872"/>
              <a:ext cx="73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669" name="Line 28"/>
            <p:cNvSpPr>
              <a:spLocks noChangeShapeType="1"/>
            </p:cNvSpPr>
            <p:nvPr/>
          </p:nvSpPr>
          <p:spPr bwMode="auto">
            <a:xfrm flipV="1">
              <a:off x="3730" y="933"/>
              <a:ext cx="1758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670" name="Line 29"/>
            <p:cNvSpPr>
              <a:spLocks noChangeShapeType="1"/>
            </p:cNvSpPr>
            <p:nvPr/>
          </p:nvSpPr>
          <p:spPr bwMode="auto">
            <a:xfrm rot="14941587" flipH="1">
              <a:off x="4183" y="1301"/>
              <a:ext cx="90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671" name="Line 30"/>
            <p:cNvSpPr>
              <a:spLocks noChangeShapeType="1"/>
            </p:cNvSpPr>
            <p:nvPr/>
          </p:nvSpPr>
          <p:spPr bwMode="auto">
            <a:xfrm>
              <a:off x="4811" y="1733"/>
              <a:ext cx="65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672" name="AutoShape 31"/>
            <p:cNvSpPr>
              <a:spLocks noChangeArrowheads="1"/>
            </p:cNvSpPr>
            <p:nvPr/>
          </p:nvSpPr>
          <p:spPr bwMode="auto">
            <a:xfrm>
              <a:off x="4336" y="1076"/>
              <a:ext cx="572" cy="404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56078"/>
              </a:schemeClr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73" name="Text Box 32"/>
            <p:cNvSpPr txBox="1">
              <a:spLocks noChangeArrowheads="1"/>
            </p:cNvSpPr>
            <p:nvPr/>
          </p:nvSpPr>
          <p:spPr bwMode="auto">
            <a:xfrm>
              <a:off x="3720" y="596"/>
              <a:ext cx="473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Arial Unicode MS" pitchFamily="34" charset="-128"/>
                </a:rPr>
                <a:t>1.vlnovod</a:t>
              </a:r>
              <a:endParaRPr lang="cs-CZ" sz="1200">
                <a:latin typeface="Arial Unicode MS" pitchFamily="34" charset="-128"/>
              </a:endParaRPr>
            </a:p>
          </p:txBody>
        </p:sp>
        <p:sp>
          <p:nvSpPr>
            <p:cNvPr id="27674" name="Text Box 33"/>
            <p:cNvSpPr txBox="1">
              <a:spLocks noChangeArrowheads="1"/>
            </p:cNvSpPr>
            <p:nvPr/>
          </p:nvSpPr>
          <p:spPr bwMode="auto">
            <a:xfrm>
              <a:off x="3728" y="1512"/>
              <a:ext cx="473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Arial Unicode MS" pitchFamily="34" charset="-128"/>
                </a:rPr>
                <a:t>2.vlnovod</a:t>
              </a:r>
              <a:endParaRPr lang="cs-CZ" sz="1200">
                <a:latin typeface="Arial Unicode MS" pitchFamily="34" charset="-128"/>
              </a:endParaRPr>
            </a:p>
          </p:txBody>
        </p:sp>
        <p:sp>
          <p:nvSpPr>
            <p:cNvPr id="27675" name="Text Box 34"/>
            <p:cNvSpPr txBox="1">
              <a:spLocks noChangeArrowheads="1"/>
            </p:cNvSpPr>
            <p:nvPr/>
          </p:nvSpPr>
          <p:spPr bwMode="auto">
            <a:xfrm>
              <a:off x="4388" y="1204"/>
              <a:ext cx="473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Arial Unicode MS" pitchFamily="34" charset="-128"/>
                </a:rPr>
                <a:t>Rezon</a:t>
              </a:r>
              <a:r>
                <a:rPr lang="cs-CZ" sz="1200">
                  <a:latin typeface="Arial Unicode MS" pitchFamily="34" charset="-128"/>
                </a:rPr>
                <a:t>átor</a:t>
              </a:r>
            </a:p>
          </p:txBody>
        </p:sp>
      </p:grpSp>
      <p:grpSp>
        <p:nvGrpSpPr>
          <p:cNvPr id="27653" name="Group 46"/>
          <p:cNvGrpSpPr>
            <a:grpSpLocks/>
          </p:cNvGrpSpPr>
          <p:nvPr/>
        </p:nvGrpSpPr>
        <p:grpSpPr bwMode="auto">
          <a:xfrm>
            <a:off x="176213" y="1436688"/>
            <a:ext cx="5489575" cy="2109787"/>
            <a:chOff x="167" y="905"/>
            <a:chExt cx="3458" cy="1329"/>
          </a:xfrm>
        </p:grpSpPr>
        <p:pic>
          <p:nvPicPr>
            <p:cNvPr id="27661" name="ch-drop-1h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" y="905"/>
              <a:ext cx="3178" cy="1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662" name="Group 42"/>
            <p:cNvGrpSpPr>
              <a:grpSpLocks/>
            </p:cNvGrpSpPr>
            <p:nvPr/>
          </p:nvGrpSpPr>
          <p:grpSpPr bwMode="auto">
            <a:xfrm>
              <a:off x="167" y="1287"/>
              <a:ext cx="221" cy="578"/>
              <a:chOff x="127" y="1287"/>
              <a:chExt cx="221" cy="578"/>
            </a:xfrm>
          </p:grpSpPr>
          <p:sp>
            <p:nvSpPr>
              <p:cNvPr id="27663" name="AutoShape 40"/>
              <p:cNvSpPr>
                <a:spLocks noChangeArrowheads="1"/>
              </p:cNvSpPr>
              <p:nvPr/>
            </p:nvSpPr>
            <p:spPr bwMode="auto">
              <a:xfrm>
                <a:off x="127" y="1287"/>
                <a:ext cx="220" cy="129"/>
              </a:xfrm>
              <a:prstGeom prst="rightArrow">
                <a:avLst>
                  <a:gd name="adj1" fmla="val 50000"/>
                  <a:gd name="adj2" fmla="val 42636"/>
                </a:avLst>
              </a:prstGeom>
              <a:solidFill>
                <a:srgbClr val="FF6600">
                  <a:alpha val="70195"/>
                </a:srgbClr>
              </a:solidFill>
              <a:ln w="9525" algn="ctr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4" name="AutoShape 41"/>
              <p:cNvSpPr>
                <a:spLocks noChangeArrowheads="1"/>
              </p:cNvSpPr>
              <p:nvPr/>
            </p:nvSpPr>
            <p:spPr bwMode="auto">
              <a:xfrm flipH="1">
                <a:off x="128" y="1736"/>
                <a:ext cx="220" cy="129"/>
              </a:xfrm>
              <a:prstGeom prst="rightArrow">
                <a:avLst>
                  <a:gd name="adj1" fmla="val 50000"/>
                  <a:gd name="adj2" fmla="val 42636"/>
                </a:avLst>
              </a:prstGeom>
              <a:solidFill>
                <a:srgbClr val="FF6600">
                  <a:alpha val="70195"/>
                </a:srgbClr>
              </a:solidFill>
              <a:ln w="9525" algn="ctr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27654" name="Group 45"/>
          <p:cNvGrpSpPr>
            <a:grpSpLocks/>
          </p:cNvGrpSpPr>
          <p:nvPr/>
        </p:nvGrpSpPr>
        <p:grpSpPr bwMode="auto">
          <a:xfrm>
            <a:off x="115888" y="4029075"/>
            <a:ext cx="5908675" cy="2098675"/>
            <a:chOff x="73" y="2538"/>
            <a:chExt cx="3722" cy="1322"/>
          </a:xfrm>
        </p:grpSpPr>
        <p:pic>
          <p:nvPicPr>
            <p:cNvPr id="27658" name="ch-drop-2s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1" y="2538"/>
              <a:ext cx="3161" cy="1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AutoShape 43"/>
            <p:cNvSpPr>
              <a:spLocks noChangeArrowheads="1"/>
            </p:cNvSpPr>
            <p:nvPr/>
          </p:nvSpPr>
          <p:spPr bwMode="auto">
            <a:xfrm>
              <a:off x="73" y="2902"/>
              <a:ext cx="220" cy="129"/>
            </a:xfrm>
            <a:prstGeom prst="rightArrow">
              <a:avLst>
                <a:gd name="adj1" fmla="val 50000"/>
                <a:gd name="adj2" fmla="val 42636"/>
              </a:avLst>
            </a:prstGeom>
            <a:solidFill>
              <a:srgbClr val="FF6600">
                <a:alpha val="70195"/>
              </a:srgbClr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0" name="AutoShape 44"/>
            <p:cNvSpPr>
              <a:spLocks noChangeArrowheads="1"/>
            </p:cNvSpPr>
            <p:nvPr/>
          </p:nvSpPr>
          <p:spPr bwMode="auto">
            <a:xfrm>
              <a:off x="3575" y="3371"/>
              <a:ext cx="220" cy="129"/>
            </a:xfrm>
            <a:prstGeom prst="rightArrow">
              <a:avLst>
                <a:gd name="adj1" fmla="val 50000"/>
                <a:gd name="adj2" fmla="val 42636"/>
              </a:avLst>
            </a:prstGeom>
            <a:solidFill>
              <a:srgbClr val="FF6600">
                <a:alpha val="70195"/>
              </a:srgbClr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7655" name="Text Box 47"/>
          <p:cNvSpPr txBox="1">
            <a:spLocks noChangeArrowheads="1"/>
          </p:cNvSpPr>
          <p:nvPr/>
        </p:nvSpPr>
        <p:spPr bwMode="auto">
          <a:xfrm>
            <a:off x="1538288" y="3635375"/>
            <a:ext cx="4254500" cy="252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1400">
                <a:latin typeface="Tahoma" pitchFamily="34" charset="0"/>
              </a:rPr>
              <a:t>V animacích vstupuje do vlnovodu jen „</a:t>
            </a:r>
            <a:r>
              <a:rPr lang="cs-CZ" sz="1400">
                <a:solidFill>
                  <a:srgbClr val="0000FF"/>
                </a:solidFill>
                <a:latin typeface="Tahoma" pitchFamily="34" charset="0"/>
              </a:rPr>
              <a:t>modrá</a:t>
            </a:r>
            <a:r>
              <a:rPr lang="cs-CZ" sz="1400">
                <a:latin typeface="Tahoma" pitchFamily="34" charset="0"/>
              </a:rPr>
              <a:t>“ vlna. </a:t>
            </a:r>
          </a:p>
        </p:txBody>
      </p:sp>
      <p:sp>
        <p:nvSpPr>
          <p:cNvPr id="27656" name="Text Box 49"/>
          <p:cNvSpPr txBox="1">
            <a:spLocks noChangeArrowheads="1"/>
          </p:cNvSpPr>
          <p:nvPr/>
        </p:nvSpPr>
        <p:spPr bwMode="auto">
          <a:xfrm>
            <a:off x="496888" y="6327775"/>
            <a:ext cx="4183062" cy="250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>
                <a:solidFill>
                  <a:srgbClr val="007976"/>
                </a:solidFill>
              </a:rPr>
              <a:t>S. Fan </a:t>
            </a:r>
            <a:r>
              <a:rPr lang="cs-CZ" i="1">
                <a:solidFill>
                  <a:srgbClr val="007976"/>
                </a:solidFill>
              </a:rPr>
              <a:t>et al.</a:t>
            </a:r>
            <a:r>
              <a:rPr lang="cs-CZ">
                <a:solidFill>
                  <a:srgbClr val="007976"/>
                </a:solidFill>
              </a:rPr>
              <a:t>, </a:t>
            </a:r>
            <a:r>
              <a:rPr lang="cs-CZ" i="1">
                <a:solidFill>
                  <a:srgbClr val="007976"/>
                </a:solidFill>
              </a:rPr>
              <a:t>Phys. Rev. Lett. </a:t>
            </a:r>
            <a:r>
              <a:rPr lang="cs-CZ" b="1">
                <a:solidFill>
                  <a:srgbClr val="007976"/>
                </a:solidFill>
              </a:rPr>
              <a:t>80</a:t>
            </a:r>
            <a:r>
              <a:rPr lang="cs-CZ">
                <a:solidFill>
                  <a:srgbClr val="007976"/>
                </a:solidFill>
              </a:rPr>
              <a:t> (1998) 960</a:t>
            </a:r>
          </a:p>
        </p:txBody>
      </p:sp>
      <p:sp>
        <p:nvSpPr>
          <p:cNvPr id="27657" name="AutoShape 50"/>
          <p:cNvSpPr>
            <a:spLocks noChangeArrowheads="1"/>
          </p:cNvSpPr>
          <p:nvPr/>
        </p:nvSpPr>
        <p:spPr bwMode="auto">
          <a:xfrm>
            <a:off x="5826125" y="3676650"/>
            <a:ext cx="373063" cy="198438"/>
          </a:xfrm>
          <a:prstGeom prst="notchedRightArrow">
            <a:avLst>
              <a:gd name="adj1" fmla="val 50000"/>
              <a:gd name="adj2" fmla="val 47000"/>
            </a:avLst>
          </a:prstGeom>
          <a:solidFill>
            <a:schemeClr val="accent1">
              <a:alpha val="58823"/>
            </a:schemeClr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4"/>
          <p:cNvSpPr>
            <a:spLocks noChangeArrowheads="1" noChangeShapeType="1" noTextEdit="1"/>
          </p:cNvSpPr>
          <p:nvPr/>
        </p:nvSpPr>
        <p:spPr bwMode="auto">
          <a:xfrm>
            <a:off x="7961313" y="188913"/>
            <a:ext cx="9318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3D</a:t>
            </a: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457200" y="252413"/>
            <a:ext cx="667226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71450" y="220663"/>
            <a:ext cx="693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3D fotonické krystaly  </a:t>
            </a:r>
            <a:r>
              <a:rPr lang="cs-CZ" sz="2000">
                <a:solidFill>
                  <a:srgbClr val="FF0000"/>
                </a:solidFill>
                <a:latin typeface="Arial Unicode MS" pitchFamily="34" charset="-128"/>
              </a:rPr>
              <a:t>(pro </a:t>
            </a:r>
            <a:r>
              <a:rPr lang="el-GR" sz="2400">
                <a:solidFill>
                  <a:srgbClr val="FF0000"/>
                </a:solidFill>
                <a:latin typeface="Arial Unicode MS" pitchFamily="34" charset="-128"/>
              </a:rPr>
              <a:t>λ</a:t>
            </a:r>
            <a:r>
              <a:rPr lang="cs-CZ" sz="2000">
                <a:solidFill>
                  <a:srgbClr val="FF0000"/>
                </a:solidFill>
                <a:latin typeface="Arial Unicode MS" pitchFamily="34" charset="-128"/>
              </a:rPr>
              <a:t> z optické oblasti)</a:t>
            </a:r>
            <a:endParaRPr lang="el-GR" sz="2000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28677" name="Line 9"/>
          <p:cNvSpPr>
            <a:spLocks noChangeShapeType="1"/>
          </p:cNvSpPr>
          <p:nvPr/>
        </p:nvSpPr>
        <p:spPr bwMode="auto">
          <a:xfrm>
            <a:off x="247650" y="773113"/>
            <a:ext cx="6975475" cy="0"/>
          </a:xfrm>
          <a:prstGeom prst="line">
            <a:avLst/>
          </a:prstGeom>
          <a:noFill/>
          <a:ln w="57150" cmpd="thinThick">
            <a:solidFill>
              <a:srgbClr val="FF9966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252413" y="904875"/>
            <a:ext cx="8715375" cy="973138"/>
          </a:xfrm>
          <a:prstGeom prst="rect">
            <a:avLst/>
          </a:prstGeom>
          <a:solidFill>
            <a:srgbClr val="FFFF00">
              <a:alpha val="7843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1600" b="1">
                <a:solidFill>
                  <a:srgbClr val="007976"/>
                </a:solidFill>
                <a:latin typeface="Verdana" pitchFamily="34" charset="0"/>
              </a:rPr>
              <a:t>2D </a:t>
            </a:r>
            <a:r>
              <a:rPr lang="cs-CZ" sz="1600">
                <a:solidFill>
                  <a:srgbClr val="007976"/>
                </a:solidFill>
                <a:latin typeface="Verdana" pitchFamily="34" charset="0"/>
              </a:rPr>
              <a:t>krystaly </a:t>
            </a:r>
            <a:r>
              <a:rPr lang="cs-CZ" sz="1600" b="1">
                <a:solidFill>
                  <a:srgbClr val="007976"/>
                </a:solidFill>
                <a:latin typeface="Verdana" pitchFamily="34" charset="0"/>
              </a:rPr>
              <a:t>nemají úplný zakázaný pás</a:t>
            </a:r>
            <a:r>
              <a:rPr lang="cs-CZ" sz="1600">
                <a:solidFill>
                  <a:srgbClr val="007976"/>
                </a:solidFill>
                <a:latin typeface="Verdana" pitchFamily="34" charset="0"/>
              </a:rPr>
              <a:t> (neblokují šíření vln ve všech směrech)</a:t>
            </a:r>
            <a:r>
              <a:rPr lang="en-US" sz="1600">
                <a:solidFill>
                  <a:srgbClr val="007976"/>
                </a:solidFill>
                <a:latin typeface="Verdana" pitchFamily="34" charset="0"/>
              </a:rPr>
              <a:t>; </a:t>
            </a:r>
            <a:br>
              <a:rPr lang="en-US" sz="1600">
                <a:solidFill>
                  <a:srgbClr val="007976"/>
                </a:solidFill>
                <a:latin typeface="Verdana" pitchFamily="34" charset="0"/>
              </a:rPr>
            </a:br>
            <a:r>
              <a:rPr lang="en-US" sz="1600" b="1">
                <a:solidFill>
                  <a:srgbClr val="007976"/>
                </a:solidFill>
                <a:latin typeface="Verdana" pitchFamily="34" charset="0"/>
              </a:rPr>
              <a:t>k tomu</a:t>
            </a:r>
            <a:r>
              <a:rPr lang="en-US" sz="1600">
                <a:solidFill>
                  <a:srgbClr val="007976"/>
                </a:solidFill>
                <a:latin typeface="Verdana" pitchFamily="34" charset="0"/>
              </a:rPr>
              <a:t> je t</a:t>
            </a:r>
            <a:r>
              <a:rPr lang="cs-CZ" sz="1600">
                <a:solidFill>
                  <a:srgbClr val="007976"/>
                </a:solidFill>
                <a:latin typeface="Verdana" pitchFamily="34" charset="0"/>
              </a:rPr>
              <a:t>řeba vytvářet </a:t>
            </a:r>
            <a:r>
              <a:rPr lang="cs-CZ" sz="1600" b="1">
                <a:solidFill>
                  <a:srgbClr val="007976"/>
                </a:solidFill>
                <a:latin typeface="Verdana" pitchFamily="34" charset="0"/>
              </a:rPr>
              <a:t>skutečné</a:t>
            </a:r>
            <a:r>
              <a:rPr lang="cs-CZ" sz="1600">
                <a:solidFill>
                  <a:srgbClr val="007976"/>
                </a:solidFill>
                <a:latin typeface="Verdana" pitchFamily="34" charset="0"/>
              </a:rPr>
              <a:t> </a:t>
            </a:r>
            <a:r>
              <a:rPr lang="cs-CZ" sz="1600" b="1">
                <a:solidFill>
                  <a:srgbClr val="007976"/>
                </a:solidFill>
                <a:latin typeface="Verdana" pitchFamily="34" charset="0"/>
              </a:rPr>
              <a:t>3D</a:t>
            </a:r>
            <a:r>
              <a:rPr lang="cs-CZ" sz="1600">
                <a:solidFill>
                  <a:srgbClr val="007976"/>
                </a:solidFill>
                <a:latin typeface="Verdana" pitchFamily="34" charset="0"/>
              </a:rPr>
              <a:t> krystaly.</a:t>
            </a:r>
          </a:p>
          <a:p>
            <a:pPr algn="l">
              <a:spcBef>
                <a:spcPct val="25000"/>
              </a:spcBef>
            </a:pPr>
            <a:r>
              <a:rPr lang="cs-CZ" sz="1600">
                <a:solidFill>
                  <a:srgbClr val="007600"/>
                </a:solidFill>
                <a:latin typeface="Verdana" pitchFamily="34" charset="0"/>
              </a:rPr>
              <a:t>Hlavní motivace:</a:t>
            </a:r>
            <a:r>
              <a:rPr lang="cs-CZ">
                <a:solidFill>
                  <a:srgbClr val="007600"/>
                </a:solidFill>
                <a:latin typeface="Verdana" pitchFamily="34" charset="0"/>
              </a:rPr>
              <a:t> </a:t>
            </a:r>
            <a:r>
              <a:rPr lang="cs-CZ" sz="1600" b="1">
                <a:solidFill>
                  <a:srgbClr val="007600"/>
                </a:solidFill>
                <a:latin typeface="Verdana" pitchFamily="34" charset="0"/>
              </a:rPr>
              <a:t>omezení (potlačení) spontánní emise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304800" y="2127250"/>
            <a:ext cx="8666163" cy="563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endParaRPr lang="cs-CZ">
              <a:solidFill>
                <a:srgbClr val="007976"/>
              </a:solidFill>
              <a:latin typeface="Comic Sans MS" pitchFamily="66" charset="0"/>
            </a:endParaRP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52413" y="2139950"/>
            <a:ext cx="8545512" cy="4184650"/>
          </a:xfrm>
          <a:prstGeom prst="rect">
            <a:avLst/>
          </a:prstGeom>
          <a:solidFill>
            <a:srgbClr val="CCFFFF">
              <a:alpha val="22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>
              <a:spcBef>
                <a:spcPct val="50000"/>
              </a:spcBef>
              <a:spcAft>
                <a:spcPct val="20000"/>
              </a:spcAft>
              <a:defRPr/>
            </a:pPr>
            <a:r>
              <a:rPr lang="cs-CZ" sz="2000">
                <a:solidFill>
                  <a:srgbClr val="DC6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Dva základní způsoby výroby:</a:t>
            </a:r>
            <a:endParaRPr lang="cs-CZ" sz="200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l">
              <a:spcBef>
                <a:spcPct val="15000"/>
              </a:spcBef>
              <a:buFontTx/>
              <a:buChar char="•"/>
              <a:defRPr/>
            </a:pPr>
            <a:r>
              <a:rPr lang="cs-CZ" sz="20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cs-CZ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standardní 2D litografické postupy a stohování vytvářených</a:t>
            </a:r>
            <a:r>
              <a:rPr lang="cs-CZ" sz="1600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cs-CZ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2D struktur</a:t>
            </a:r>
          </a:p>
          <a:p>
            <a:pPr lvl="1" algn="l">
              <a:defRPr/>
            </a:pPr>
            <a:r>
              <a:rPr lang="cs-CZ" sz="2000">
                <a:solidFill>
                  <a:schemeClr val="hlink"/>
                </a:solidFill>
                <a:latin typeface="Arial Unicode MS" pitchFamily="34" charset="-128"/>
              </a:rPr>
              <a:t>  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přesné, velmi kvalitní struktury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 zakázané pásy pro nízká </a:t>
            </a:r>
            <a:r>
              <a:rPr lang="cs-CZ" sz="2000" i="1">
                <a:solidFill>
                  <a:schemeClr val="accent2"/>
                </a:solidFill>
              </a:rPr>
              <a:t>n </a:t>
            </a:r>
            <a:r>
              <a:rPr lang="cs-CZ" sz="2000">
                <a:solidFill>
                  <a:schemeClr val="accent2"/>
                </a:solidFill>
              </a:rPr>
              <a:t>(1,2,...)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/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 možnost zavádět přesně definované poruchy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 sz="2000">
                <a:solidFill>
                  <a:schemeClr val="accent2"/>
                </a:solidFill>
                <a:latin typeface="Arial Unicode MS" pitchFamily="34" charset="-128"/>
              </a:rPr>
              <a:t>  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velice pracné, časově náročné, možné problémy s přesným stohováním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 je možné vytvářet jen několik period mříže (</a:t>
            </a:r>
            <a:r>
              <a:rPr lang="en-US">
                <a:solidFill>
                  <a:schemeClr val="accent2"/>
                </a:solidFill>
                <a:latin typeface="Arial Unicode MS" pitchFamily="34" charset="-128"/>
              </a:rPr>
              <a:t>je pak 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úplný </a:t>
            </a:r>
            <a:r>
              <a:rPr lang="en-US">
                <a:solidFill>
                  <a:schemeClr val="accent2"/>
                </a:solidFill>
                <a:latin typeface="Arial Unicode MS" pitchFamily="34" charset="-128"/>
              </a:rPr>
              <a:t>zak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ázaný pás </a:t>
            </a:r>
            <a:r>
              <a:rPr lang="en-US">
                <a:solidFill>
                  <a:schemeClr val="accent2"/>
                </a:solidFill>
                <a:latin typeface="Arial Unicode MS" pitchFamily="34" charset="-128"/>
              </a:rPr>
              <a:t>?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)</a:t>
            </a:r>
            <a:r>
              <a:rPr lang="cs-CZ" sz="2000">
                <a:solidFill>
                  <a:schemeClr val="hlink"/>
                </a:solidFill>
                <a:latin typeface="Arial Unicode MS" pitchFamily="34" charset="-128"/>
              </a:rPr>
              <a:t> </a:t>
            </a:r>
          </a:p>
          <a:p>
            <a:pPr algn="l">
              <a:buFontTx/>
              <a:buChar char="•"/>
              <a:defRPr/>
            </a:pPr>
            <a:r>
              <a:rPr lang="cs-CZ" sz="2400">
                <a:solidFill>
                  <a:srgbClr val="008000"/>
                </a:solidFill>
              </a:rPr>
              <a:t> </a:t>
            </a:r>
            <a:r>
              <a:rPr lang="cs-CZ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umělé opály</a:t>
            </a:r>
          </a:p>
          <a:p>
            <a:pPr lvl="1" algn="l">
              <a:defRPr/>
            </a:pPr>
            <a:r>
              <a:rPr lang="cs-CZ" sz="2000">
                <a:solidFill>
                  <a:srgbClr val="008000"/>
                </a:solidFill>
                <a:latin typeface="Arial Unicode MS" pitchFamily="34" charset="-128"/>
              </a:rPr>
              <a:t> 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poměrně snadná příprava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možnost vytvářet velké krystaly ve všech směrech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problémy s materiálem s vhodným (dostatečně velkým) indexem lomu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značné množství nežádoucích odchylek od přesné periodicity</a:t>
            </a:r>
            <a:br>
              <a:rPr lang="cs-CZ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zakázané pásy pro větší </a:t>
            </a:r>
            <a:r>
              <a:rPr lang="cs-CZ" sz="2000" i="1">
                <a:solidFill>
                  <a:schemeClr val="accent2"/>
                </a:solidFill>
              </a:rPr>
              <a:t>n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(8, 9...) </a:t>
            </a:r>
            <a:r>
              <a:rPr lang="cs-CZ" sz="2000">
                <a:solidFill>
                  <a:schemeClr val="accent2"/>
                </a:solidFill>
                <a:latin typeface="Arial Unicode MS" pitchFamily="34" charset="-128"/>
              </a:rPr>
              <a:t>  </a:t>
            </a:r>
            <a:br>
              <a:rPr lang="cs-CZ" sz="2000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cs-CZ" sz="2000">
                <a:solidFill>
                  <a:schemeClr val="hlink"/>
                </a:solidFill>
                <a:latin typeface="Arial Unicode MS" pitchFamily="34" charset="-128"/>
              </a:rPr>
              <a:t>   </a:t>
            </a:r>
          </a:p>
          <a:p>
            <a:pPr lvl="1" algn="l">
              <a:spcBef>
                <a:spcPct val="50000"/>
              </a:spcBef>
              <a:defRPr/>
            </a:pPr>
            <a:endParaRPr lang="cs-CZ" sz="2000">
              <a:solidFill>
                <a:schemeClr val="hlink"/>
              </a:solidFill>
              <a:latin typeface="Arial Unicode MS" pitchFamily="34" charset="-128"/>
            </a:endParaRPr>
          </a:p>
          <a:p>
            <a:pPr lvl="1" algn="l">
              <a:spcBef>
                <a:spcPct val="50000"/>
              </a:spcBef>
              <a:defRPr/>
            </a:pPr>
            <a:r>
              <a:rPr lang="cs-CZ" sz="2000">
                <a:solidFill>
                  <a:schemeClr val="hlink"/>
                </a:solidFill>
                <a:latin typeface="Arial Unicode MS" pitchFamily="34" charset="-128"/>
              </a:rPr>
              <a:t/>
            </a:r>
            <a:br>
              <a:rPr lang="cs-CZ" sz="2000">
                <a:solidFill>
                  <a:schemeClr val="hlink"/>
                </a:solidFill>
                <a:latin typeface="Arial Unicode MS" pitchFamily="34" charset="-128"/>
              </a:rPr>
            </a:br>
            <a:r>
              <a:rPr lang="cs-CZ" sz="2000">
                <a:solidFill>
                  <a:schemeClr val="hlink"/>
                </a:solidFill>
                <a:latin typeface="Arial Unicode MS" pitchFamily="34" charset="-128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18824"/>
                <a:invGamma/>
              </a:schemeClr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4"/>
          <p:cNvSpPr>
            <a:spLocks noChangeArrowheads="1" noChangeShapeType="1" noTextEdit="1"/>
          </p:cNvSpPr>
          <p:nvPr/>
        </p:nvSpPr>
        <p:spPr bwMode="auto">
          <a:xfrm>
            <a:off x="7961313" y="188913"/>
            <a:ext cx="9318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3D</a:t>
            </a:r>
          </a:p>
        </p:txBody>
      </p:sp>
      <p:pic>
        <p:nvPicPr>
          <p:cNvPr id="29699" name="Picture 5" descr="Sandi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" y="1471613"/>
            <a:ext cx="4503738" cy="4032250"/>
          </a:xfrm>
          <a:noFill/>
        </p:spPr>
      </p:pic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230188" y="184150"/>
            <a:ext cx="6122987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>
                <a:solidFill>
                  <a:srgbClr val="0066FF"/>
                </a:solidFill>
                <a:latin typeface="Arial Unicode MS" pitchFamily="34" charset="-128"/>
              </a:rPr>
              <a:t>Shawn Lin and Jim Fleming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,</a:t>
            </a:r>
            <a:r>
              <a:rPr lang="cs-CZ"/>
              <a:t> </a:t>
            </a:r>
            <a:r>
              <a:rPr lang="cs-CZ" i="1">
                <a:latin typeface="Arial Unicode MS" pitchFamily="34" charset="-128"/>
              </a:rPr>
              <a:t>Sandia National Labs. ,</a:t>
            </a:r>
            <a:r>
              <a:rPr lang="cs-CZ">
                <a:latin typeface="Arial Unicode MS" pitchFamily="34" charset="-128"/>
              </a:rPr>
              <a:t>1998</a:t>
            </a:r>
          </a:p>
        </p:txBody>
      </p:sp>
      <p:sp>
        <p:nvSpPr>
          <p:cNvPr id="29701" name="Line 10"/>
          <p:cNvSpPr>
            <a:spLocks noChangeShapeType="1"/>
          </p:cNvSpPr>
          <p:nvPr/>
        </p:nvSpPr>
        <p:spPr bwMode="auto">
          <a:xfrm>
            <a:off x="252413" y="555625"/>
            <a:ext cx="6689725" cy="0"/>
          </a:xfrm>
          <a:prstGeom prst="line">
            <a:avLst/>
          </a:prstGeom>
          <a:noFill/>
          <a:ln w="57150" cmpd="thinThick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2" name="Rectangle 11"/>
          <p:cNvSpPr>
            <a:spLocks noChangeArrowheads="1"/>
          </p:cNvSpPr>
          <p:nvPr/>
        </p:nvSpPr>
        <p:spPr bwMode="auto">
          <a:xfrm>
            <a:off x="179388" y="727075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 S. Y. Lin </a:t>
            </a:r>
            <a:r>
              <a:rPr lang="en-US" altLang="en-US" i="1">
                <a:solidFill>
                  <a:srgbClr val="000000"/>
                </a:solidFill>
                <a:latin typeface="Times" pitchFamily="18" charset="0"/>
              </a:rPr>
              <a:t>et al.</a:t>
            </a:r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" pitchFamily="18" charset="0"/>
              </a:rPr>
              <a:t>Nature </a:t>
            </a:r>
            <a:r>
              <a:rPr lang="en-US" altLang="en-US" b="1">
                <a:solidFill>
                  <a:srgbClr val="000000"/>
                </a:solidFill>
                <a:latin typeface="Times" pitchFamily="18" charset="0"/>
              </a:rPr>
              <a:t>394 </a:t>
            </a:r>
            <a:r>
              <a:rPr lang="en-US" altLang="en-US">
                <a:solidFill>
                  <a:srgbClr val="000000"/>
                </a:solidFill>
              </a:rPr>
              <a:t>(1998)</a:t>
            </a:r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 251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21238" y="2014538"/>
            <a:ext cx="4284662" cy="3508375"/>
            <a:chOff x="2832" y="968"/>
            <a:chExt cx="2784" cy="2209"/>
          </a:xfrm>
        </p:grpSpPr>
        <p:pic>
          <p:nvPicPr>
            <p:cNvPr id="29704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2" y="968"/>
              <a:ext cx="2784" cy="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5" name="Line 14"/>
            <p:cNvSpPr>
              <a:spLocks noChangeShapeType="1"/>
            </p:cNvSpPr>
            <p:nvPr/>
          </p:nvSpPr>
          <p:spPr bwMode="auto">
            <a:xfrm>
              <a:off x="3648" y="2600"/>
              <a:ext cx="38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706" name="Text Box 15"/>
            <p:cNvSpPr txBox="1">
              <a:spLocks noChangeArrowheads="1"/>
            </p:cNvSpPr>
            <p:nvPr/>
          </p:nvSpPr>
          <p:spPr bwMode="auto">
            <a:xfrm>
              <a:off x="3669" y="2600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FF0000"/>
                  </a:solidFill>
                  <a:latin typeface="Times" pitchFamily="18" charset="0"/>
                </a:rPr>
                <a:t>gap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4"/>
          <p:cNvSpPr>
            <a:spLocks noChangeArrowheads="1" noChangeShapeType="1" noTextEdit="1"/>
          </p:cNvSpPr>
          <p:nvPr/>
        </p:nvSpPr>
        <p:spPr bwMode="auto">
          <a:xfrm>
            <a:off x="7961313" y="188913"/>
            <a:ext cx="9318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3D</a:t>
            </a:r>
          </a:p>
        </p:txBody>
      </p:sp>
      <p:pic>
        <p:nvPicPr>
          <p:cNvPr id="30723" name="Picture 5" descr="new3d-medi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42988"/>
            <a:ext cx="4797425" cy="4357687"/>
          </a:xfrm>
          <a:noFill/>
        </p:spPr>
      </p:pic>
      <p:pic>
        <p:nvPicPr>
          <p:cNvPr id="30724" name="Picture 7" descr="new3d-layer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1042988"/>
            <a:ext cx="4016375" cy="4456112"/>
          </a:xfrm>
          <a:noFill/>
        </p:spPr>
      </p:pic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252413" y="300038"/>
            <a:ext cx="7289800" cy="37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1600">
                <a:solidFill>
                  <a:srgbClr val="0066FF"/>
                </a:solidFill>
                <a:latin typeface="Arial Unicode MS" pitchFamily="34" charset="-128"/>
              </a:rPr>
              <a:t>S. G. Johnson and J. D. Joannopoulos</a:t>
            </a:r>
            <a:r>
              <a:rPr lang="cs-CZ"/>
              <a:t>,  </a:t>
            </a:r>
            <a:r>
              <a:rPr lang="cs-CZ" i="1"/>
              <a:t>Appl. Phys. Lett.</a:t>
            </a:r>
            <a:r>
              <a:rPr lang="cs-CZ"/>
              <a:t> </a:t>
            </a:r>
            <a:r>
              <a:rPr lang="cs-CZ" b="1"/>
              <a:t>77</a:t>
            </a:r>
            <a:r>
              <a:rPr lang="cs-CZ"/>
              <a:t> (2000) 3490-3492 </a:t>
            </a:r>
          </a:p>
        </p:txBody>
      </p:sp>
      <p:sp>
        <p:nvSpPr>
          <p:cNvPr id="30726" name="Line 11"/>
          <p:cNvSpPr>
            <a:spLocks noChangeShapeType="1"/>
          </p:cNvSpPr>
          <p:nvPr/>
        </p:nvSpPr>
        <p:spPr bwMode="auto">
          <a:xfrm flipV="1">
            <a:off x="252413" y="684213"/>
            <a:ext cx="7245350" cy="0"/>
          </a:xfrm>
          <a:prstGeom prst="line">
            <a:avLst/>
          </a:prstGeom>
          <a:noFill/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30727" name="Group 17"/>
          <p:cNvGrpSpPr>
            <a:grpSpLocks/>
          </p:cNvGrpSpPr>
          <p:nvPr/>
        </p:nvGrpSpPr>
        <p:grpSpPr bwMode="auto">
          <a:xfrm>
            <a:off x="385763" y="5580063"/>
            <a:ext cx="8685212" cy="998537"/>
            <a:chOff x="159" y="3436"/>
            <a:chExt cx="5471" cy="629"/>
          </a:xfrm>
        </p:grpSpPr>
        <p:sp>
          <p:nvSpPr>
            <p:cNvPr id="30728" name="Text Box 13"/>
            <p:cNvSpPr txBox="1">
              <a:spLocks noChangeArrowheads="1"/>
            </p:cNvSpPr>
            <p:nvPr/>
          </p:nvSpPr>
          <p:spPr bwMode="auto">
            <a:xfrm>
              <a:off x="159" y="3436"/>
              <a:ext cx="5471" cy="538"/>
            </a:xfrm>
            <a:prstGeom prst="rect">
              <a:avLst/>
            </a:prstGeom>
            <a:solidFill>
              <a:srgbClr val="CCFFFF">
                <a:alpha val="25882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l">
                <a:spcBef>
                  <a:spcPct val="55000"/>
                </a:spcBef>
              </a:pPr>
              <a:r>
                <a:rPr lang="cs-CZ" sz="1400" b="1">
                  <a:solidFill>
                    <a:schemeClr val="accent2"/>
                  </a:solidFill>
                  <a:latin typeface="Verdana" pitchFamily="34" charset="0"/>
                </a:rPr>
                <a:t>Typické hodnoty:</a:t>
              </a:r>
              <a:r>
                <a:rPr lang="cs-CZ">
                  <a:solidFill>
                    <a:schemeClr val="accent2"/>
                  </a:solidFill>
                </a:rPr>
                <a:t> </a:t>
              </a:r>
              <a:br>
                <a:rPr lang="cs-CZ">
                  <a:solidFill>
                    <a:schemeClr val="accent2"/>
                  </a:solidFill>
                </a:rPr>
              </a:b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materiál Si (</a:t>
              </a:r>
              <a:r>
                <a:rPr lang="el-GR" sz="140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ε</a:t>
              </a:r>
              <a:r>
                <a:rPr lang="en-US" sz="140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=12)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 / vzduch,</a:t>
              </a:r>
            </a:p>
            <a:p>
              <a:pPr algn="l"/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d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=</a:t>
              </a:r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a</a:t>
              </a:r>
              <a:r>
                <a:rPr lang="en-US" sz="1400" b="1">
                  <a:solidFill>
                    <a:schemeClr val="accent2"/>
                  </a:solidFill>
                  <a:latin typeface="Verdana" pitchFamily="34" charset="0"/>
                </a:rPr>
                <a:t>/</a:t>
              </a:r>
              <a:r>
                <a:rPr lang="en-US" sz="140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√3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, </a:t>
              </a:r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x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=</a:t>
              </a:r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a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/</a:t>
              </a:r>
              <a:r>
                <a:rPr lang="en-US" sz="1400">
                  <a:solidFill>
                    <a:schemeClr val="accent2"/>
                  </a:solidFill>
                  <a:latin typeface="Verdana" pitchFamily="34" charset="0"/>
                </a:rPr>
                <a:t>√2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, </a:t>
              </a:r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r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=0.293</a:t>
              </a:r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a</a:t>
              </a:r>
              <a:r>
                <a:rPr lang="en-US" sz="1400">
                  <a:solidFill>
                    <a:schemeClr val="accent2"/>
                  </a:solidFill>
                  <a:latin typeface="Verdana" pitchFamily="34" charset="0"/>
                </a:rPr>
                <a:t> a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 </a:t>
              </a:r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h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=0.93</a:t>
              </a:r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a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, </a:t>
              </a:r>
              <a:r>
                <a:rPr lang="en-US" sz="1400">
                  <a:solidFill>
                    <a:schemeClr val="accent2"/>
                  </a:solidFill>
                  <a:latin typeface="Verdana" pitchFamily="34" charset="0"/>
                </a:rPr>
                <a:t>kde 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 </a:t>
              </a:r>
              <a:r>
                <a:rPr lang="cs-CZ" sz="1400" i="1">
                  <a:solidFill>
                    <a:schemeClr val="accent2"/>
                  </a:solidFill>
                  <a:latin typeface="Verdana" pitchFamily="34" charset="0"/>
                </a:rPr>
                <a:t>a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 </a:t>
              </a:r>
              <a:r>
                <a:rPr lang="en-US" sz="1400">
                  <a:solidFill>
                    <a:schemeClr val="accent2"/>
                  </a:solidFill>
                  <a:latin typeface="Verdana" pitchFamily="34" charset="0"/>
                </a:rPr>
                <a:t>je m</a:t>
              </a:r>
              <a:r>
                <a:rPr lang="cs-CZ" sz="1400">
                  <a:solidFill>
                    <a:schemeClr val="accent2"/>
                  </a:solidFill>
                  <a:latin typeface="Verdana" pitchFamily="34" charset="0"/>
                </a:rPr>
                <a:t>řížková konstanta FCC</a:t>
              </a:r>
              <a:r>
                <a:rPr lang="cs-CZ">
                  <a:solidFill>
                    <a:schemeClr val="accent2"/>
                  </a:solidFill>
                </a:rPr>
                <a:t>.</a:t>
              </a:r>
              <a:r>
                <a:rPr lang="en-US">
                  <a:solidFill>
                    <a:schemeClr val="accent2"/>
                  </a:solidFill>
                </a:rPr>
                <a:t>   </a:t>
              </a:r>
              <a:r>
                <a:rPr lang="cs-CZ">
                  <a:solidFill>
                    <a:schemeClr val="accent2"/>
                  </a:solidFill>
                </a:rPr>
                <a:t>      </a:t>
              </a:r>
              <a:r>
                <a:rPr lang="en-US">
                  <a:solidFill>
                    <a:schemeClr val="accent2"/>
                  </a:solidFill>
                </a:rPr>
                <a:t>        </a:t>
              </a:r>
              <a:r>
                <a:rPr lang="en-US" sz="1400">
                  <a:solidFill>
                    <a:schemeClr val="hlink"/>
                  </a:solidFill>
                </a:rPr>
                <a:t>pokra</a:t>
              </a:r>
              <a:r>
                <a:rPr lang="cs-CZ" sz="1400">
                  <a:solidFill>
                    <a:schemeClr val="hlink"/>
                  </a:solidFill>
                </a:rPr>
                <a:t>čování</a:t>
              </a:r>
            </a:p>
          </p:txBody>
        </p:sp>
        <p:sp>
          <p:nvSpPr>
            <p:cNvPr id="30729" name="AutoShape 14"/>
            <p:cNvSpPr>
              <a:spLocks noChangeArrowheads="1"/>
            </p:cNvSpPr>
            <p:nvPr/>
          </p:nvSpPr>
          <p:spPr bwMode="auto">
            <a:xfrm>
              <a:off x="5176" y="3946"/>
              <a:ext cx="368" cy="119"/>
            </a:xfrm>
            <a:prstGeom prst="curvedUpArrow">
              <a:avLst>
                <a:gd name="adj1" fmla="val 61849"/>
                <a:gd name="adj2" fmla="val 123697"/>
                <a:gd name="adj3" fmla="val 33333"/>
              </a:avLst>
            </a:prstGeom>
            <a:solidFill>
              <a:schemeClr val="accent1">
                <a:alpha val="25882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7"/>
          <p:cNvSpPr txBox="1">
            <a:spLocks noChangeArrowheads="1"/>
          </p:cNvSpPr>
          <p:nvPr/>
        </p:nvSpPr>
        <p:spPr bwMode="auto">
          <a:xfrm>
            <a:off x="265113" y="233363"/>
            <a:ext cx="86725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>
                <a:latin typeface="Arial Unicode MS" pitchFamily="34" charset="-128"/>
              </a:rPr>
              <a:t> Vylo</a:t>
            </a:r>
            <a:r>
              <a:rPr lang="en-US">
                <a:latin typeface="Arial Unicode MS" pitchFamily="34" charset="-128"/>
              </a:rPr>
              <a:t>u</a:t>
            </a:r>
            <a:r>
              <a:rPr lang="cs-CZ">
                <a:latin typeface="Arial Unicode MS" pitchFamily="34" charset="-128"/>
              </a:rPr>
              <a:t>číme-li z rovnic </a:t>
            </a:r>
            <a:r>
              <a:rPr lang="cs-CZ" b="1" i="1">
                <a:latin typeface="Arial Unicode MS" pitchFamily="34" charset="-128"/>
              </a:rPr>
              <a:t>H</a:t>
            </a:r>
            <a:r>
              <a:rPr lang="cs-CZ">
                <a:latin typeface="Arial Unicode MS" pitchFamily="34" charset="-128"/>
              </a:rPr>
              <a:t> nebo </a:t>
            </a:r>
            <a:r>
              <a:rPr lang="cs-CZ" b="1" i="1">
                <a:latin typeface="Arial Unicode MS" pitchFamily="34" charset="-128"/>
              </a:rPr>
              <a:t>E </a:t>
            </a:r>
            <a:r>
              <a:rPr lang="cs-CZ">
                <a:latin typeface="Arial Unicode MS" pitchFamily="34" charset="-128"/>
              </a:rPr>
              <a:t>dostaneme</a:t>
            </a:r>
            <a:r>
              <a:rPr lang="en-US">
                <a:latin typeface="Arial Unicode MS" pitchFamily="34" charset="-128"/>
              </a:rPr>
              <a:t> </a:t>
            </a:r>
            <a:br>
              <a:rPr lang="en-US">
                <a:latin typeface="Arial Unicode MS" pitchFamily="34" charset="-128"/>
              </a:rPr>
            </a:br>
            <a:r>
              <a:rPr lang="en-US">
                <a:latin typeface="Arial Unicode MS" pitchFamily="34" charset="-128"/>
              </a:rPr>
              <a:t>   (</a:t>
            </a:r>
            <a:r>
              <a:rPr lang="cs-CZ">
                <a:latin typeface="Arial Unicode MS" pitchFamily="34" charset="-128"/>
              </a:rPr>
              <a:t>předpokládejme </a:t>
            </a:r>
            <a:r>
              <a:rPr lang="en-US">
                <a:latin typeface="Arial Unicode MS" pitchFamily="34" charset="-128"/>
              </a:rPr>
              <a:t> </a:t>
            </a:r>
            <a:r>
              <a:rPr lang="en-US" sz="2000" b="1" i="1">
                <a:solidFill>
                  <a:srgbClr val="FF0000"/>
                </a:solidFill>
              </a:rPr>
              <a:t>j</a:t>
            </a:r>
            <a:r>
              <a:rPr lang="cs-CZ" sz="2000" b="1" i="1">
                <a:solidFill>
                  <a:srgbClr val="FF0000"/>
                </a:solidFill>
              </a:rPr>
              <a:t> </a:t>
            </a:r>
            <a:r>
              <a:rPr lang="en-US" sz="2000" b="1" i="1">
                <a:solidFill>
                  <a:srgbClr val="FF0000"/>
                </a:solidFill>
              </a:rPr>
              <a:t>=</a:t>
            </a:r>
            <a:r>
              <a:rPr lang="cs-CZ" sz="2000" b="1" i="1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FF0000"/>
                </a:solidFill>
              </a:rPr>
              <a:t>0,</a:t>
            </a:r>
            <a:r>
              <a:rPr lang="en-US" sz="2000" b="1" i="1">
                <a:solidFill>
                  <a:srgbClr val="FF0000"/>
                </a:solidFill>
              </a:rPr>
              <a:t> </a:t>
            </a:r>
            <a:r>
              <a:rPr lang="el-GR" sz="2000" b="1" i="1">
                <a:solidFill>
                  <a:srgbClr val="FF0000"/>
                </a:solidFill>
              </a:rPr>
              <a:t>ρ</a:t>
            </a:r>
            <a:r>
              <a:rPr lang="cs-CZ" sz="2000" b="1" i="1">
                <a:solidFill>
                  <a:srgbClr val="FF0000"/>
                </a:solidFill>
              </a:rPr>
              <a:t> </a:t>
            </a:r>
            <a:r>
              <a:rPr lang="en-US" sz="2000" b="1" i="1">
                <a:solidFill>
                  <a:srgbClr val="FF0000"/>
                </a:solidFill>
              </a:rPr>
              <a:t>=</a:t>
            </a:r>
            <a:r>
              <a:rPr lang="cs-CZ" sz="2000" b="1" i="1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FF0000"/>
                </a:solidFill>
              </a:rPr>
              <a:t>0, </a:t>
            </a:r>
            <a:r>
              <a:rPr lang="el-GR" sz="2000" b="1" i="1">
                <a:solidFill>
                  <a:srgbClr val="FF0000"/>
                </a:solidFill>
              </a:rPr>
              <a:t>μ</a:t>
            </a:r>
            <a:r>
              <a:rPr lang="el-GR" sz="2000" b="1" i="1">
                <a:solidFill>
                  <a:srgbClr val="FF0000"/>
                </a:solidFill>
                <a:latin typeface="OpenSymbol" pitchFamily="2" charset="0"/>
              </a:rPr>
              <a:t>⋲</a:t>
            </a:r>
            <a:r>
              <a:rPr lang="en-US" sz="2000" b="1">
                <a:solidFill>
                  <a:srgbClr val="FF0000"/>
                </a:solidFill>
              </a:rPr>
              <a:t>1</a:t>
            </a:r>
            <a:r>
              <a:rPr lang="cs-CZ" sz="2000" b="1">
                <a:solidFill>
                  <a:srgbClr val="FF0000"/>
                </a:solidFill>
              </a:rPr>
              <a:t>, </a:t>
            </a:r>
            <a:r>
              <a:rPr lang="el-GR" sz="2400" b="1" i="1">
                <a:solidFill>
                  <a:srgbClr val="FF0000"/>
                </a:solidFill>
              </a:rPr>
              <a:t>ε</a:t>
            </a:r>
            <a:r>
              <a:rPr lang="cs-CZ" sz="2400" b="1" i="1">
                <a:solidFill>
                  <a:srgbClr val="FF0000"/>
                </a:solidFill>
              </a:rPr>
              <a:t> </a:t>
            </a:r>
            <a:r>
              <a:rPr lang="el-GR" sz="2400" b="1" i="1">
                <a:solidFill>
                  <a:srgbClr val="FF0000"/>
                </a:solidFill>
                <a:cs typeface="Times New Roman" pitchFamily="18" charset="0"/>
              </a:rPr>
              <a:t>≠</a:t>
            </a:r>
            <a:r>
              <a:rPr lang="cs-CZ" sz="2400" b="1" i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sz="2400" b="1" i="1">
                <a:solidFill>
                  <a:srgbClr val="FF0000"/>
                </a:solidFill>
              </a:rPr>
              <a:t>ε</a:t>
            </a:r>
            <a:r>
              <a:rPr lang="cs-CZ" sz="2400" b="1" i="1">
                <a:solidFill>
                  <a:srgbClr val="FF0000"/>
                </a:solidFill>
              </a:rPr>
              <a:t>(</a:t>
            </a:r>
            <a:r>
              <a:rPr lang="el-GR" sz="2400" b="1" i="1">
                <a:solidFill>
                  <a:srgbClr val="FF0000"/>
                </a:solidFill>
                <a:cs typeface="Times New Roman" pitchFamily="18" charset="0"/>
              </a:rPr>
              <a:t>ω</a:t>
            </a:r>
            <a:r>
              <a:rPr lang="cs-CZ" sz="2400" b="1" i="1">
                <a:solidFill>
                  <a:srgbClr val="FF0000"/>
                </a:solidFill>
              </a:rPr>
              <a:t>)</a:t>
            </a:r>
            <a:r>
              <a:rPr lang="en-US" sz="2400" b="1" i="1">
                <a:solidFill>
                  <a:srgbClr val="FF0000"/>
                </a:solidFill>
              </a:rPr>
              <a:t>, </a:t>
            </a:r>
            <a:r>
              <a:rPr lang="el-GR" sz="2400" b="1" i="1">
                <a:solidFill>
                  <a:srgbClr val="FF0000"/>
                </a:solidFill>
              </a:rPr>
              <a:t>ε</a:t>
            </a:r>
            <a:r>
              <a:rPr lang="en-US" sz="2400" b="1" i="1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FF0000"/>
                </a:solidFill>
              </a:rPr>
              <a:t>ska</a:t>
            </a:r>
            <a:r>
              <a:rPr lang="cs-CZ" sz="2000" b="1">
                <a:solidFill>
                  <a:srgbClr val="FF0000"/>
                </a:solidFill>
              </a:rPr>
              <a:t>lár</a:t>
            </a:r>
            <a:r>
              <a:rPr lang="en-US" sz="2000"/>
              <a:t> ):</a:t>
            </a:r>
            <a:r>
              <a:rPr lang="en-US" sz="2000" i="1"/>
              <a:t> </a:t>
            </a:r>
            <a:endParaRPr lang="cs-CZ" b="1" i="1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endParaRPr lang="en-US" sz="2400" b="1" i="1">
              <a:solidFill>
                <a:srgbClr val="3333CC"/>
              </a:solidFill>
              <a:latin typeface="Arial Unicode MS" pitchFamily="34" charset="-128"/>
            </a:endParaRP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>
            <p:ph sz="quarter" idx="1"/>
          </p:nvPr>
        </p:nvGraphicFramePr>
        <p:xfrm>
          <a:off x="2097088" y="1046163"/>
          <a:ext cx="4454525" cy="814387"/>
        </p:xfrm>
        <a:graphic>
          <a:graphicData uri="http://schemas.openxmlformats.org/presentationml/2006/ole">
            <p:oleObj spid="_x0000_s1026" name="Rovnice" r:id="rId3" imgW="2501640" imgH="457200" progId="Equation.3">
              <p:embed/>
            </p:oleObj>
          </a:graphicData>
        </a:graphic>
      </p:graphicFrame>
      <p:graphicFrame>
        <p:nvGraphicFramePr>
          <p:cNvPr id="1027" name="Object 20"/>
          <p:cNvGraphicFramePr>
            <a:graphicFrameLocks noChangeAspect="1"/>
          </p:cNvGraphicFramePr>
          <p:nvPr>
            <p:ph sz="quarter" idx="3"/>
          </p:nvPr>
        </p:nvGraphicFramePr>
        <p:xfrm>
          <a:off x="2139950" y="1854200"/>
          <a:ext cx="2476500" cy="817563"/>
        </p:xfrm>
        <a:graphic>
          <a:graphicData uri="http://schemas.openxmlformats.org/presentationml/2006/ole">
            <p:oleObj spid="_x0000_s1027" name="Rovnice" r:id="rId4" imgW="1422360" imgH="469800" progId="Equation.3">
              <p:embed/>
            </p:oleObj>
          </a:graphicData>
        </a:graphic>
      </p:graphicFrame>
      <p:graphicFrame>
        <p:nvGraphicFramePr>
          <p:cNvPr id="1028" name="Object 27"/>
          <p:cNvGraphicFramePr>
            <a:graphicFrameLocks noChangeAspect="1"/>
          </p:cNvGraphicFramePr>
          <p:nvPr>
            <p:ph sz="quarter" idx="4"/>
          </p:nvPr>
        </p:nvGraphicFramePr>
        <p:xfrm>
          <a:off x="5067300" y="1957388"/>
          <a:ext cx="1079500" cy="661987"/>
        </p:xfrm>
        <a:graphic>
          <a:graphicData uri="http://schemas.openxmlformats.org/presentationml/2006/ole">
            <p:oleObj spid="_x0000_s1028" name="Rovnice" r:id="rId5" imgW="723600" imgH="444240" progId="Equation.3">
              <p:embed/>
            </p:oleObj>
          </a:graphicData>
        </a:graphic>
      </p:graphicFrame>
      <p:sp>
        <p:nvSpPr>
          <p:cNvPr id="1035" name="Text Box 34"/>
          <p:cNvSpPr txBox="1">
            <a:spLocks noChangeArrowheads="1"/>
          </p:cNvSpPr>
          <p:nvPr/>
        </p:nvSpPr>
        <p:spPr bwMode="auto">
          <a:xfrm>
            <a:off x="341313" y="2889250"/>
            <a:ext cx="812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>
                <a:latin typeface="Arial" charset="0"/>
              </a:rPr>
              <a:t> Rovnice pro vlastní funkce a vlastní hodnoty:</a:t>
            </a:r>
          </a:p>
        </p:txBody>
      </p:sp>
      <p:graphicFrame>
        <p:nvGraphicFramePr>
          <p:cNvPr id="1029" name="Object 38"/>
          <p:cNvGraphicFramePr>
            <a:graphicFrameLocks noChangeAspect="1"/>
          </p:cNvGraphicFramePr>
          <p:nvPr/>
        </p:nvGraphicFramePr>
        <p:xfrm>
          <a:off x="2997200" y="3384550"/>
          <a:ext cx="1949450" cy="587375"/>
        </p:xfrm>
        <a:graphic>
          <a:graphicData uri="http://schemas.openxmlformats.org/presentationml/2006/ole">
            <p:oleObj spid="_x0000_s1029" name="Rovnice" r:id="rId6" imgW="672840" imgH="203040" progId="Equation.3">
              <p:embed/>
            </p:oleObj>
          </a:graphicData>
        </a:graphic>
      </p:graphicFrame>
      <p:graphicFrame>
        <p:nvGraphicFramePr>
          <p:cNvPr id="1030" name="Object 45"/>
          <p:cNvGraphicFramePr>
            <a:graphicFrameLocks noChangeAspect="1"/>
          </p:cNvGraphicFramePr>
          <p:nvPr/>
        </p:nvGraphicFramePr>
        <p:xfrm>
          <a:off x="5272088" y="3913188"/>
          <a:ext cx="946150" cy="725487"/>
        </p:xfrm>
        <a:graphic>
          <a:graphicData uri="http://schemas.openxmlformats.org/presentationml/2006/ole">
            <p:oleObj spid="_x0000_s1030" name="Rovnice" r:id="rId7" imgW="596880" imgH="457200" progId="Equation.3">
              <p:embed/>
            </p:oleObj>
          </a:graphicData>
        </a:graphic>
      </p:graphicFrame>
      <p:graphicFrame>
        <p:nvGraphicFramePr>
          <p:cNvPr id="1031" name="Object 47"/>
          <p:cNvGraphicFramePr>
            <a:graphicFrameLocks noChangeAspect="1"/>
          </p:cNvGraphicFramePr>
          <p:nvPr>
            <p:ph sz="quarter" idx="2"/>
          </p:nvPr>
        </p:nvGraphicFramePr>
        <p:xfrm>
          <a:off x="1900238" y="4014788"/>
          <a:ext cx="1425575" cy="622300"/>
        </p:xfrm>
        <a:graphic>
          <a:graphicData uri="http://schemas.openxmlformats.org/presentationml/2006/ole">
            <p:oleObj spid="_x0000_s1031" name="Rovnice" r:id="rId8" imgW="901440" imgH="393480" progId="Equation.3">
              <p:embed/>
            </p:oleObj>
          </a:graphicData>
        </a:graphic>
      </p:graphicFrame>
      <p:sp>
        <p:nvSpPr>
          <p:cNvPr id="1036" name="Text Box 50"/>
          <p:cNvSpPr txBox="1">
            <a:spLocks noChangeArrowheads="1"/>
          </p:cNvSpPr>
          <p:nvPr/>
        </p:nvSpPr>
        <p:spPr bwMode="auto">
          <a:xfrm>
            <a:off x="1106488" y="4103688"/>
            <a:ext cx="53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kde</a:t>
            </a:r>
          </a:p>
        </p:txBody>
      </p:sp>
      <p:sp>
        <p:nvSpPr>
          <p:cNvPr id="1037" name="Text Box 51"/>
          <p:cNvSpPr txBox="1">
            <a:spLocks noChangeArrowheads="1"/>
          </p:cNvSpPr>
          <p:nvPr/>
        </p:nvSpPr>
        <p:spPr bwMode="auto">
          <a:xfrm>
            <a:off x="265113" y="4868863"/>
            <a:ext cx="812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>
                <a:latin typeface="Arial" charset="0"/>
              </a:rPr>
              <a:t> Z t</a:t>
            </a:r>
            <a:r>
              <a:rPr lang="en-US">
                <a:latin typeface="Arial" charset="0"/>
              </a:rPr>
              <a:t>ransla</a:t>
            </a:r>
            <a:r>
              <a:rPr lang="cs-CZ">
                <a:latin typeface="Arial" charset="0"/>
              </a:rPr>
              <a:t>ční</a:t>
            </a:r>
            <a:r>
              <a:rPr lang="en-US">
                <a:latin typeface="Arial" charset="0"/>
              </a:rPr>
              <a:t> symetrie</a:t>
            </a:r>
            <a:r>
              <a:rPr lang="cs-CZ">
                <a:latin typeface="Arial" charset="0"/>
              </a:rPr>
              <a:t>  (</a:t>
            </a:r>
            <a:r>
              <a:rPr lang="cs-CZ" i="1">
                <a:solidFill>
                  <a:srgbClr val="006699"/>
                </a:solidFill>
                <a:latin typeface="Arial" charset="0"/>
              </a:rPr>
              <a:t>Floquet </a:t>
            </a:r>
            <a:r>
              <a:rPr lang="cs-CZ">
                <a:solidFill>
                  <a:srgbClr val="006699"/>
                </a:solidFill>
                <a:latin typeface="Arial" charset="0"/>
              </a:rPr>
              <a:t>(1883), </a:t>
            </a:r>
            <a:r>
              <a:rPr lang="cs-CZ" i="1">
                <a:solidFill>
                  <a:srgbClr val="006699"/>
                </a:solidFill>
                <a:latin typeface="Arial" charset="0"/>
              </a:rPr>
              <a:t>Blochův teorém</a:t>
            </a:r>
            <a:r>
              <a:rPr lang="cs-CZ">
                <a:solidFill>
                  <a:srgbClr val="006699"/>
                </a:solidFill>
                <a:latin typeface="Arial" charset="0"/>
              </a:rPr>
              <a:t> (1928)</a:t>
            </a:r>
            <a:r>
              <a:rPr lang="cs-CZ">
                <a:latin typeface="Arial" charset="0"/>
              </a:rPr>
              <a:t>) </a:t>
            </a:r>
            <a:r>
              <a:rPr lang="en-US">
                <a:latin typeface="Arial" charset="0"/>
              </a:rPr>
              <a:t>:</a:t>
            </a:r>
            <a:endParaRPr lang="cs-CZ">
              <a:latin typeface="Arial" charset="0"/>
            </a:endParaRPr>
          </a:p>
        </p:txBody>
      </p:sp>
      <p:sp>
        <p:nvSpPr>
          <p:cNvPr id="1038" name="Text Box 52"/>
          <p:cNvSpPr txBox="1">
            <a:spLocks noChangeArrowheads="1"/>
          </p:cNvSpPr>
          <p:nvPr/>
        </p:nvSpPr>
        <p:spPr bwMode="auto">
          <a:xfrm>
            <a:off x="3402013" y="4103688"/>
            <a:ext cx="1709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(</a:t>
            </a:r>
            <a:r>
              <a:rPr lang="en-US"/>
              <a:t> hermito</a:t>
            </a:r>
            <a:r>
              <a:rPr lang="cs-CZ"/>
              <a:t>v</a:t>
            </a:r>
            <a:r>
              <a:rPr lang="en-US"/>
              <a:t>sk</a:t>
            </a:r>
            <a:r>
              <a:rPr lang="cs-CZ"/>
              <a:t>ý) a </a:t>
            </a:r>
          </a:p>
        </p:txBody>
      </p:sp>
      <p:graphicFrame>
        <p:nvGraphicFramePr>
          <p:cNvPr id="1032" name="Object 55"/>
          <p:cNvGraphicFramePr>
            <a:graphicFrameLocks noChangeAspect="1"/>
          </p:cNvGraphicFramePr>
          <p:nvPr/>
        </p:nvGraphicFramePr>
        <p:xfrm>
          <a:off x="2322513" y="5364163"/>
          <a:ext cx="4049712" cy="633412"/>
        </p:xfrm>
        <a:graphic>
          <a:graphicData uri="http://schemas.openxmlformats.org/presentationml/2006/ole">
            <p:oleObj spid="_x0000_s1032" name="Rovnice" r:id="rId9" imgW="1460160" imgH="228600" progId="Equation.3">
              <p:embed/>
            </p:oleObj>
          </a:graphicData>
        </a:graphic>
      </p:graphicFrame>
      <p:sp>
        <p:nvSpPr>
          <p:cNvPr id="1039" name="Text Box 56"/>
          <p:cNvSpPr txBox="1">
            <a:spLocks noChangeArrowheads="1"/>
          </p:cNvSpPr>
          <p:nvPr/>
        </p:nvSpPr>
        <p:spPr bwMode="auto">
          <a:xfrm>
            <a:off x="476250" y="6076950"/>
            <a:ext cx="2386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1">
                <a:latin typeface="Arial Unicode MS" pitchFamily="34" charset="-128"/>
              </a:rPr>
              <a:t>k </a:t>
            </a:r>
            <a:r>
              <a:rPr lang="cs-CZ" b="1" i="1">
                <a:latin typeface="Arial Unicode MS" pitchFamily="34" charset="-128"/>
              </a:rPr>
              <a:t> </a:t>
            </a:r>
            <a:r>
              <a:rPr lang="en-US">
                <a:latin typeface="Arial Unicode MS" pitchFamily="34" charset="-128"/>
              </a:rPr>
              <a:t>z Brillouinovy z</a:t>
            </a:r>
            <a:r>
              <a:rPr lang="cs-CZ">
                <a:latin typeface="Arial Unicode MS" pitchFamily="34" charset="-128"/>
              </a:rPr>
              <a:t>ó</a:t>
            </a:r>
            <a:r>
              <a:rPr lang="en-US">
                <a:latin typeface="Arial Unicode MS" pitchFamily="34" charset="-128"/>
              </a:rPr>
              <a:t>ny</a:t>
            </a:r>
            <a:endParaRPr lang="cs-CZ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431800" y="5049838"/>
            <a:ext cx="8550275" cy="1214437"/>
          </a:xfrm>
          <a:prstGeom prst="rect">
            <a:avLst/>
          </a:prstGeom>
          <a:solidFill>
            <a:srgbClr val="CCFFFF">
              <a:alpha val="25999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  <a:defRPr/>
            </a:pPr>
            <a:r>
              <a:rPr lang="cs-CZ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Přednosti</a:t>
            </a:r>
          </a:p>
          <a:p>
            <a:pPr algn="l">
              <a:spcBef>
                <a:spcPct val="5000"/>
              </a:spcBef>
              <a:buFontTx/>
              <a:buChar char="•"/>
              <a:defRPr/>
            </a:pPr>
            <a:r>
              <a:rPr lang="cs-CZ" sz="1600">
                <a:solidFill>
                  <a:schemeClr val="accent2"/>
                </a:solidFill>
                <a:latin typeface="Verdana" pitchFamily="34" charset="0"/>
              </a:rPr>
              <a:t> Široký PBG (21</a:t>
            </a:r>
            <a:r>
              <a:rPr lang="en-US" sz="1600">
                <a:solidFill>
                  <a:schemeClr val="accent2"/>
                </a:solidFill>
                <a:latin typeface="Verdana" pitchFamily="34" charset="0"/>
              </a:rPr>
              <a:t>%</a:t>
            </a:r>
            <a:r>
              <a:rPr lang="cs-CZ" sz="1600">
                <a:solidFill>
                  <a:schemeClr val="accent2"/>
                </a:solidFill>
                <a:latin typeface="Verdana" pitchFamily="34" charset="0"/>
              </a:rPr>
              <a:t>) pro Si/vzduch</a:t>
            </a:r>
            <a:r>
              <a:rPr lang="en-US" sz="1600">
                <a:solidFill>
                  <a:schemeClr val="accent2"/>
                </a:solidFill>
                <a:latin typeface="Verdana" pitchFamily="34" charset="0"/>
              </a:rPr>
              <a:t>; i pro Si/Si0</a:t>
            </a:r>
            <a:r>
              <a:rPr lang="en-US" sz="1600" baseline="-25000">
                <a:solidFill>
                  <a:schemeClr val="accent2"/>
                </a:solidFill>
                <a:latin typeface="Verdana" pitchFamily="34" charset="0"/>
              </a:rPr>
              <a:t>2 </a:t>
            </a:r>
            <a:r>
              <a:rPr lang="en-US" sz="1600">
                <a:solidFill>
                  <a:schemeClr val="accent2"/>
                </a:solidFill>
                <a:latin typeface="Verdana" pitchFamily="34" charset="0"/>
              </a:rPr>
              <a:t>je je</a:t>
            </a:r>
            <a:r>
              <a:rPr lang="cs-CZ" sz="1600">
                <a:solidFill>
                  <a:schemeClr val="accent2"/>
                </a:solidFill>
                <a:latin typeface="Verdana" pitchFamily="34" charset="0"/>
              </a:rPr>
              <a:t>ště 8</a:t>
            </a:r>
            <a:r>
              <a:rPr lang="en-US" sz="1600">
                <a:solidFill>
                  <a:schemeClr val="accent2"/>
                </a:solidFill>
                <a:latin typeface="Verdana" pitchFamily="34" charset="0"/>
              </a:rPr>
              <a:t>%</a:t>
            </a:r>
            <a:r>
              <a:rPr lang="cs-CZ" sz="1600">
                <a:solidFill>
                  <a:schemeClr val="accent2"/>
                </a:solidFill>
                <a:latin typeface="Verdana" pitchFamily="34" charset="0"/>
              </a:rPr>
              <a:t> (pás mezi </a:t>
            </a:r>
            <a:r>
              <a:rPr lang="cs-CZ" sz="1600" i="1">
                <a:solidFill>
                  <a:schemeClr val="accent2"/>
                </a:solidFill>
              </a:rPr>
              <a:t>n</a:t>
            </a:r>
            <a:r>
              <a:rPr lang="cs-CZ" sz="1600">
                <a:solidFill>
                  <a:schemeClr val="accent2"/>
                </a:solidFill>
                <a:latin typeface="Verdana" pitchFamily="34" charset="0"/>
              </a:rPr>
              <a:t>=1..2).</a:t>
            </a:r>
            <a:endParaRPr lang="en-US" sz="1600">
              <a:solidFill>
                <a:schemeClr val="accent2"/>
              </a:solidFill>
              <a:latin typeface="Verdana" pitchFamily="34" charset="0"/>
            </a:endParaRPr>
          </a:p>
          <a:p>
            <a:pPr algn="l">
              <a:spcBef>
                <a:spcPct val="5000"/>
              </a:spcBef>
              <a:buFontTx/>
              <a:buChar char="•"/>
              <a:defRPr/>
            </a:pPr>
            <a:r>
              <a:rPr lang="en-US" sz="160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cs-CZ" sz="1600">
                <a:solidFill>
                  <a:schemeClr val="accent2"/>
                </a:solidFill>
                <a:latin typeface="Verdana" pitchFamily="34" charset="0"/>
              </a:rPr>
              <a:t>Možnost p</a:t>
            </a:r>
            <a:r>
              <a:rPr lang="en-US" sz="1600">
                <a:solidFill>
                  <a:schemeClr val="accent2"/>
                </a:solidFill>
                <a:latin typeface="Verdana" pitchFamily="34" charset="0"/>
              </a:rPr>
              <a:t>ou</a:t>
            </a:r>
            <a:r>
              <a:rPr lang="cs-CZ" sz="1600">
                <a:solidFill>
                  <a:schemeClr val="accent2"/>
                </a:solidFill>
                <a:latin typeface="Verdana" pitchFamily="34" charset="0"/>
              </a:rPr>
              <a:t>žit standardní litografické techniky i pro zavedení složitých poruch.</a:t>
            </a:r>
          </a:p>
          <a:p>
            <a:pPr algn="l">
              <a:spcBef>
                <a:spcPct val="5000"/>
              </a:spcBef>
              <a:buFontTx/>
              <a:buChar char="•"/>
              <a:defRPr/>
            </a:pPr>
            <a:r>
              <a:rPr lang="cs-CZ" sz="1600">
                <a:solidFill>
                  <a:schemeClr val="accent2"/>
                </a:solidFill>
                <a:latin typeface="Verdana" pitchFamily="34" charset="0"/>
              </a:rPr>
              <a:t> Skutečná 3D vytvořená skládáním dvou typu planárních (2D) vrstev.</a:t>
            </a:r>
            <a:endParaRPr lang="cs-CZ">
              <a:solidFill>
                <a:schemeClr val="accent2"/>
              </a:solidFill>
              <a:latin typeface="Verdana" pitchFamily="34" charset="0"/>
            </a:endParaRPr>
          </a:p>
        </p:txBody>
      </p:sp>
      <p:grpSp>
        <p:nvGrpSpPr>
          <p:cNvPr id="31747" name="Group 25"/>
          <p:cNvGrpSpPr>
            <a:grpSpLocks/>
          </p:cNvGrpSpPr>
          <p:nvPr/>
        </p:nvGrpSpPr>
        <p:grpSpPr bwMode="auto">
          <a:xfrm>
            <a:off x="569913" y="414338"/>
            <a:ext cx="7470775" cy="4337050"/>
            <a:chOff x="159" y="261"/>
            <a:chExt cx="4706" cy="2732"/>
          </a:xfrm>
        </p:grpSpPr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9" y="261"/>
              <a:ext cx="2919" cy="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749" name="Group 24"/>
            <p:cNvGrpSpPr>
              <a:grpSpLocks/>
            </p:cNvGrpSpPr>
            <p:nvPr/>
          </p:nvGrpSpPr>
          <p:grpSpPr bwMode="auto">
            <a:xfrm>
              <a:off x="3516" y="271"/>
              <a:ext cx="1349" cy="2722"/>
              <a:chOff x="3516" y="271"/>
              <a:chExt cx="1349" cy="2722"/>
            </a:xfrm>
          </p:grpSpPr>
          <p:pic>
            <p:nvPicPr>
              <p:cNvPr id="31750" name="Picture 9" descr="propustnos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839" r="57507" b="11911"/>
              <a:stretch>
                <a:fillRect/>
              </a:stretch>
            </p:blipFill>
            <p:spPr bwMode="auto">
              <a:xfrm>
                <a:off x="3672" y="271"/>
                <a:ext cx="1193" cy="2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51" name="Text Box 13"/>
              <p:cNvSpPr txBox="1">
                <a:spLocks noChangeArrowheads="1"/>
              </p:cNvSpPr>
              <p:nvPr/>
            </p:nvSpPr>
            <p:spPr bwMode="auto">
              <a:xfrm>
                <a:off x="3643" y="2703"/>
                <a:ext cx="198" cy="11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latin typeface="Arial Narrow" pitchFamily="34" charset="0"/>
                  </a:rPr>
                  <a:t>0.001</a:t>
                </a:r>
                <a:endParaRPr lang="cs-CZ" sz="1200" b="1">
                  <a:latin typeface="Arial Narrow" pitchFamily="34" charset="0"/>
                </a:endParaRPr>
              </a:p>
            </p:txBody>
          </p:sp>
          <p:sp>
            <p:nvSpPr>
              <p:cNvPr id="31752" name="Text Box 14"/>
              <p:cNvSpPr txBox="1">
                <a:spLocks noChangeArrowheads="1"/>
              </p:cNvSpPr>
              <p:nvPr/>
            </p:nvSpPr>
            <p:spPr bwMode="auto">
              <a:xfrm>
                <a:off x="4002" y="2712"/>
                <a:ext cx="154" cy="11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latin typeface="Arial Narrow" pitchFamily="34" charset="0"/>
                  </a:rPr>
                  <a:t>0.01</a:t>
                </a:r>
                <a:endParaRPr lang="cs-CZ" sz="1200" b="1">
                  <a:latin typeface="Arial Narrow" pitchFamily="34" charset="0"/>
                </a:endParaRPr>
              </a:p>
            </p:txBody>
          </p:sp>
          <p:sp>
            <p:nvSpPr>
              <p:cNvPr id="31753" name="Text Box 15"/>
              <p:cNvSpPr txBox="1">
                <a:spLocks noChangeArrowheads="1"/>
              </p:cNvSpPr>
              <p:nvPr/>
            </p:nvSpPr>
            <p:spPr bwMode="auto">
              <a:xfrm>
                <a:off x="4385" y="2713"/>
                <a:ext cx="110" cy="11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latin typeface="Arial Narrow" pitchFamily="34" charset="0"/>
                  </a:rPr>
                  <a:t>0.1</a:t>
                </a:r>
                <a:endParaRPr lang="cs-CZ" sz="1200" b="1">
                  <a:latin typeface="Arial Narrow" pitchFamily="34" charset="0"/>
                </a:endParaRPr>
              </a:p>
            </p:txBody>
          </p:sp>
          <p:sp>
            <p:nvSpPr>
              <p:cNvPr id="31754" name="Text Box 16"/>
              <p:cNvSpPr txBox="1">
                <a:spLocks noChangeArrowheads="1"/>
              </p:cNvSpPr>
              <p:nvPr/>
            </p:nvSpPr>
            <p:spPr bwMode="auto">
              <a:xfrm>
                <a:off x="4779" y="2715"/>
                <a:ext cx="44" cy="11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latin typeface="Arial Narrow" pitchFamily="34" charset="0"/>
                  </a:rPr>
                  <a:t>1</a:t>
                </a:r>
                <a:endParaRPr lang="cs-CZ" sz="1200" b="1">
                  <a:latin typeface="Arial Narrow" pitchFamily="34" charset="0"/>
                </a:endParaRPr>
              </a:p>
            </p:txBody>
          </p:sp>
          <p:sp>
            <p:nvSpPr>
              <p:cNvPr id="31755" name="Text Box 17"/>
              <p:cNvSpPr txBox="1">
                <a:spLocks noChangeArrowheads="1"/>
              </p:cNvSpPr>
              <p:nvPr/>
            </p:nvSpPr>
            <p:spPr bwMode="auto">
              <a:xfrm>
                <a:off x="3577" y="2601"/>
                <a:ext cx="5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Arial Narrow" pitchFamily="34" charset="0"/>
                  </a:rPr>
                  <a:t>0</a:t>
                </a:r>
                <a:endParaRPr lang="cs-CZ" sz="1400" b="1">
                  <a:latin typeface="Arial Narrow" pitchFamily="34" charset="0"/>
                </a:endParaRPr>
              </a:p>
            </p:txBody>
          </p:sp>
          <p:sp>
            <p:nvSpPr>
              <p:cNvPr id="31756" name="Text Box 19"/>
              <p:cNvSpPr txBox="1">
                <a:spLocks noChangeArrowheads="1"/>
              </p:cNvSpPr>
              <p:nvPr/>
            </p:nvSpPr>
            <p:spPr bwMode="auto">
              <a:xfrm>
                <a:off x="3516" y="2050"/>
                <a:ext cx="12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Arial Narrow" pitchFamily="34" charset="0"/>
                  </a:rPr>
                  <a:t>0.2</a:t>
                </a:r>
                <a:endParaRPr lang="cs-CZ" sz="1400" b="1">
                  <a:latin typeface="Arial Narrow" pitchFamily="34" charset="0"/>
                </a:endParaRPr>
              </a:p>
            </p:txBody>
          </p:sp>
          <p:sp>
            <p:nvSpPr>
              <p:cNvPr id="31757" name="Text Box 20"/>
              <p:cNvSpPr txBox="1">
                <a:spLocks noChangeArrowheads="1"/>
              </p:cNvSpPr>
              <p:nvPr/>
            </p:nvSpPr>
            <p:spPr bwMode="auto">
              <a:xfrm>
                <a:off x="3517" y="1443"/>
                <a:ext cx="12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Arial Narrow" pitchFamily="34" charset="0"/>
                  </a:rPr>
                  <a:t>0.4</a:t>
                </a:r>
                <a:endParaRPr lang="cs-CZ" sz="1400" b="1">
                  <a:latin typeface="Arial Narrow" pitchFamily="34" charset="0"/>
                </a:endParaRPr>
              </a:p>
            </p:txBody>
          </p:sp>
          <p:sp>
            <p:nvSpPr>
              <p:cNvPr id="31758" name="Text Box 21"/>
              <p:cNvSpPr txBox="1">
                <a:spLocks noChangeArrowheads="1"/>
              </p:cNvSpPr>
              <p:nvPr/>
            </p:nvSpPr>
            <p:spPr bwMode="auto">
              <a:xfrm>
                <a:off x="3517" y="859"/>
                <a:ext cx="12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Arial Narrow" pitchFamily="34" charset="0"/>
                  </a:rPr>
                  <a:t>0.6</a:t>
                </a:r>
                <a:endParaRPr lang="cs-CZ" sz="1400" b="1">
                  <a:latin typeface="Arial Narrow" pitchFamily="34" charset="0"/>
                </a:endParaRPr>
              </a:p>
            </p:txBody>
          </p:sp>
          <p:sp>
            <p:nvSpPr>
              <p:cNvPr id="31759" name="Text Box 22"/>
              <p:cNvSpPr txBox="1">
                <a:spLocks noChangeArrowheads="1"/>
              </p:cNvSpPr>
              <p:nvPr/>
            </p:nvSpPr>
            <p:spPr bwMode="auto">
              <a:xfrm>
                <a:off x="3525" y="275"/>
                <a:ext cx="12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Arial Narrow" pitchFamily="34" charset="0"/>
                  </a:rPr>
                  <a:t>0.8</a:t>
                </a:r>
                <a:endParaRPr lang="cs-CZ" sz="1400" b="1">
                  <a:latin typeface="Arial Narrow" pitchFamily="34" charset="0"/>
                </a:endParaRPr>
              </a:p>
            </p:txBody>
          </p:sp>
          <p:sp>
            <p:nvSpPr>
              <p:cNvPr id="31760" name="Text Box 23"/>
              <p:cNvSpPr txBox="1">
                <a:spLocks noChangeArrowheads="1"/>
              </p:cNvSpPr>
              <p:nvPr/>
            </p:nvSpPr>
            <p:spPr bwMode="auto">
              <a:xfrm>
                <a:off x="3924" y="2859"/>
                <a:ext cx="583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Arial Unicode MS" pitchFamily="34" charset="-128"/>
                  </a:rPr>
                  <a:t>propustnost</a:t>
                </a:r>
                <a:endParaRPr lang="cs-CZ" sz="1400">
                  <a:latin typeface="Arial Unicode MS" pitchFamily="34" charset="-128"/>
                </a:endParaRPr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Spir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5113" y="1931988"/>
            <a:ext cx="4038600" cy="4376737"/>
          </a:xfrm>
          <a:noFill/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265113" y="1133475"/>
            <a:ext cx="7234237" cy="674688"/>
          </a:xfrm>
          <a:prstGeom prst="rect">
            <a:avLst/>
          </a:prstGeom>
          <a:solidFill>
            <a:srgbClr val="FFF0E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1400" b="1">
                <a:latin typeface="Verdana" pitchFamily="34" charset="0"/>
              </a:rPr>
              <a:t>Čtvercové spirály v tetragonální mříži (</a:t>
            </a:r>
            <a:r>
              <a:rPr lang="cs-CZ" sz="1400" b="1" i="1">
                <a:latin typeface="Verdana" pitchFamily="34" charset="0"/>
              </a:rPr>
              <a:t>a,c</a:t>
            </a:r>
            <a:r>
              <a:rPr lang="cs-CZ" sz="1400" b="1">
                <a:latin typeface="Verdana" pitchFamily="34" charset="0"/>
              </a:rPr>
              <a:t>, spirálu charakterizuje </a:t>
            </a:r>
            <a:r>
              <a:rPr lang="cs-CZ" sz="1400" b="1" i="1">
                <a:latin typeface="Verdana" pitchFamily="34" charset="0"/>
              </a:rPr>
              <a:t>L </a:t>
            </a:r>
            <a:r>
              <a:rPr lang="cs-CZ" sz="1400" b="1">
                <a:latin typeface="Verdana" pitchFamily="34" charset="0"/>
              </a:rPr>
              <a:t>a</a:t>
            </a:r>
            <a:r>
              <a:rPr lang="cs-CZ" sz="1400" b="1" i="1">
                <a:latin typeface="Verdana" pitchFamily="34" charset="0"/>
              </a:rPr>
              <a:t> r</a:t>
            </a:r>
            <a:r>
              <a:rPr lang="cs-CZ" sz="1400" b="1">
                <a:latin typeface="Verdana" pitchFamily="34" charset="0"/>
              </a:rPr>
              <a:t>).</a:t>
            </a:r>
            <a:endParaRPr lang="en-US" sz="1400" b="1">
              <a:latin typeface="Verdana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cs-CZ" sz="1400" b="1">
                <a:latin typeface="Verdana" pitchFamily="34" charset="0"/>
              </a:rPr>
              <a:t> Výroba GLAD (glancing angle deposition) technologií.</a:t>
            </a:r>
            <a:r>
              <a:rPr lang="cs-CZ" sz="1600"/>
              <a:t>  </a:t>
            </a:r>
          </a:p>
        </p:txBody>
      </p:sp>
      <p:grpSp>
        <p:nvGrpSpPr>
          <p:cNvPr id="32772" name="Group 21"/>
          <p:cNvGrpSpPr>
            <a:grpSpLocks/>
          </p:cNvGrpSpPr>
          <p:nvPr/>
        </p:nvGrpSpPr>
        <p:grpSpPr bwMode="auto">
          <a:xfrm>
            <a:off x="265113" y="0"/>
            <a:ext cx="8878887" cy="908050"/>
            <a:chOff x="167" y="0"/>
            <a:chExt cx="5593" cy="572"/>
          </a:xfrm>
        </p:grpSpPr>
        <p:sp>
          <p:nvSpPr>
            <p:cNvPr id="32778" name="Text Box 4"/>
            <p:cNvSpPr txBox="1">
              <a:spLocks noChangeArrowheads="1"/>
            </p:cNvSpPr>
            <p:nvPr/>
          </p:nvSpPr>
          <p:spPr bwMode="auto">
            <a:xfrm>
              <a:off x="167" y="0"/>
              <a:ext cx="5593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4000" rIns="54000"/>
            <a:lstStyle/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006699"/>
                  </a:solidFill>
                </a:rPr>
                <a:t>O. Toader and S. John,</a:t>
              </a:r>
              <a:br>
                <a:rPr lang="en-US">
                  <a:solidFill>
                    <a:srgbClr val="006699"/>
                  </a:solidFill>
                </a:rPr>
              </a:br>
              <a:r>
                <a:rPr lang="en-US" sz="1600" b="1">
                  <a:latin typeface="Arial Unicode MS" pitchFamily="34" charset="-128"/>
                </a:rPr>
                <a:t>Proposed Square Spiral Microfabrication Architecture for Large 3D PBG Crystals</a:t>
              </a:r>
              <a:r>
                <a:rPr lang="en-US" sz="1600">
                  <a:solidFill>
                    <a:srgbClr val="006699"/>
                  </a:solidFill>
                </a:rPr>
                <a:t/>
              </a:r>
              <a:br>
                <a:rPr lang="en-US" sz="1600">
                  <a:solidFill>
                    <a:srgbClr val="006699"/>
                  </a:solidFill>
                </a:rPr>
              </a:br>
              <a:r>
                <a:rPr lang="en-US" sz="2000" b="1" i="1">
                  <a:solidFill>
                    <a:srgbClr val="007572"/>
                  </a:solidFill>
                </a:rPr>
                <a:t>Science 292 (</a:t>
              </a:r>
              <a:r>
                <a:rPr lang="cs-CZ" sz="1200" b="1" i="1">
                  <a:solidFill>
                    <a:srgbClr val="007572"/>
                  </a:solidFill>
                </a:rPr>
                <a:t> </a:t>
              </a:r>
              <a:r>
                <a:rPr lang="en-US" sz="2000" b="1" i="1">
                  <a:solidFill>
                    <a:srgbClr val="007572"/>
                  </a:solidFill>
                </a:rPr>
                <a:t>2001</a:t>
              </a:r>
              <a:r>
                <a:rPr lang="cs-CZ" sz="1200" b="1" i="1">
                  <a:solidFill>
                    <a:srgbClr val="007572"/>
                  </a:solidFill>
                </a:rPr>
                <a:t> </a:t>
              </a:r>
              <a:r>
                <a:rPr lang="en-US" sz="2000" b="1" i="1">
                  <a:solidFill>
                    <a:srgbClr val="007572"/>
                  </a:solidFill>
                </a:rPr>
                <a:t>) 1133 -1135</a:t>
              </a:r>
            </a:p>
          </p:txBody>
        </p:sp>
        <p:sp>
          <p:nvSpPr>
            <p:cNvPr id="32779" name="Line 16"/>
            <p:cNvSpPr>
              <a:spLocks noChangeShapeType="1"/>
            </p:cNvSpPr>
            <p:nvPr/>
          </p:nvSpPr>
          <p:spPr bwMode="auto">
            <a:xfrm>
              <a:off x="167" y="544"/>
              <a:ext cx="4669" cy="0"/>
            </a:xfrm>
            <a:prstGeom prst="line">
              <a:avLst/>
            </a:prstGeom>
            <a:noFill/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2773" name="Text Box 17"/>
          <p:cNvSpPr txBox="1">
            <a:spLocks noChangeArrowheads="1"/>
          </p:cNvSpPr>
          <p:nvPr/>
        </p:nvSpPr>
        <p:spPr bwMode="auto">
          <a:xfrm>
            <a:off x="4527550" y="4914900"/>
            <a:ext cx="4365625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endParaRPr lang="cs-CZ">
              <a:latin typeface="Verdana" pitchFamily="34" charset="0"/>
            </a:endParaRPr>
          </a:p>
        </p:txBody>
      </p:sp>
      <p:grpSp>
        <p:nvGrpSpPr>
          <p:cNvPr id="32774" name="Group 22"/>
          <p:cNvGrpSpPr>
            <a:grpSpLocks/>
          </p:cNvGrpSpPr>
          <p:nvPr/>
        </p:nvGrpSpPr>
        <p:grpSpPr bwMode="auto">
          <a:xfrm>
            <a:off x="4337050" y="1681163"/>
            <a:ext cx="4743450" cy="4837112"/>
            <a:chOff x="2732" y="1059"/>
            <a:chExt cx="2988" cy="3047"/>
          </a:xfrm>
        </p:grpSpPr>
        <p:pic>
          <p:nvPicPr>
            <p:cNvPr id="32776" name="Picture 15" descr="msoD3515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24000"/>
            </a:blip>
            <a:srcRect l="4259" r="2541" b="21574"/>
            <a:stretch>
              <a:fillRect/>
            </a:stretch>
          </p:blipFill>
          <p:spPr bwMode="auto">
            <a:xfrm>
              <a:off x="2732" y="1059"/>
              <a:ext cx="2918" cy="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7" name="Text Box 18"/>
            <p:cNvSpPr txBox="1">
              <a:spLocks noChangeArrowheads="1"/>
            </p:cNvSpPr>
            <p:nvPr/>
          </p:nvSpPr>
          <p:spPr bwMode="auto">
            <a:xfrm>
              <a:off x="2869" y="3327"/>
              <a:ext cx="2851" cy="779"/>
            </a:xfrm>
            <a:prstGeom prst="rect">
              <a:avLst/>
            </a:prstGeom>
            <a:solidFill>
              <a:srgbClr val="E9FFE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>
                <a:spcBef>
                  <a:spcPct val="50000"/>
                </a:spcBef>
              </a:pPr>
              <a:r>
                <a:rPr lang="cs-CZ" sz="1400" b="1">
                  <a:latin typeface="Verdana" pitchFamily="34" charset="0"/>
                </a:rPr>
                <a:t>Pásová struktura pro </a:t>
              </a:r>
              <a:r>
                <a:rPr lang="en-US" sz="1400" b="1">
                  <a:latin typeface="Verdana" pitchFamily="34" charset="0"/>
                </a:rPr>
                <a:t>[</a:t>
              </a:r>
              <a:r>
                <a:rPr lang="cs-CZ" sz="1400" b="1">
                  <a:latin typeface="Verdana" pitchFamily="34" charset="0"/>
                </a:rPr>
                <a:t>L</a:t>
              </a:r>
              <a:r>
                <a:rPr lang="en-US" sz="1400" b="1">
                  <a:latin typeface="Verdana" pitchFamily="34" charset="0"/>
                </a:rPr>
                <a:t>,c,r]=[1.6,1.2,0.14], d</a:t>
              </a:r>
              <a:r>
                <a:rPr lang="cs-CZ" sz="1400" b="1">
                  <a:latin typeface="Verdana" pitchFamily="34" charset="0"/>
                </a:rPr>
                <a:t>élky v jednotkách </a:t>
              </a:r>
              <a:r>
                <a:rPr lang="cs-CZ" sz="1400" b="1" i="1">
                  <a:latin typeface="Verdana" pitchFamily="34" charset="0"/>
                </a:rPr>
                <a:t>a</a:t>
              </a:r>
              <a:r>
                <a:rPr lang="cs-CZ" sz="1400" b="1">
                  <a:latin typeface="Verdana" pitchFamily="34" charset="0"/>
                </a:rPr>
                <a:t>, </a:t>
              </a:r>
              <a:r>
                <a:rPr lang="en-US" sz="1400" b="1">
                  <a:latin typeface="Verdana" pitchFamily="34" charset="0"/>
                </a:rPr>
                <a:t/>
              </a:r>
              <a:br>
                <a:rPr lang="en-US" sz="1400" b="1">
                  <a:latin typeface="Verdana" pitchFamily="34" charset="0"/>
                </a:rPr>
              </a:br>
              <a:r>
                <a:rPr lang="en-US" sz="1400" b="1">
                  <a:latin typeface="Verdana" pitchFamily="34" charset="0"/>
                </a:rPr>
                <a:t>zapln</a:t>
              </a:r>
              <a:r>
                <a:rPr lang="cs-CZ" sz="1400" b="1">
                  <a:latin typeface="Verdana" pitchFamily="34" charset="0"/>
                </a:rPr>
                <a:t>ění </a:t>
              </a:r>
              <a:r>
                <a:rPr lang="cs-CZ" sz="1400" b="1" i="1">
                  <a:latin typeface="Verdana" pitchFamily="34" charset="0"/>
                </a:rPr>
                <a:t>f</a:t>
              </a:r>
              <a:r>
                <a:rPr lang="cs-CZ" sz="1400" b="1" baseline="-25000">
                  <a:latin typeface="Verdana" pitchFamily="34" charset="0"/>
                </a:rPr>
                <a:t>spiral</a:t>
              </a:r>
              <a:r>
                <a:rPr lang="cs-CZ" sz="1400" b="1">
                  <a:latin typeface="Verdana" pitchFamily="34" charset="0"/>
                </a:rPr>
                <a:t>=30</a:t>
              </a:r>
              <a:r>
                <a:rPr lang="en-US" sz="1400" b="1">
                  <a:latin typeface="Verdana" pitchFamily="34" charset="0"/>
                </a:rPr>
                <a:t>%; </a:t>
              </a:r>
              <a:r>
                <a:rPr lang="cs-CZ" sz="1400" b="1">
                  <a:latin typeface="Verdana" pitchFamily="34" charset="0"/>
                </a:rPr>
                <a:t/>
              </a:r>
              <a:br>
                <a:rPr lang="cs-CZ" sz="1400" b="1">
                  <a:latin typeface="Verdana" pitchFamily="34" charset="0"/>
                </a:rPr>
              </a:br>
              <a:r>
                <a:rPr lang="el-GR" sz="1400" b="1" i="1">
                  <a:latin typeface="Verdana" pitchFamily="34" charset="0"/>
                </a:rPr>
                <a:t>ε</a:t>
              </a:r>
              <a:r>
                <a:rPr lang="cs-CZ" sz="1400" b="1" i="1" baseline="-25000">
                  <a:latin typeface="Verdana" pitchFamily="34" charset="0"/>
                </a:rPr>
                <a:t>b</a:t>
              </a:r>
              <a:r>
                <a:rPr lang="cs-CZ" sz="1400" b="1">
                  <a:latin typeface="Verdana" pitchFamily="34" charset="0"/>
                </a:rPr>
                <a:t>=1, </a:t>
              </a:r>
              <a:r>
                <a:rPr lang="el-GR" sz="1400" b="1" i="1">
                  <a:latin typeface="Verdana" pitchFamily="34" charset="0"/>
                </a:rPr>
                <a:t>ε</a:t>
              </a:r>
              <a:r>
                <a:rPr lang="cs-CZ" sz="1400" b="1" i="1" baseline="-25000">
                  <a:latin typeface="Verdana" pitchFamily="34" charset="0"/>
                </a:rPr>
                <a:t>s</a:t>
              </a:r>
              <a:r>
                <a:rPr lang="cs-CZ" sz="1400" b="1">
                  <a:latin typeface="Verdana" pitchFamily="34" charset="0"/>
                </a:rPr>
                <a:t>=11.9 </a:t>
              </a:r>
              <a:br>
                <a:rPr lang="cs-CZ" sz="1400" b="1">
                  <a:latin typeface="Verdana" pitchFamily="34" charset="0"/>
                </a:rPr>
              </a:br>
              <a:r>
                <a:rPr lang="cs-CZ" sz="1400" b="1">
                  <a:latin typeface="Verdana" pitchFamily="34" charset="0"/>
                </a:rPr>
                <a:t>Úplný zakázaný pás mezi 4. a 5. pásem.</a:t>
              </a:r>
              <a:br>
                <a:rPr lang="cs-CZ" sz="1400" b="1">
                  <a:latin typeface="Verdana" pitchFamily="34" charset="0"/>
                </a:rPr>
              </a:br>
              <a:r>
                <a:rPr lang="cs-CZ" sz="1400" b="1">
                  <a:solidFill>
                    <a:srgbClr val="CC00FF"/>
                  </a:solidFill>
                  <a:latin typeface="Verdana" pitchFamily="34" charset="0"/>
                </a:rPr>
                <a:t>Není FCC </a:t>
              </a:r>
              <a:r>
                <a:rPr lang="en-US" sz="1400" b="1">
                  <a:solidFill>
                    <a:srgbClr val="CC00FF"/>
                  </a:solidFill>
                  <a:latin typeface="Verdana" pitchFamily="34" charset="0"/>
                </a:rPr>
                <a:t>!</a:t>
              </a:r>
              <a:endParaRPr lang="el-GR" sz="1400" b="1">
                <a:solidFill>
                  <a:srgbClr val="CC00FF"/>
                </a:solidFill>
                <a:latin typeface="Verdana" pitchFamily="34" charset="0"/>
              </a:endParaRPr>
            </a:p>
          </p:txBody>
        </p:sp>
      </p:grpSp>
      <p:sp>
        <p:nvSpPr>
          <p:cNvPr id="32775" name="WordArt 19"/>
          <p:cNvSpPr>
            <a:spLocks noChangeArrowheads="1" noChangeShapeType="1" noTextEdit="1"/>
          </p:cNvSpPr>
          <p:nvPr/>
        </p:nvSpPr>
        <p:spPr bwMode="auto">
          <a:xfrm>
            <a:off x="7961313" y="188913"/>
            <a:ext cx="9318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3D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CDCDCD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73"/>
          <p:cNvGrpSpPr>
            <a:grpSpLocks/>
          </p:cNvGrpSpPr>
          <p:nvPr/>
        </p:nvGrpSpPr>
        <p:grpSpPr bwMode="auto">
          <a:xfrm>
            <a:off x="590550" y="166688"/>
            <a:ext cx="2857500" cy="3303587"/>
            <a:chOff x="372" y="105"/>
            <a:chExt cx="1800" cy="2081"/>
          </a:xfrm>
        </p:grpSpPr>
        <p:pic>
          <p:nvPicPr>
            <p:cNvPr id="3382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2" y="105"/>
              <a:ext cx="1800" cy="2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827" name="Group 72"/>
            <p:cNvGrpSpPr>
              <a:grpSpLocks/>
            </p:cNvGrpSpPr>
            <p:nvPr/>
          </p:nvGrpSpPr>
          <p:grpSpPr bwMode="auto">
            <a:xfrm>
              <a:off x="765" y="1117"/>
              <a:ext cx="236" cy="622"/>
              <a:chOff x="685" y="1053"/>
              <a:chExt cx="236" cy="622"/>
            </a:xfrm>
          </p:grpSpPr>
          <p:sp>
            <p:nvSpPr>
              <p:cNvPr id="33828" name="Line 70"/>
              <p:cNvSpPr>
                <a:spLocks noChangeShapeType="1"/>
              </p:cNvSpPr>
              <p:nvPr/>
            </p:nvSpPr>
            <p:spPr bwMode="auto">
              <a:xfrm flipH="1" flipV="1">
                <a:off x="912" y="1053"/>
                <a:ext cx="8" cy="62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829" name="Text Box 71"/>
              <p:cNvSpPr txBox="1">
                <a:spLocks noChangeArrowheads="1"/>
              </p:cNvSpPr>
              <p:nvPr/>
            </p:nvSpPr>
            <p:spPr bwMode="auto">
              <a:xfrm>
                <a:off x="685" y="1280"/>
                <a:ext cx="2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n-US">
                    <a:solidFill>
                      <a:srgbClr val="FF0000"/>
                    </a:solidFill>
                    <a:latin typeface="Times" pitchFamily="18" charset="0"/>
                  </a:rPr>
                  <a:t>Si</a:t>
                </a:r>
              </a:p>
            </p:txBody>
          </p:sp>
        </p:grpSp>
      </p:grpSp>
      <p:grpSp>
        <p:nvGrpSpPr>
          <p:cNvPr id="33795" name="Group 66"/>
          <p:cNvGrpSpPr>
            <a:grpSpLocks/>
          </p:cNvGrpSpPr>
          <p:nvPr/>
        </p:nvGrpSpPr>
        <p:grpSpPr bwMode="auto">
          <a:xfrm>
            <a:off x="5322888" y="1444625"/>
            <a:ext cx="2965450" cy="4222750"/>
            <a:chOff x="3057" y="313"/>
            <a:chExt cx="1868" cy="2660"/>
          </a:xfrm>
        </p:grpSpPr>
        <p:grpSp>
          <p:nvGrpSpPr>
            <p:cNvPr id="33799" name="Group 35"/>
            <p:cNvGrpSpPr>
              <a:grpSpLocks/>
            </p:cNvGrpSpPr>
            <p:nvPr/>
          </p:nvGrpSpPr>
          <p:grpSpPr bwMode="auto">
            <a:xfrm>
              <a:off x="3057" y="313"/>
              <a:ext cx="1868" cy="2660"/>
              <a:chOff x="3360" y="861"/>
              <a:chExt cx="2120" cy="3123"/>
            </a:xfrm>
          </p:grpSpPr>
          <p:grpSp>
            <p:nvGrpSpPr>
              <p:cNvPr id="33801" name="Group 36"/>
              <p:cNvGrpSpPr>
                <a:grpSpLocks/>
              </p:cNvGrpSpPr>
              <p:nvPr/>
            </p:nvGrpSpPr>
            <p:grpSpPr bwMode="auto">
              <a:xfrm>
                <a:off x="4032" y="1920"/>
                <a:ext cx="631" cy="2064"/>
                <a:chOff x="4032" y="1920"/>
                <a:chExt cx="631" cy="2064"/>
              </a:xfrm>
            </p:grpSpPr>
            <p:sp>
              <p:nvSpPr>
                <p:cNvPr id="33822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4032" y="2880"/>
                  <a:ext cx="288" cy="110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823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4032" y="2400"/>
                  <a:ext cx="288" cy="110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824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4032" y="1920"/>
                  <a:ext cx="288" cy="110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825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350" y="3504"/>
                  <a:ext cx="313" cy="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en-US" sz="2400">
                      <a:solidFill>
                        <a:srgbClr val="FF0000"/>
                      </a:solidFill>
                      <a:latin typeface="Times" pitchFamily="18" charset="0"/>
                    </a:rPr>
                    <a:t>Si</a:t>
                  </a:r>
                </a:p>
              </p:txBody>
            </p:sp>
          </p:grpSp>
          <p:grpSp>
            <p:nvGrpSpPr>
              <p:cNvPr id="33802" name="Group 41"/>
              <p:cNvGrpSpPr>
                <a:grpSpLocks/>
              </p:cNvGrpSpPr>
              <p:nvPr/>
            </p:nvGrpSpPr>
            <p:grpSpPr bwMode="auto">
              <a:xfrm>
                <a:off x="3360" y="861"/>
                <a:ext cx="2120" cy="2643"/>
                <a:chOff x="3360" y="861"/>
                <a:chExt cx="2120" cy="2643"/>
              </a:xfrm>
            </p:grpSpPr>
            <p:grpSp>
              <p:nvGrpSpPr>
                <p:cNvPr id="33803" name="Group 42"/>
                <p:cNvGrpSpPr>
                  <a:grpSpLocks/>
                </p:cNvGrpSpPr>
                <p:nvPr/>
              </p:nvGrpSpPr>
              <p:grpSpPr bwMode="auto">
                <a:xfrm>
                  <a:off x="3360" y="861"/>
                  <a:ext cx="1180" cy="2643"/>
                  <a:chOff x="3360" y="861"/>
                  <a:chExt cx="1180" cy="2643"/>
                </a:xfrm>
              </p:grpSpPr>
              <p:grpSp>
                <p:nvGrpSpPr>
                  <p:cNvPr id="33812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3360" y="1248"/>
                    <a:ext cx="432" cy="2256"/>
                    <a:chOff x="3360" y="1248"/>
                    <a:chExt cx="432" cy="2256"/>
                  </a:xfrm>
                </p:grpSpPr>
                <p:sp>
                  <p:nvSpPr>
                    <p:cNvPr id="33815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0" y="1248"/>
                      <a:ext cx="288" cy="225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816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1440"/>
                      <a:ext cx="144" cy="14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817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1776"/>
                      <a:ext cx="144" cy="14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818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112"/>
                      <a:ext cx="144" cy="14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819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448"/>
                      <a:ext cx="144" cy="14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820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784"/>
                      <a:ext cx="144" cy="14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821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3120"/>
                      <a:ext cx="144" cy="14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33813" name="Line 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92" y="1056"/>
                    <a:ext cx="192" cy="336"/>
                  </a:xfrm>
                  <a:prstGeom prst="line">
                    <a:avLst/>
                  </a:prstGeom>
                  <a:noFill/>
                  <a:ln w="9525">
                    <a:solidFill>
                      <a:srgbClr val="008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3814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0" y="861"/>
                    <a:ext cx="1030" cy="2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en-US">
                        <a:solidFill>
                          <a:srgbClr val="008000"/>
                        </a:solidFill>
                        <a:latin typeface="Arial Unicode MS" pitchFamily="34" charset="-128"/>
                      </a:rPr>
                      <a:t>“seed” posts</a:t>
                    </a:r>
                  </a:p>
                </p:txBody>
              </p:sp>
            </p:grpSp>
            <p:grpSp>
              <p:nvGrpSpPr>
                <p:cNvPr id="33804" name="Group 53"/>
                <p:cNvGrpSpPr>
                  <a:grpSpLocks/>
                </p:cNvGrpSpPr>
                <p:nvPr/>
              </p:nvGrpSpPr>
              <p:grpSpPr bwMode="auto">
                <a:xfrm>
                  <a:off x="3792" y="1440"/>
                  <a:ext cx="1688" cy="1968"/>
                  <a:chOff x="3792" y="1440"/>
                  <a:chExt cx="1688" cy="1968"/>
                </a:xfrm>
              </p:grpSpPr>
              <p:sp>
                <p:nvSpPr>
                  <p:cNvPr id="33805" name="Rectangle 54"/>
                  <p:cNvSpPr>
                    <a:spLocks noChangeArrowheads="1"/>
                  </p:cNvSpPr>
                  <p:nvPr/>
                </p:nvSpPr>
                <p:spPr bwMode="auto">
                  <a:xfrm rot="4169992">
                    <a:off x="3720" y="1512"/>
                    <a:ext cx="288" cy="14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3806" name="Rectangle 55"/>
                  <p:cNvSpPr>
                    <a:spLocks noChangeArrowheads="1"/>
                  </p:cNvSpPr>
                  <p:nvPr/>
                </p:nvSpPr>
                <p:spPr bwMode="auto">
                  <a:xfrm rot="4169992">
                    <a:off x="3720" y="1848"/>
                    <a:ext cx="288" cy="14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3807" name="Rectangle 56"/>
                  <p:cNvSpPr>
                    <a:spLocks noChangeArrowheads="1"/>
                  </p:cNvSpPr>
                  <p:nvPr/>
                </p:nvSpPr>
                <p:spPr bwMode="auto">
                  <a:xfrm rot="4169992">
                    <a:off x="3720" y="2184"/>
                    <a:ext cx="288" cy="14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3808" name="Rectangle 57"/>
                  <p:cNvSpPr>
                    <a:spLocks noChangeArrowheads="1"/>
                  </p:cNvSpPr>
                  <p:nvPr/>
                </p:nvSpPr>
                <p:spPr bwMode="auto">
                  <a:xfrm rot="4169992">
                    <a:off x="3720" y="2520"/>
                    <a:ext cx="288" cy="14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3809" name="Rectangle 58"/>
                  <p:cNvSpPr>
                    <a:spLocks noChangeArrowheads="1"/>
                  </p:cNvSpPr>
                  <p:nvPr/>
                </p:nvSpPr>
                <p:spPr bwMode="auto">
                  <a:xfrm rot="4169992">
                    <a:off x="3720" y="2856"/>
                    <a:ext cx="288" cy="14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3810" name="Rectangle 59"/>
                  <p:cNvSpPr>
                    <a:spLocks noChangeArrowheads="1"/>
                  </p:cNvSpPr>
                  <p:nvPr/>
                </p:nvSpPr>
                <p:spPr bwMode="auto">
                  <a:xfrm rot="4169992">
                    <a:off x="3720" y="3192"/>
                    <a:ext cx="288" cy="14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3811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37" y="1599"/>
                    <a:ext cx="1243" cy="6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en-US" sz="1600">
                        <a:solidFill>
                          <a:schemeClr val="accent2"/>
                        </a:solidFill>
                        <a:latin typeface="Arial Unicode MS" pitchFamily="34" charset="-128"/>
                      </a:rPr>
                      <a:t>glancing-angle Si</a:t>
                    </a:r>
                  </a:p>
                  <a:p>
                    <a:pPr eaLnBrk="0" hangingPunct="0"/>
                    <a:r>
                      <a:rPr lang="en-US" altLang="en-US" sz="1600">
                        <a:solidFill>
                          <a:schemeClr val="accent2"/>
                        </a:solidFill>
                        <a:latin typeface="Arial Unicode MS" pitchFamily="34" charset="-128"/>
                      </a:rPr>
                      <a:t>only builds up</a:t>
                    </a:r>
                  </a:p>
                  <a:p>
                    <a:pPr eaLnBrk="0" hangingPunct="0"/>
                    <a:r>
                      <a:rPr lang="en-US" altLang="en-US" sz="1600">
                        <a:solidFill>
                          <a:schemeClr val="accent2"/>
                        </a:solidFill>
                        <a:latin typeface="Arial Unicode MS" pitchFamily="34" charset="-128"/>
                      </a:rPr>
                      <a:t>on protrusions</a:t>
                    </a:r>
                  </a:p>
                </p:txBody>
              </p:sp>
            </p:grpSp>
          </p:grpSp>
        </p:grpSp>
        <p:sp>
          <p:nvSpPr>
            <p:cNvPr id="33800" name="Text Box 61"/>
            <p:cNvSpPr txBox="1">
              <a:spLocks noChangeArrowheads="1"/>
            </p:cNvSpPr>
            <p:nvPr/>
          </p:nvSpPr>
          <p:spPr bwMode="auto">
            <a:xfrm>
              <a:off x="4122" y="1571"/>
              <a:ext cx="731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latin typeface="Arial Unicode MS" pitchFamily="34" charset="-128"/>
                </a:rPr>
                <a:t>…</a:t>
              </a:r>
              <a:r>
                <a:rPr lang="en-US" altLang="en-US" sz="1600">
                  <a:latin typeface="Arial Unicode MS" pitchFamily="34" charset="-128"/>
                </a:rPr>
                <a:t>rotate to</a:t>
              </a:r>
            </a:p>
            <a:p>
              <a:pPr eaLnBrk="0" hangingPunct="0"/>
              <a:r>
                <a:rPr lang="en-US" altLang="en-US" sz="1600">
                  <a:latin typeface="Arial Unicode MS" pitchFamily="34" charset="-128"/>
                </a:rPr>
                <a:t>spiral</a:t>
              </a:r>
            </a:p>
          </p:txBody>
        </p:sp>
      </p:grpSp>
      <p:sp>
        <p:nvSpPr>
          <p:cNvPr id="33796" name="Rectangle 62"/>
          <p:cNvSpPr>
            <a:spLocks noChangeArrowheads="1"/>
          </p:cNvSpPr>
          <p:nvPr/>
        </p:nvSpPr>
        <p:spPr bwMode="auto">
          <a:xfrm>
            <a:off x="4414838" y="5949950"/>
            <a:ext cx="4581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S. R. Kennedy </a:t>
            </a:r>
            <a:r>
              <a:rPr lang="en-US" altLang="en-US" i="1">
                <a:solidFill>
                  <a:srgbClr val="000000"/>
                </a:solidFill>
                <a:latin typeface="Times" pitchFamily="18" charset="0"/>
              </a:rPr>
              <a:t>et al., </a:t>
            </a:r>
            <a:r>
              <a:rPr lang="en-US" altLang="en-US" b="1" i="1">
                <a:solidFill>
                  <a:srgbClr val="007D7A"/>
                </a:solidFill>
                <a:latin typeface="Times" pitchFamily="18" charset="0"/>
              </a:rPr>
              <a:t>Nano Letters</a:t>
            </a:r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 altLang="en-US" b="1">
                <a:solidFill>
                  <a:srgbClr val="007D7A"/>
                </a:solidFill>
                <a:latin typeface="Times" pitchFamily="18" charset="0"/>
              </a:rPr>
              <a:t>2</a:t>
            </a:r>
            <a:r>
              <a:rPr lang="en-US" altLang="en-US">
                <a:solidFill>
                  <a:srgbClr val="007D7A"/>
                </a:solidFill>
                <a:latin typeface="Times" pitchFamily="18" charset="0"/>
              </a:rPr>
              <a:t> </a:t>
            </a:r>
            <a:r>
              <a:rPr lang="en-US" altLang="en-US">
                <a:solidFill>
                  <a:srgbClr val="007D7A"/>
                </a:solidFill>
              </a:rPr>
              <a:t>(2002)</a:t>
            </a:r>
            <a:r>
              <a:rPr lang="en-US" altLang="en-US">
                <a:solidFill>
                  <a:srgbClr val="007D7A"/>
                </a:solidFill>
                <a:latin typeface="Times" pitchFamily="18" charset="0"/>
              </a:rPr>
              <a:t>59</a:t>
            </a:r>
          </a:p>
        </p:txBody>
      </p:sp>
      <p:pic>
        <p:nvPicPr>
          <p:cNvPr id="33797" name="Picture 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7513" y="3670300"/>
            <a:ext cx="3792537" cy="3187700"/>
          </a:xfrm>
          <a:noFill/>
        </p:spPr>
      </p:pic>
      <p:sp>
        <p:nvSpPr>
          <p:cNvPr id="131140" name="Text Box 68"/>
          <p:cNvSpPr txBox="1">
            <a:spLocks noChangeArrowheads="1"/>
          </p:cNvSpPr>
          <p:nvPr/>
        </p:nvSpPr>
        <p:spPr bwMode="auto">
          <a:xfrm>
            <a:off x="3929063" y="487363"/>
            <a:ext cx="5029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GLAD</a:t>
            </a:r>
            <a:r>
              <a:rPr lang="en-US" altLang="en-US" sz="2400">
                <a:solidFill>
                  <a:schemeClr val="accent2"/>
                </a:solidFill>
                <a:latin typeface="Times" charset="0"/>
              </a:rPr>
              <a:t> -- “</a:t>
            </a:r>
            <a:r>
              <a:rPr lang="en-US" altLang="en-US" sz="2400" b="1">
                <a:solidFill>
                  <a:schemeClr val="accent2"/>
                </a:solidFill>
                <a:latin typeface="Arial Unicode MS" pitchFamily="34" charset="-128"/>
              </a:rPr>
              <a:t>GL</a:t>
            </a:r>
            <a:r>
              <a:rPr lang="en-US" altLang="en-US" sz="2400">
                <a:solidFill>
                  <a:schemeClr val="accent2"/>
                </a:solidFill>
                <a:latin typeface="Times" charset="0"/>
              </a:rPr>
              <a:t>ancing </a:t>
            </a:r>
            <a:r>
              <a:rPr lang="en-US" altLang="en-US" sz="2400" b="1">
                <a:solidFill>
                  <a:schemeClr val="accent2"/>
                </a:solidFill>
                <a:latin typeface="Arial Unicode MS" pitchFamily="34" charset="-128"/>
              </a:rPr>
              <a:t>A</a:t>
            </a:r>
            <a:r>
              <a:rPr lang="en-US" altLang="en-US" sz="2400">
                <a:solidFill>
                  <a:schemeClr val="accent2"/>
                </a:solidFill>
                <a:latin typeface="Times" charset="0"/>
              </a:rPr>
              <a:t>ngle </a:t>
            </a:r>
            <a:r>
              <a:rPr lang="en-US" altLang="en-US" sz="2400" b="1">
                <a:solidFill>
                  <a:schemeClr val="accent2"/>
                </a:solidFill>
                <a:latin typeface="Arial Unicode MS" pitchFamily="34" charset="-128"/>
              </a:rPr>
              <a:t>D</a:t>
            </a:r>
            <a:r>
              <a:rPr lang="en-US" altLang="en-US" sz="2400">
                <a:solidFill>
                  <a:schemeClr val="accent2"/>
                </a:solidFill>
                <a:latin typeface="Times" charset="0"/>
              </a:rPr>
              <a:t>eposition”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4"/>
          <p:cNvSpPr>
            <a:spLocks noChangeArrowheads="1" noChangeShapeType="1" noTextEdit="1"/>
          </p:cNvSpPr>
          <p:nvPr/>
        </p:nvSpPr>
        <p:spPr bwMode="auto">
          <a:xfrm>
            <a:off x="7961313" y="188913"/>
            <a:ext cx="9318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3D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46075" y="144463"/>
            <a:ext cx="2368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Um</a:t>
            </a:r>
            <a:r>
              <a:rPr lang="cs-CZ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ělé opály</a:t>
            </a:r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425450" y="647700"/>
            <a:ext cx="22606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4821" name="Picture 7" descr="synthesi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233363" y="1203325"/>
            <a:ext cx="3425825" cy="2185988"/>
          </a:xfrm>
          <a:noFill/>
        </p:spPr>
      </p:pic>
      <p:pic>
        <p:nvPicPr>
          <p:cNvPr id="34822" name="Picture 11" descr="stok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3038" y="4079875"/>
            <a:ext cx="4470400" cy="2122488"/>
          </a:xfrm>
          <a:noFill/>
        </p:spPr>
      </p:pic>
      <p:pic>
        <p:nvPicPr>
          <p:cNvPr id="34823" name="Picture 18" descr="AF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3650" y="4046538"/>
            <a:ext cx="3449638" cy="2779712"/>
          </a:xfrm>
          <a:noFill/>
        </p:spPr>
      </p:pic>
      <p:sp>
        <p:nvSpPr>
          <p:cNvPr id="34824" name="AutoShape 14"/>
          <p:cNvSpPr>
            <a:spLocks noChangeArrowheads="1"/>
          </p:cNvSpPr>
          <p:nvPr/>
        </p:nvSpPr>
        <p:spPr bwMode="auto">
          <a:xfrm>
            <a:off x="2009775" y="3665538"/>
            <a:ext cx="288925" cy="360362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9900">
              <a:alpha val="25882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4825" name="Text Box 15"/>
          <p:cNvSpPr txBox="1">
            <a:spLocks noChangeArrowheads="1"/>
          </p:cNvSpPr>
          <p:nvPr/>
        </p:nvSpPr>
        <p:spPr bwMode="auto">
          <a:xfrm>
            <a:off x="179388" y="3698875"/>
            <a:ext cx="1384300" cy="312738"/>
          </a:xfrm>
          <a:prstGeom prst="rect">
            <a:avLst/>
          </a:prstGeom>
          <a:solidFill>
            <a:srgbClr val="CCFFFF">
              <a:alpha val="43137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Sedimentace</a:t>
            </a:r>
            <a:endParaRPr lang="cs-CZ">
              <a:solidFill>
                <a:schemeClr val="accent2"/>
              </a:solidFill>
            </a:endParaRPr>
          </a:p>
        </p:txBody>
      </p:sp>
      <p:sp>
        <p:nvSpPr>
          <p:cNvPr id="34826" name="Text Box 16"/>
          <p:cNvSpPr txBox="1">
            <a:spLocks noChangeArrowheads="1"/>
          </p:cNvSpPr>
          <p:nvPr/>
        </p:nvSpPr>
        <p:spPr bwMode="auto">
          <a:xfrm>
            <a:off x="306388" y="873125"/>
            <a:ext cx="1997075" cy="301625"/>
          </a:xfrm>
          <a:prstGeom prst="rect">
            <a:avLst/>
          </a:prstGeom>
          <a:solidFill>
            <a:srgbClr val="CCFFFF">
              <a:alpha val="43137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Synt</a:t>
            </a:r>
            <a:r>
              <a:rPr lang="cs-CZ">
                <a:solidFill>
                  <a:schemeClr val="accent2"/>
                </a:solidFill>
              </a:rPr>
              <a:t>éza kuliček Si</a:t>
            </a:r>
            <a:r>
              <a:rPr lang="en-US">
                <a:solidFill>
                  <a:schemeClr val="accent2"/>
                </a:solidFill>
              </a:rPr>
              <a:t>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endParaRPr lang="cs-CZ">
              <a:solidFill>
                <a:schemeClr val="accent2"/>
              </a:solidFill>
            </a:endParaRPr>
          </a:p>
        </p:txBody>
      </p:sp>
      <p:sp>
        <p:nvSpPr>
          <p:cNvPr id="34827" name="AutoShape 17"/>
          <p:cNvSpPr>
            <a:spLocks noChangeArrowheads="1"/>
          </p:cNvSpPr>
          <p:nvPr/>
        </p:nvSpPr>
        <p:spPr bwMode="auto">
          <a:xfrm rot="-7633813">
            <a:off x="3829844" y="3671094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9900">
              <a:alpha val="25882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4828" name="Text Box 21"/>
          <p:cNvSpPr txBox="1">
            <a:spLocks noChangeArrowheads="1"/>
          </p:cNvSpPr>
          <p:nvPr/>
        </p:nvSpPr>
        <p:spPr bwMode="auto">
          <a:xfrm>
            <a:off x="7905750" y="4159250"/>
            <a:ext cx="1119188" cy="541338"/>
          </a:xfrm>
          <a:prstGeom prst="rect">
            <a:avLst/>
          </a:prstGeom>
          <a:solidFill>
            <a:srgbClr val="CCFFCC">
              <a:alpha val="43137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>
              <a:spcBef>
                <a:spcPct val="50000"/>
              </a:spcBef>
            </a:pPr>
            <a:r>
              <a:rPr lang="cs-CZ">
                <a:solidFill>
                  <a:srgbClr val="904800"/>
                </a:solidFill>
                <a:latin typeface="Arial Unicode MS" pitchFamily="34" charset="-128"/>
              </a:rPr>
              <a:t>AFM</a:t>
            </a:r>
            <a:br>
              <a:rPr lang="cs-CZ">
                <a:solidFill>
                  <a:srgbClr val="904800"/>
                </a:solidFill>
                <a:latin typeface="Arial Unicode MS" pitchFamily="34" charset="-128"/>
              </a:rPr>
            </a:br>
            <a:r>
              <a:rPr lang="cs-CZ" sz="1600">
                <a:solidFill>
                  <a:srgbClr val="904800"/>
                </a:solidFill>
                <a:latin typeface="Arial Unicode MS" pitchFamily="34" charset="-128"/>
              </a:rPr>
              <a:t>volný povrch</a:t>
            </a:r>
            <a:endParaRPr lang="cs-CZ">
              <a:solidFill>
                <a:srgbClr val="904800"/>
              </a:solidFill>
              <a:latin typeface="Arial Unicode MS" pitchFamily="34" charset="-128"/>
            </a:endParaRPr>
          </a:p>
        </p:txBody>
      </p:sp>
      <p:pic>
        <p:nvPicPr>
          <p:cNvPr id="34829" name="Picture 22" descr="electroph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08463" y="1227138"/>
            <a:ext cx="2808287" cy="2787650"/>
          </a:xfrm>
          <a:noFill/>
        </p:spPr>
      </p:pic>
      <p:sp>
        <p:nvSpPr>
          <p:cNvPr id="34830" name="Text Box 25"/>
          <p:cNvSpPr txBox="1">
            <a:spLocks noChangeArrowheads="1"/>
          </p:cNvSpPr>
          <p:nvPr/>
        </p:nvSpPr>
        <p:spPr bwMode="auto">
          <a:xfrm>
            <a:off x="7019925" y="1287463"/>
            <a:ext cx="1819275" cy="1238250"/>
          </a:xfrm>
          <a:prstGeom prst="rect">
            <a:avLst/>
          </a:prstGeom>
          <a:solidFill>
            <a:srgbClr val="CCFFFF">
              <a:alpha val="43137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>
              <a:spcBef>
                <a:spcPct val="50000"/>
              </a:spcBef>
            </a:pPr>
            <a:r>
              <a:rPr lang="cs-CZ">
                <a:solidFill>
                  <a:schemeClr val="accent2"/>
                </a:solidFill>
              </a:rPr>
              <a:t>Elektrické pole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cs-CZ">
                <a:solidFill>
                  <a:schemeClr val="accent2"/>
                </a:solidFill>
              </a:rPr>
              <a:t> </a:t>
            </a:r>
            <a:r>
              <a:rPr lang="cs-CZ" sz="1600">
                <a:solidFill>
                  <a:schemeClr val="accent2"/>
                </a:solidFill>
              </a:rPr>
              <a:t>zrychlí sedimentaci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cs-CZ" sz="1600">
                <a:solidFill>
                  <a:schemeClr val="accent2"/>
                </a:solidFill>
              </a:rPr>
              <a:t> zkvalitní uspořádání</a:t>
            </a:r>
            <a:br>
              <a:rPr lang="cs-CZ" sz="1600">
                <a:solidFill>
                  <a:schemeClr val="accent2"/>
                </a:solidFill>
              </a:rPr>
            </a:br>
            <a:r>
              <a:rPr lang="cs-CZ" sz="1600">
                <a:solidFill>
                  <a:schemeClr val="accent2"/>
                </a:solidFill>
              </a:rPr>
              <a:t>   sedimentu </a:t>
            </a:r>
            <a:br>
              <a:rPr lang="cs-CZ" sz="1600">
                <a:solidFill>
                  <a:schemeClr val="accent2"/>
                </a:solidFill>
              </a:rPr>
            </a:br>
            <a:endParaRPr lang="cs-CZ" sz="1600">
              <a:solidFill>
                <a:schemeClr val="accent2"/>
              </a:solidFill>
            </a:endParaRPr>
          </a:p>
        </p:txBody>
      </p:sp>
      <p:sp>
        <p:nvSpPr>
          <p:cNvPr id="34831" name="AutoShape 26"/>
          <p:cNvSpPr>
            <a:spLocks noChangeArrowheads="1"/>
          </p:cNvSpPr>
          <p:nvPr/>
        </p:nvSpPr>
        <p:spPr bwMode="auto">
          <a:xfrm rot="-5400000">
            <a:off x="7493794" y="3018631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9900">
              <a:alpha val="25882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4832" name="Text Box 28"/>
          <p:cNvSpPr txBox="1">
            <a:spLocks noChangeArrowheads="1"/>
          </p:cNvSpPr>
          <p:nvPr/>
        </p:nvSpPr>
        <p:spPr bwMode="auto">
          <a:xfrm>
            <a:off x="3008313" y="538163"/>
            <a:ext cx="4640262" cy="441325"/>
          </a:xfrm>
          <a:prstGeom prst="rect">
            <a:avLst/>
          </a:prstGeom>
          <a:solidFill>
            <a:srgbClr val="FFCC00">
              <a:alpha val="14117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"/>
              </a:spcBef>
            </a:pPr>
            <a:r>
              <a:rPr lang="cs-CZ" sz="1200">
                <a:latin typeface="Trebuchet MS" pitchFamily="34" charset="0"/>
              </a:rPr>
              <a:t>Z materiálů</a:t>
            </a:r>
            <a:r>
              <a:rPr lang="cs-CZ" sz="1400"/>
              <a:t/>
            </a:r>
            <a:br>
              <a:rPr lang="cs-CZ" sz="1400"/>
            </a:br>
            <a:r>
              <a:rPr lang="cs-CZ" sz="1400"/>
              <a:t> </a:t>
            </a:r>
            <a:r>
              <a:rPr lang="cs-CZ" sz="1600" b="1">
                <a:solidFill>
                  <a:srgbClr val="007D7A"/>
                </a:solidFill>
                <a:latin typeface="Arial Unicode MS" pitchFamily="34" charset="-128"/>
              </a:rPr>
              <a:t>ICMM</a:t>
            </a:r>
            <a:r>
              <a:rPr lang="cs-CZ" sz="1600" b="1">
                <a:latin typeface="Arial Unicode MS" pitchFamily="34" charset="-128"/>
              </a:rPr>
              <a:t> </a:t>
            </a:r>
            <a:r>
              <a:rPr lang="cs-CZ" sz="1400">
                <a:latin typeface="Arial Unicode MS" pitchFamily="34" charset="-128"/>
              </a:rPr>
              <a:t>(</a:t>
            </a:r>
            <a:r>
              <a:rPr lang="cs-CZ" sz="1400">
                <a:solidFill>
                  <a:srgbClr val="007D7A"/>
                </a:solidFill>
                <a:latin typeface="Arial Unicode MS" pitchFamily="34" charset="-128"/>
              </a:rPr>
              <a:t>Instituto de Ciencia de Materialec de Madrid)</a:t>
            </a:r>
          </a:p>
          <a:p>
            <a:pPr algn="l">
              <a:spcBef>
                <a:spcPct val="5000"/>
              </a:spcBef>
            </a:pPr>
            <a:endParaRPr lang="cs-CZ"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4"/>
          <p:cNvSpPr>
            <a:spLocks noChangeArrowheads="1"/>
          </p:cNvSpPr>
          <p:nvPr/>
        </p:nvSpPr>
        <p:spPr bwMode="auto">
          <a:xfrm rot="-5400000">
            <a:off x="111919" y="1569244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9900">
              <a:alpha val="25882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5843" name="Group 19"/>
          <p:cNvGrpSpPr>
            <a:grpSpLocks/>
          </p:cNvGrpSpPr>
          <p:nvPr/>
        </p:nvGrpSpPr>
        <p:grpSpPr bwMode="auto">
          <a:xfrm>
            <a:off x="384175" y="158750"/>
            <a:ext cx="8602663" cy="3357563"/>
            <a:chOff x="242" y="100"/>
            <a:chExt cx="5419" cy="2115"/>
          </a:xfrm>
        </p:grpSpPr>
        <p:sp>
          <p:nvSpPr>
            <p:cNvPr id="35848" name="Text Box 10"/>
            <p:cNvSpPr txBox="1">
              <a:spLocks noChangeArrowheads="1"/>
            </p:cNvSpPr>
            <p:nvPr/>
          </p:nvSpPr>
          <p:spPr bwMode="auto">
            <a:xfrm>
              <a:off x="242" y="2003"/>
              <a:ext cx="5419" cy="212"/>
            </a:xfrm>
            <a:prstGeom prst="rect">
              <a:avLst/>
            </a:prstGeom>
            <a:solidFill>
              <a:srgbClr val="CCFFCC">
                <a:alpha val="30196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cs-CZ" sz="1400" b="1">
                  <a:solidFill>
                    <a:schemeClr val="accent2"/>
                  </a:solidFill>
                  <a:latin typeface="Verdana" pitchFamily="34" charset="0"/>
                </a:rPr>
                <a:t>SEM</a:t>
              </a:r>
              <a:r>
                <a:rPr lang="cs-CZ" sz="1600" b="1">
                  <a:solidFill>
                    <a:schemeClr val="accent2"/>
                  </a:solidFill>
                  <a:latin typeface="Arial Unicode MS" pitchFamily="34" charset="-128"/>
                </a:rPr>
                <a:t> , SiO</a:t>
              </a:r>
              <a:r>
                <a:rPr lang="cs-CZ" sz="1600" b="1" baseline="-25000">
                  <a:solidFill>
                    <a:schemeClr val="accent2"/>
                  </a:solidFill>
                  <a:latin typeface="Arial Unicode MS" pitchFamily="34" charset="-128"/>
                </a:rPr>
                <a:t>2 </a:t>
              </a:r>
              <a:r>
                <a:rPr lang="cs-CZ" sz="1600" b="1">
                  <a:solidFill>
                    <a:schemeClr val="accent2"/>
                  </a:solidFill>
                  <a:latin typeface="Arial Unicode MS" pitchFamily="34" charset="-128"/>
                </a:rPr>
                <a:t>, </a:t>
              </a:r>
              <a:r>
                <a:rPr lang="cs-CZ" sz="1600" b="1">
                  <a:solidFill>
                    <a:schemeClr val="accent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∅</a:t>
              </a:r>
              <a:r>
                <a:rPr lang="cs-CZ" sz="1600" b="1">
                  <a:solidFill>
                    <a:schemeClr val="accent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 870</a:t>
              </a:r>
              <a:r>
                <a:rPr lang="cs-CZ" sz="800" b="1">
                  <a:solidFill>
                    <a:schemeClr val="accent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cs-CZ" sz="1600" b="1">
                  <a:solidFill>
                    <a:schemeClr val="accent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nm</a:t>
              </a:r>
              <a:r>
                <a:rPr lang="en-US" sz="1600" b="1">
                  <a:solidFill>
                    <a:schemeClr val="accent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; (a) bez el. pole, (b) s el. polem. </a:t>
              </a:r>
              <a:r>
                <a:rPr lang="en-US" sz="1400" b="1">
                  <a:solidFill>
                    <a:schemeClr val="accent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V rohu jsou Fourierovy transformace</a:t>
              </a:r>
              <a:r>
                <a:rPr lang="cs-CZ" sz="1600" b="1">
                  <a:solidFill>
                    <a:schemeClr val="accent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1600" b="1">
                  <a:solidFill>
                    <a:schemeClr val="accent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.</a:t>
              </a:r>
              <a:endParaRPr lang="cs-CZ" sz="1600" b="1">
                <a:solidFill>
                  <a:schemeClr val="accent2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35849" name="Group 18"/>
            <p:cNvGrpSpPr>
              <a:grpSpLocks/>
            </p:cNvGrpSpPr>
            <p:nvPr/>
          </p:nvGrpSpPr>
          <p:grpSpPr bwMode="auto">
            <a:xfrm>
              <a:off x="337" y="100"/>
              <a:ext cx="5153" cy="1915"/>
              <a:chOff x="337" y="100"/>
              <a:chExt cx="5153" cy="1915"/>
            </a:xfrm>
          </p:grpSpPr>
          <p:grpSp>
            <p:nvGrpSpPr>
              <p:cNvPr id="35850" name="Group 17"/>
              <p:cNvGrpSpPr>
                <a:grpSpLocks/>
              </p:cNvGrpSpPr>
              <p:nvPr/>
            </p:nvGrpSpPr>
            <p:grpSpPr bwMode="auto">
              <a:xfrm>
                <a:off x="337" y="100"/>
                <a:ext cx="2544" cy="1909"/>
                <a:chOff x="337" y="100"/>
                <a:chExt cx="2544" cy="1909"/>
              </a:xfrm>
            </p:grpSpPr>
            <p:pic>
              <p:nvPicPr>
                <p:cNvPr id="35854" name="Picture 5" descr="Image4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7" y="100"/>
                  <a:ext cx="2544" cy="19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85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56" y="1797"/>
                  <a:ext cx="197" cy="192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cs-CZ" sz="2000">
                      <a:solidFill>
                        <a:srgbClr val="FFFF00"/>
                      </a:solidFill>
                    </a:rPr>
                    <a:t>(a)</a:t>
                  </a:r>
                </a:p>
              </p:txBody>
            </p:sp>
          </p:grpSp>
          <p:grpSp>
            <p:nvGrpSpPr>
              <p:cNvPr id="35851" name="Group 16"/>
              <p:cNvGrpSpPr>
                <a:grpSpLocks/>
              </p:cNvGrpSpPr>
              <p:nvPr/>
            </p:nvGrpSpPr>
            <p:grpSpPr bwMode="auto">
              <a:xfrm>
                <a:off x="2949" y="108"/>
                <a:ext cx="2541" cy="1907"/>
                <a:chOff x="2949" y="108"/>
                <a:chExt cx="2541" cy="1907"/>
              </a:xfrm>
            </p:grpSpPr>
            <p:pic>
              <p:nvPicPr>
                <p:cNvPr id="35852" name="Picture 7" descr="Image48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949" y="108"/>
                  <a:ext cx="2541" cy="19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85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001" y="1778"/>
                  <a:ext cx="243" cy="192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cs-CZ" sz="2000">
                      <a:solidFill>
                        <a:srgbClr val="FFFF00"/>
                      </a:solidFill>
                    </a:rPr>
                    <a:t>(b)</a:t>
                  </a:r>
                </a:p>
              </p:txBody>
            </p:sp>
          </p:grpSp>
        </p:grpSp>
      </p:grpSp>
      <p:pic>
        <p:nvPicPr>
          <p:cNvPr id="35844" name="Picture 13" descr="manhatta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6413" y="3568700"/>
            <a:ext cx="4279900" cy="3209925"/>
          </a:xfrm>
          <a:noFill/>
        </p:spPr>
      </p:pic>
      <p:sp>
        <p:nvSpPr>
          <p:cNvPr id="35845" name="Text Box 20"/>
          <p:cNvSpPr txBox="1">
            <a:spLocks noChangeArrowheads="1"/>
          </p:cNvSpPr>
          <p:nvPr/>
        </p:nvSpPr>
        <p:spPr bwMode="auto">
          <a:xfrm>
            <a:off x="4986338" y="5210175"/>
            <a:ext cx="3883025" cy="1489075"/>
          </a:xfrm>
          <a:prstGeom prst="rect">
            <a:avLst/>
          </a:prstGeom>
          <a:solidFill>
            <a:srgbClr val="CCFFCC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SEM okraje trhliny</a:t>
            </a:r>
            <a:endParaRPr lang="cs-CZ" sz="1600" b="1">
              <a:solidFill>
                <a:schemeClr val="accent2"/>
              </a:solidFill>
              <a:latin typeface="Arial Unicode MS" pitchFamily="34" charset="-128"/>
            </a:endParaRPr>
          </a:p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Troj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úhelníkové uspořádání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 (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fcc 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{111}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) ve spodní části obrázku. Čtvercové (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{1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00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}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)</a:t>
            </a:r>
            <a:r>
              <a:rPr lang="cs-CZ" b="1">
                <a:solidFill>
                  <a:schemeClr val="accent2"/>
                </a:solidFill>
              </a:rPr>
              <a:t>, 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pravoúhlé (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{11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0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}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) a trojůhelníkové (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{111}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) uspořádání v horní části obrázku.</a:t>
            </a:r>
          </a:p>
        </p:txBody>
      </p:sp>
      <p:sp>
        <p:nvSpPr>
          <p:cNvPr id="35846" name="Text Box 21"/>
          <p:cNvSpPr txBox="1">
            <a:spLocks noChangeArrowheads="1"/>
          </p:cNvSpPr>
          <p:nvPr/>
        </p:nvSpPr>
        <p:spPr bwMode="auto">
          <a:xfrm>
            <a:off x="4981575" y="4138613"/>
            <a:ext cx="3224213" cy="842962"/>
          </a:xfrm>
          <a:prstGeom prst="rect">
            <a:avLst/>
          </a:prstGeom>
          <a:solidFill>
            <a:srgbClr val="FFFF99">
              <a:alpha val="29019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</a:pPr>
            <a:r>
              <a:rPr lang="cs-CZ" sz="1600">
                <a:solidFill>
                  <a:srgbClr val="FF0000"/>
                </a:solidFill>
                <a:latin typeface="Comic Sans MS" pitchFamily="66" charset="0"/>
              </a:rPr>
              <a:t>Těsné uspořádání koulí:</a:t>
            </a:r>
            <a:br>
              <a:rPr lang="cs-CZ" sz="1600">
                <a:solidFill>
                  <a:srgbClr val="FF0000"/>
                </a:solidFill>
                <a:latin typeface="Comic Sans MS" pitchFamily="66" charset="0"/>
              </a:rPr>
            </a:br>
            <a:r>
              <a:rPr lang="cs-CZ" sz="1600">
                <a:solidFill>
                  <a:srgbClr val="FF0000"/>
                </a:solidFill>
                <a:latin typeface="Comic Sans MS" pitchFamily="66" charset="0"/>
              </a:rPr>
              <a:t>kubické (fcc), hexagonální.</a:t>
            </a:r>
            <a:br>
              <a:rPr lang="cs-CZ" sz="1600">
                <a:solidFill>
                  <a:srgbClr val="FF0000"/>
                </a:solidFill>
                <a:latin typeface="Comic Sans MS" pitchFamily="66" charset="0"/>
              </a:rPr>
            </a:br>
            <a:r>
              <a:rPr lang="cs-CZ" sz="1600">
                <a:solidFill>
                  <a:srgbClr val="FF0000"/>
                </a:solidFill>
                <a:latin typeface="Comic Sans MS" pitchFamily="66" charset="0"/>
              </a:rPr>
              <a:t>Ukazuje se, že stabilnější je fcc.</a:t>
            </a:r>
          </a:p>
          <a:p>
            <a:pPr>
              <a:spcBef>
                <a:spcPct val="50000"/>
              </a:spcBef>
            </a:pPr>
            <a:endParaRPr lang="cs-CZ" sz="16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5847" name="AutoShape 22"/>
          <p:cNvSpPr>
            <a:spLocks noChangeArrowheads="1"/>
          </p:cNvSpPr>
          <p:nvPr/>
        </p:nvSpPr>
        <p:spPr bwMode="auto">
          <a:xfrm rot="-5400000">
            <a:off x="8546306" y="3650457"/>
            <a:ext cx="288925" cy="360362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9900">
              <a:alpha val="25882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4"/>
          <p:cNvSpPr>
            <a:spLocks noChangeArrowheads="1"/>
          </p:cNvSpPr>
          <p:nvPr/>
        </p:nvSpPr>
        <p:spPr bwMode="auto">
          <a:xfrm rot="-5400000">
            <a:off x="327819" y="1264444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9900">
              <a:alpha val="25882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903288" y="303213"/>
            <a:ext cx="3670300" cy="301625"/>
          </a:xfrm>
          <a:prstGeom prst="rect">
            <a:avLst/>
          </a:prstGeom>
          <a:solidFill>
            <a:srgbClr val="CCFFFF">
              <a:alpha val="43137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S</a:t>
            </a:r>
            <a:r>
              <a:rPr lang="cs-CZ">
                <a:solidFill>
                  <a:schemeClr val="accent2"/>
                </a:solidFill>
              </a:rPr>
              <a:t>intrování  </a:t>
            </a:r>
            <a:r>
              <a:rPr lang="cs-CZ" sz="1600">
                <a:solidFill>
                  <a:schemeClr val="accent2"/>
                </a:solidFill>
              </a:rPr>
              <a:t>(zlepší mechanickou stabilitu)</a:t>
            </a:r>
          </a:p>
        </p:txBody>
      </p:sp>
      <p:pic>
        <p:nvPicPr>
          <p:cNvPr id="36868" name="Picture 9" descr="semsin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68907"/>
          <a:stretch>
            <a:fillRect/>
          </a:stretch>
        </p:blipFill>
        <p:spPr>
          <a:xfrm>
            <a:off x="847725" y="733425"/>
            <a:ext cx="4808538" cy="1855788"/>
          </a:xfrm>
          <a:noFill/>
        </p:spPr>
      </p:pic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5786438" y="792163"/>
            <a:ext cx="3133725" cy="1585912"/>
          </a:xfrm>
          <a:prstGeom prst="rect">
            <a:avLst/>
          </a:prstGeom>
          <a:solidFill>
            <a:srgbClr val="CCFFCC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1400" b="1">
                <a:solidFill>
                  <a:schemeClr val="accent2"/>
                </a:solidFill>
                <a:latin typeface="Verdana" pitchFamily="34" charset="0"/>
              </a:rPr>
              <a:t>Do 950</a:t>
            </a:r>
            <a:r>
              <a:rPr lang="en-US" sz="1400" b="1">
                <a:solidFill>
                  <a:schemeClr val="accent2"/>
                </a:solidFill>
                <a:latin typeface="Verdana" pitchFamily="34" charset="0"/>
              </a:rPr>
              <a:t>°</a:t>
            </a:r>
            <a:r>
              <a:rPr lang="cs-CZ" sz="1400" b="1">
                <a:solidFill>
                  <a:schemeClr val="accent2"/>
                </a:solidFill>
                <a:latin typeface="Verdana" pitchFamily="34" charset="0"/>
              </a:rPr>
              <a:t>C zachovává strukturu</a:t>
            </a:r>
            <a:r>
              <a:rPr lang="en-US" sz="1400" b="1">
                <a:solidFill>
                  <a:schemeClr val="accent2"/>
                </a:solidFill>
                <a:latin typeface="Verdana" pitchFamily="34" charset="0"/>
              </a:rPr>
              <a:t/>
            </a:r>
            <a:br>
              <a:rPr lang="en-US" sz="1400" b="1">
                <a:solidFill>
                  <a:schemeClr val="accent2"/>
                </a:solidFill>
                <a:latin typeface="Verdana" pitchFamily="34" charset="0"/>
              </a:rPr>
            </a:br>
            <a:r>
              <a:rPr lang="cs-CZ" sz="1400" b="1">
                <a:solidFill>
                  <a:schemeClr val="accent2"/>
                </a:solidFill>
                <a:latin typeface="Verdana" pitchFamily="34" charset="0"/>
              </a:rPr>
              <a:t>a </a:t>
            </a:r>
            <a:r>
              <a:rPr lang="en-US" sz="1400" b="1">
                <a:solidFill>
                  <a:schemeClr val="accent2"/>
                </a:solidFill>
                <a:latin typeface="Verdana" pitchFamily="34" charset="0"/>
              </a:rPr>
              <a:t>  </a:t>
            </a:r>
            <a:r>
              <a:rPr lang="cs-CZ" sz="1400" b="1" i="1">
                <a:solidFill>
                  <a:schemeClr val="accent2"/>
                </a:solidFill>
                <a:latin typeface="Verdana" pitchFamily="34" charset="0"/>
              </a:rPr>
              <a:t>f</a:t>
            </a:r>
            <a:r>
              <a:rPr lang="cs-CZ" sz="1400" b="1">
                <a:solidFill>
                  <a:schemeClr val="accent2"/>
                </a:solidFill>
                <a:latin typeface="Verdana" pitchFamily="34" charset="0"/>
              </a:rPr>
              <a:t>=74</a:t>
            </a:r>
            <a:r>
              <a:rPr lang="en-US" sz="1400" b="1">
                <a:solidFill>
                  <a:schemeClr val="accent2"/>
                </a:solidFill>
                <a:latin typeface="Verdana" pitchFamily="34" charset="0"/>
              </a:rPr>
              <a:t>% . P</a:t>
            </a:r>
            <a:r>
              <a:rPr lang="cs-CZ" sz="1400" b="1">
                <a:solidFill>
                  <a:schemeClr val="accent2"/>
                </a:solidFill>
                <a:latin typeface="Verdana" pitchFamily="34" charset="0"/>
              </a:rPr>
              <a:t>ři</a:t>
            </a:r>
            <a:r>
              <a:rPr lang="en-US" sz="1400" b="1">
                <a:solidFill>
                  <a:schemeClr val="accent2"/>
                </a:solidFill>
                <a:latin typeface="Verdana" pitchFamily="34" charset="0"/>
              </a:rPr>
              <a:t> vy</a:t>
            </a:r>
            <a:r>
              <a:rPr lang="cs-CZ" sz="1400" b="1">
                <a:solidFill>
                  <a:schemeClr val="accent2"/>
                </a:solidFill>
                <a:latin typeface="Verdana" pitchFamily="34" charset="0"/>
              </a:rPr>
              <a:t>šších teplotách nastávají výrazné změny struktury  (změna </a:t>
            </a:r>
            <a:r>
              <a:rPr lang="cs-CZ" sz="1600" b="1" i="1">
                <a:solidFill>
                  <a:schemeClr val="accent2"/>
                </a:solidFill>
                <a:latin typeface="Verdana" pitchFamily="34" charset="0"/>
              </a:rPr>
              <a:t>f </a:t>
            </a:r>
            <a:r>
              <a:rPr lang="cs-CZ" sz="1400" b="1">
                <a:solidFill>
                  <a:schemeClr val="accent2"/>
                </a:solidFill>
                <a:latin typeface="Verdana" pitchFamily="34" charset="0"/>
              </a:rPr>
              <a:t>) a optických vlastností. </a:t>
            </a:r>
          </a:p>
          <a:p>
            <a:pPr algn="l">
              <a:spcBef>
                <a:spcPct val="50000"/>
              </a:spcBef>
            </a:pPr>
            <a:r>
              <a:rPr lang="cs-CZ">
                <a:solidFill>
                  <a:schemeClr val="accent2"/>
                </a:solidFill>
              </a:rPr>
              <a:t>SEM : (a) 950</a:t>
            </a:r>
            <a:r>
              <a:rPr lang="en-US">
                <a:solidFill>
                  <a:schemeClr val="accent2"/>
                </a:solidFill>
                <a:cs typeface="Times New Roman" pitchFamily="18" charset="0"/>
              </a:rPr>
              <a:t>°</a:t>
            </a:r>
            <a:r>
              <a:rPr lang="cs-CZ">
                <a:solidFill>
                  <a:schemeClr val="accent2"/>
                </a:solidFill>
                <a:cs typeface="Times New Roman" pitchFamily="18" charset="0"/>
              </a:rPr>
              <a:t>C, (d) </a:t>
            </a:r>
            <a:r>
              <a:rPr lang="cs-CZ">
                <a:solidFill>
                  <a:schemeClr val="accent2"/>
                </a:solidFill>
              </a:rPr>
              <a:t>1050</a:t>
            </a:r>
            <a:r>
              <a:rPr lang="en-US">
                <a:solidFill>
                  <a:schemeClr val="accent2"/>
                </a:solidFill>
              </a:rPr>
              <a:t>°</a:t>
            </a:r>
            <a:r>
              <a:rPr lang="cs-CZ">
                <a:solidFill>
                  <a:schemeClr val="accent2"/>
                </a:solidFill>
              </a:rPr>
              <a:t>C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36870" name="Picture 14" descr="opticsin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6413" y="2716213"/>
            <a:ext cx="4038600" cy="3735387"/>
          </a:xfrm>
          <a:noFill/>
        </p:spPr>
      </p:pic>
      <p:sp>
        <p:nvSpPr>
          <p:cNvPr id="36871" name="Text Box 17"/>
          <p:cNvSpPr txBox="1">
            <a:spLocks noChangeArrowheads="1"/>
          </p:cNvSpPr>
          <p:nvPr/>
        </p:nvSpPr>
        <p:spPr bwMode="auto">
          <a:xfrm>
            <a:off x="4751388" y="4395788"/>
            <a:ext cx="2749550" cy="1695450"/>
          </a:xfrm>
          <a:prstGeom prst="rect">
            <a:avLst/>
          </a:prstGeom>
          <a:solidFill>
            <a:srgbClr val="CCFFCC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Propustnost při </a:t>
            </a:r>
            <a:r>
              <a:rPr lang="el-GR" sz="16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Θ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=0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°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odraz </a:t>
            </a:r>
            <a:br>
              <a:rPr lang="cs-CZ" sz="16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 bílém světle pro </a:t>
            </a:r>
            <a:r>
              <a:rPr lang="el-GR" sz="1600" b="1">
                <a:solidFill>
                  <a:schemeClr val="accent2"/>
                </a:solidFill>
                <a:latin typeface="Arial Unicode MS" pitchFamily="34" charset="-128"/>
              </a:rPr>
              <a:t>Θ</a:t>
            </a: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</a:rPr>
              <a:t>=0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°</a:t>
            </a:r>
            <a:r>
              <a:rPr lang="cs-CZ" sz="1600">
                <a:latin typeface="Arial Unicode MS" pitchFamily="34" charset="-128"/>
              </a:rPr>
              <a:t> </a:t>
            </a:r>
            <a:r>
              <a:rPr lang="cs-CZ" sz="1600">
                <a:latin typeface="Arial" charset="0"/>
              </a:rPr>
              <a:t>.</a:t>
            </a:r>
            <a:br>
              <a:rPr lang="cs-CZ" sz="1600">
                <a:latin typeface="Arial" charset="0"/>
              </a:rPr>
            </a:br>
            <a:r>
              <a:rPr lang="cs-CZ" sz="1600" b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∅ kuliček 260 nm</a:t>
            </a:r>
            <a:r>
              <a:rPr lang="cs-CZ" sz="1600">
                <a:latin typeface="Arial Unicode MS" pitchFamily="34" charset="-128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cs-CZ">
                <a:solidFill>
                  <a:schemeClr val="accent2"/>
                </a:solidFill>
              </a:rPr>
              <a:t>(a) bez sintrování</a:t>
            </a:r>
            <a:br>
              <a:rPr lang="cs-CZ">
                <a:solidFill>
                  <a:schemeClr val="accent2"/>
                </a:solidFill>
              </a:rPr>
            </a:br>
            <a:r>
              <a:rPr lang="cs-CZ">
                <a:solidFill>
                  <a:schemeClr val="accent2"/>
                </a:solidFill>
              </a:rPr>
              <a:t>(b) 950</a:t>
            </a:r>
            <a:r>
              <a:rPr lang="en-US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°</a:t>
            </a:r>
            <a:r>
              <a:rPr lang="cs-CZ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</a:t>
            </a:r>
            <a:br>
              <a:rPr lang="cs-CZ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cs-CZ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(c) </a:t>
            </a:r>
            <a:r>
              <a:rPr lang="cs-CZ">
                <a:solidFill>
                  <a:schemeClr val="accent2"/>
                </a:solidFill>
              </a:rPr>
              <a:t>1050</a:t>
            </a:r>
            <a:r>
              <a:rPr lang="en-US">
                <a:solidFill>
                  <a:schemeClr val="accent2"/>
                </a:solidFill>
              </a:rPr>
              <a:t>°</a:t>
            </a:r>
            <a:r>
              <a:rPr lang="cs-CZ">
                <a:solidFill>
                  <a:schemeClr val="accent2"/>
                </a:solidFill>
              </a:rPr>
              <a:t>C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6872" name="AutoShape 18"/>
          <p:cNvSpPr>
            <a:spLocks noChangeArrowheads="1"/>
          </p:cNvSpPr>
          <p:nvPr/>
        </p:nvSpPr>
        <p:spPr bwMode="auto">
          <a:xfrm rot="-5400000">
            <a:off x="8376444" y="3309144"/>
            <a:ext cx="288925" cy="360363"/>
          </a:xfrm>
          <a:prstGeom prst="downArrow">
            <a:avLst>
              <a:gd name="adj1" fmla="val 50000"/>
              <a:gd name="adj2" fmla="val 31181"/>
            </a:avLst>
          </a:prstGeom>
          <a:solidFill>
            <a:srgbClr val="FF9900">
              <a:alpha val="25882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6"/>
          <p:cNvGrpSpPr>
            <a:grpSpLocks/>
          </p:cNvGrpSpPr>
          <p:nvPr/>
        </p:nvGrpSpPr>
        <p:grpSpPr bwMode="auto">
          <a:xfrm>
            <a:off x="468313" y="146050"/>
            <a:ext cx="2143125" cy="484188"/>
            <a:chOff x="295" y="183"/>
            <a:chExt cx="1350" cy="305"/>
          </a:xfrm>
        </p:grpSpPr>
        <p:sp>
          <p:nvSpPr>
            <p:cNvPr id="145412" name="Text Box 4"/>
            <p:cNvSpPr txBox="1">
              <a:spLocks noChangeArrowheads="1"/>
            </p:cNvSpPr>
            <p:nvPr/>
          </p:nvSpPr>
          <p:spPr bwMode="auto">
            <a:xfrm>
              <a:off x="295" y="183"/>
              <a:ext cx="135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</a:rPr>
                <a:t>Inversn</a:t>
              </a:r>
              <a:r>
                <a:rPr lang="cs-CZ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</a:rPr>
                <a:t>í opály</a:t>
              </a:r>
            </a:p>
          </p:txBody>
        </p:sp>
        <p:sp>
          <p:nvSpPr>
            <p:cNvPr id="37898" name="Line 5"/>
            <p:cNvSpPr>
              <a:spLocks noChangeShapeType="1"/>
            </p:cNvSpPr>
            <p:nvPr/>
          </p:nvSpPr>
          <p:spPr bwMode="auto">
            <a:xfrm>
              <a:off x="356" y="487"/>
              <a:ext cx="1219" cy="1"/>
            </a:xfrm>
            <a:prstGeom prst="line">
              <a:avLst/>
            </a:prstGeom>
            <a:noFill/>
            <a:ln w="57150" cmpd="thickThin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573088" y="1866900"/>
            <a:ext cx="7377112" cy="350838"/>
          </a:xfrm>
          <a:prstGeom prst="rect">
            <a:avLst/>
          </a:prstGeom>
          <a:solidFill>
            <a:srgbClr val="FFFF99">
              <a:alpha val="57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36000" tIns="36000" rIns="36000" bIns="36000"/>
          <a:lstStyle/>
          <a:p>
            <a:pPr algn="l">
              <a:spcBef>
                <a:spcPct val="15000"/>
              </a:spcBef>
              <a:defRPr/>
            </a:pPr>
            <a:r>
              <a:rPr lang="cs-CZ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			</a:t>
            </a: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inverzní opál</a:t>
            </a:r>
            <a:r>
              <a:rPr 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</p:txBody>
      </p:sp>
      <p:pic>
        <p:nvPicPr>
          <p:cNvPr id="37892" name="Picture 11" descr="techCrysta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488" y="2511425"/>
            <a:ext cx="5256212" cy="3856038"/>
          </a:xfrm>
          <a:noFill/>
        </p:spPr>
      </p:pic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873125" y="785813"/>
            <a:ext cx="7488238" cy="1508125"/>
          </a:xfrm>
          <a:prstGeom prst="rect">
            <a:avLst/>
          </a:prstGeom>
          <a:solidFill>
            <a:srgbClr val="FFFF99">
              <a:alpha val="43137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72000" tIns="36000" rIns="36000" bIns="36000"/>
          <a:lstStyle/>
          <a:p>
            <a:pPr algn="l">
              <a:spcBef>
                <a:spcPct val="50000"/>
              </a:spcBef>
            </a:pPr>
            <a:r>
              <a:rPr lang="cs-CZ" sz="1600">
                <a:solidFill>
                  <a:srgbClr val="E00000"/>
                </a:solidFill>
                <a:latin typeface="Arial Unicode MS" pitchFamily="34" charset="-128"/>
              </a:rPr>
              <a:t>Pro fotonické krystaly (vytvoření robustního PBG) je třeba větší </a:t>
            </a:r>
            <a:r>
              <a:rPr lang="el-GR">
                <a:solidFill>
                  <a:srgbClr val="E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</a:t>
            </a:r>
            <a:r>
              <a:rPr lang="cs-CZ">
                <a:solidFill>
                  <a:srgbClr val="E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algn="l">
              <a:spcBef>
                <a:spcPct val="15000"/>
              </a:spcBef>
            </a:pPr>
            <a:r>
              <a:rPr lang="cs-CZ" sz="1600">
                <a:solidFill>
                  <a:srgbClr val="E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lze dosáhnou vyplněním prostoru mezi kuličkami SiO</a:t>
            </a:r>
            <a:r>
              <a:rPr lang="cs-CZ" sz="1600" baseline="-25000">
                <a:solidFill>
                  <a:srgbClr val="E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cs-CZ" sz="1600">
                <a:solidFill>
                  <a:srgbClr val="E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materiálem s velkým </a:t>
            </a:r>
            <a:r>
              <a:rPr lang="el-GR" sz="2000">
                <a:solidFill>
                  <a:srgbClr val="E00000"/>
                </a:solidFill>
              </a:rPr>
              <a:t>ε</a:t>
            </a:r>
            <a:r>
              <a:rPr lang="cs-CZ" sz="2000">
                <a:solidFill>
                  <a:srgbClr val="E00000"/>
                </a:solidFill>
              </a:rPr>
              <a:t>. </a:t>
            </a:r>
          </a:p>
          <a:p>
            <a:pPr algn="l">
              <a:spcBef>
                <a:spcPct val="15000"/>
              </a:spcBef>
            </a:pPr>
            <a:r>
              <a:rPr lang="cs-CZ" sz="1600">
                <a:solidFill>
                  <a:srgbClr val="E00000"/>
                </a:solidFill>
                <a:latin typeface="Arial Unicode MS" pitchFamily="34" charset="-128"/>
              </a:rPr>
              <a:t>Poměr permitivit se dá ještě zvýšit odstraněním (odleptáním) kuliček SiO</a:t>
            </a:r>
            <a:r>
              <a:rPr lang="cs-CZ" sz="1600" baseline="-25000">
                <a:solidFill>
                  <a:srgbClr val="E00000"/>
                </a:solidFill>
                <a:latin typeface="Arial Unicode MS" pitchFamily="34" charset="-128"/>
              </a:rPr>
              <a:t>2</a:t>
            </a:r>
            <a:r>
              <a:rPr lang="cs-CZ" sz="1600">
                <a:solidFill>
                  <a:srgbClr val="E00000"/>
                </a:solidFill>
                <a:latin typeface="Arial Unicode MS" pitchFamily="34" charset="-128"/>
              </a:rPr>
              <a:t> .</a:t>
            </a:r>
          </a:p>
          <a:p>
            <a:pPr algn="l">
              <a:spcBef>
                <a:spcPct val="15000"/>
              </a:spcBef>
            </a:pPr>
            <a:r>
              <a:rPr lang="cs-CZ" sz="1600">
                <a:solidFill>
                  <a:srgbClr val="E00000"/>
                </a:solidFill>
                <a:latin typeface="Arial Unicode MS" pitchFamily="34" charset="-128"/>
              </a:rPr>
              <a:t>Výsledkem je</a:t>
            </a:r>
          </a:p>
        </p:txBody>
      </p:sp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5221288" y="5072063"/>
            <a:ext cx="3689350" cy="1576387"/>
          </a:xfrm>
          <a:prstGeom prst="rect">
            <a:avLst/>
          </a:prstGeom>
          <a:solidFill>
            <a:srgbClr val="CCFFCC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</a:pPr>
            <a:r>
              <a:rPr lang="cs-CZ" sz="1600">
                <a:solidFill>
                  <a:srgbClr val="007D7A"/>
                </a:solidFill>
                <a:latin typeface="Verdana" pitchFamily="34" charset="0"/>
              </a:rPr>
              <a:t>Materiál: Si</a:t>
            </a:r>
            <a:r>
              <a:rPr lang="en-US" sz="1600">
                <a:solidFill>
                  <a:srgbClr val="007D7A"/>
                </a:solidFill>
                <a:latin typeface="Verdana" pitchFamily="34" charset="0"/>
              </a:rPr>
              <a:t/>
            </a:r>
            <a:br>
              <a:rPr lang="en-US" sz="1600">
                <a:solidFill>
                  <a:srgbClr val="007D7A"/>
                </a:solidFill>
                <a:latin typeface="Verdana" pitchFamily="34" charset="0"/>
              </a:rPr>
            </a:br>
            <a:r>
              <a:rPr lang="cs-CZ" sz="1600">
                <a:solidFill>
                  <a:srgbClr val="007D7A"/>
                </a:solidFill>
                <a:latin typeface="Verdana" pitchFamily="34" charset="0"/>
              </a:rPr>
              <a:t>PBG</a:t>
            </a:r>
            <a:r>
              <a:rPr lang="en-US" sz="1600">
                <a:solidFill>
                  <a:srgbClr val="007D7A"/>
                </a:solidFill>
                <a:latin typeface="Verdana" pitchFamily="34" charset="0"/>
              </a:rPr>
              <a:t>: </a:t>
            </a:r>
            <a:r>
              <a:rPr lang="cs-CZ" sz="1600">
                <a:solidFill>
                  <a:srgbClr val="007D7A"/>
                </a:solidFill>
                <a:latin typeface="Verdana" pitchFamily="34" charset="0"/>
              </a:rPr>
              <a:t> </a:t>
            </a:r>
            <a:r>
              <a:rPr lang="en-US" sz="1600">
                <a:solidFill>
                  <a:srgbClr val="007D7A"/>
                </a:solidFill>
                <a:latin typeface="Verdana" pitchFamily="34" charset="0"/>
              </a:rPr>
              <a:t>8% </a:t>
            </a:r>
            <a:r>
              <a:rPr lang="cs-CZ" sz="1600">
                <a:solidFill>
                  <a:srgbClr val="007D7A"/>
                </a:solidFill>
                <a:latin typeface="Verdana" pitchFamily="34" charset="0"/>
              </a:rPr>
              <a:t>pro 1.5</a:t>
            </a:r>
            <a:r>
              <a:rPr lang="cs-CZ" sz="800">
                <a:solidFill>
                  <a:srgbClr val="007D7A"/>
                </a:solidFill>
                <a:latin typeface="Verdana" pitchFamily="34" charset="0"/>
              </a:rPr>
              <a:t> </a:t>
            </a:r>
            <a:r>
              <a:rPr lang="en-US" sz="1600">
                <a:solidFill>
                  <a:srgbClr val="007D7A"/>
                </a:solidFill>
                <a:latin typeface="Verdana" pitchFamily="34" charset="0"/>
              </a:rPr>
              <a:t>µ</a:t>
            </a:r>
            <a:r>
              <a:rPr lang="cs-CZ" sz="1600">
                <a:solidFill>
                  <a:srgbClr val="007D7A"/>
                </a:solidFill>
                <a:latin typeface="Verdana" pitchFamily="34" charset="0"/>
              </a:rPr>
              <a:t>m (</a:t>
            </a:r>
            <a:r>
              <a:rPr lang="en-US" sz="1600">
                <a:solidFill>
                  <a:srgbClr val="007D7A"/>
                </a:solidFill>
                <a:latin typeface="Verdana" pitchFamily="34" charset="0"/>
              </a:rPr>
              <a:t>1.38-1.62)</a:t>
            </a:r>
          </a:p>
          <a:p>
            <a:pPr algn="l">
              <a:spcBef>
                <a:spcPct val="20000"/>
              </a:spcBef>
            </a:pPr>
            <a:r>
              <a:rPr lang="cs-CZ" sz="1600">
                <a:solidFill>
                  <a:srgbClr val="444200"/>
                </a:solidFill>
              </a:rPr>
              <a:t>Žlutě je vyznačen povlak z nematického LC s nízkým indexem lomu. Tím se PBG zúží na 1.6</a:t>
            </a:r>
            <a:r>
              <a:rPr lang="en-US" sz="900">
                <a:solidFill>
                  <a:srgbClr val="444200"/>
                </a:solidFill>
              </a:rPr>
              <a:t> </a:t>
            </a:r>
            <a:r>
              <a:rPr lang="en-US" sz="1600">
                <a:solidFill>
                  <a:srgbClr val="444200"/>
                </a:solidFill>
              </a:rPr>
              <a:t>%, ale d</a:t>
            </a:r>
            <a:r>
              <a:rPr lang="cs-CZ" sz="1600">
                <a:solidFill>
                  <a:srgbClr val="444200"/>
                </a:solidFill>
              </a:rPr>
              <a:t>á</a:t>
            </a:r>
            <a:r>
              <a:rPr lang="en-US" sz="1600">
                <a:solidFill>
                  <a:srgbClr val="444200"/>
                </a:solidFill>
              </a:rPr>
              <a:t> se nyn</a:t>
            </a:r>
            <a:r>
              <a:rPr lang="cs-CZ" sz="1600">
                <a:solidFill>
                  <a:srgbClr val="444200"/>
                </a:solidFill>
              </a:rPr>
              <a:t>í „ladit“ magnetickým polem až na 0</a:t>
            </a:r>
            <a:r>
              <a:rPr lang="en-US" sz="900">
                <a:solidFill>
                  <a:srgbClr val="444200"/>
                </a:solidFill>
              </a:rPr>
              <a:t> </a:t>
            </a:r>
            <a:r>
              <a:rPr lang="en-US" sz="1600">
                <a:solidFill>
                  <a:srgbClr val="444200"/>
                </a:solidFill>
              </a:rPr>
              <a:t>%.</a:t>
            </a:r>
            <a:endParaRPr lang="cs-CZ" sz="1600">
              <a:solidFill>
                <a:srgbClr val="444200"/>
              </a:solidFill>
            </a:endParaRPr>
          </a:p>
        </p:txBody>
      </p:sp>
      <p:sp>
        <p:nvSpPr>
          <p:cNvPr id="37895" name="Text Box 14"/>
          <p:cNvSpPr txBox="1">
            <a:spLocks noChangeArrowheads="1"/>
          </p:cNvSpPr>
          <p:nvPr/>
        </p:nvSpPr>
        <p:spPr bwMode="auto">
          <a:xfrm>
            <a:off x="134938" y="6413500"/>
            <a:ext cx="4918075" cy="287338"/>
          </a:xfrm>
          <a:prstGeom prst="rect">
            <a:avLst/>
          </a:prstGeom>
          <a:solidFill>
            <a:srgbClr val="CCFFFF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en-US" sz="1600"/>
              <a:t>K. Busch and Sajeev John, </a:t>
            </a:r>
            <a:r>
              <a:rPr lang="en-US" sz="1600" i="1"/>
              <a:t>Appl. Phys. Lett.</a:t>
            </a:r>
            <a:r>
              <a:rPr lang="en-US" sz="1600"/>
              <a:t> </a:t>
            </a:r>
            <a:r>
              <a:rPr lang="en-US" sz="1600" b="1"/>
              <a:t>83 </a:t>
            </a:r>
            <a:r>
              <a:rPr lang="en-US" sz="1600"/>
              <a:t>(1999) 967</a:t>
            </a:r>
            <a:endParaRPr lang="cs-CZ" sz="1600"/>
          </a:p>
        </p:txBody>
      </p:sp>
      <p:pic>
        <p:nvPicPr>
          <p:cNvPr id="37896" name="Picture 15" descr="msoFEE87"/>
          <p:cNvPicPr>
            <a:picLocks noChangeAspect="1" noChangeArrowheads="1"/>
          </p:cNvPicPr>
          <p:nvPr/>
        </p:nvPicPr>
        <p:blipFill>
          <a:blip r:embed="rId3" cstate="print"/>
          <a:srcRect l="8257" t="7906" r="5199"/>
          <a:stretch>
            <a:fillRect/>
          </a:stretch>
        </p:blipFill>
        <p:spPr bwMode="auto">
          <a:xfrm>
            <a:off x="5264150" y="2352675"/>
            <a:ext cx="350202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R_Fig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725" y="1785938"/>
            <a:ext cx="4013200" cy="3462337"/>
          </a:xfrm>
          <a:noFill/>
        </p:spPr>
      </p:pic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577850" y="754063"/>
            <a:ext cx="4143375" cy="549275"/>
          </a:xfrm>
          <a:prstGeom prst="rect">
            <a:avLst/>
          </a:prstGeom>
          <a:solidFill>
            <a:srgbClr val="CCFFFF">
              <a:alpha val="3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Y. A. Vlasov </a:t>
            </a:r>
            <a:r>
              <a:rPr lang="en-US" altLang="en-US" i="1">
                <a:solidFill>
                  <a:srgbClr val="000000"/>
                </a:solidFill>
                <a:latin typeface="Times" pitchFamily="18" charset="0"/>
              </a:rPr>
              <a:t>et al.</a:t>
            </a:r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" pitchFamily="18" charset="0"/>
              </a:rPr>
              <a:t>Nature</a:t>
            </a:r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" pitchFamily="18" charset="0"/>
              </a:rPr>
              <a:t>414</a:t>
            </a:r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 altLang="en-US">
                <a:solidFill>
                  <a:srgbClr val="000000"/>
                </a:solidFill>
              </a:rPr>
              <a:t>(2001)</a:t>
            </a:r>
            <a:r>
              <a:rPr lang="en-US" altLang="en-US">
                <a:solidFill>
                  <a:srgbClr val="000000"/>
                </a:solidFill>
                <a:latin typeface="Times" pitchFamily="18" charset="0"/>
              </a:rPr>
              <a:t> 289</a:t>
            </a:r>
            <a:br>
              <a:rPr lang="en-US" altLang="en-US">
                <a:solidFill>
                  <a:srgbClr val="000000"/>
                </a:solidFill>
                <a:latin typeface="Times" pitchFamily="18" charset="0"/>
              </a:rPr>
            </a:br>
            <a:r>
              <a:rPr lang="en-US" altLang="en-US" sz="1200">
                <a:solidFill>
                  <a:srgbClr val="000000"/>
                </a:solidFill>
                <a:latin typeface="Arial Unicode MS" pitchFamily="34" charset="-128"/>
              </a:rPr>
              <a:t>Princeton University and NEC Research Institute</a:t>
            </a:r>
            <a:endParaRPr lang="en-US" altLang="en-US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490538" y="211138"/>
            <a:ext cx="21431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Inversn</a:t>
            </a: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í opál</a:t>
            </a:r>
          </a:p>
        </p:txBody>
      </p:sp>
      <p:pic>
        <p:nvPicPr>
          <p:cNvPr id="38917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5950" y="1411288"/>
            <a:ext cx="4498975" cy="5033962"/>
          </a:xfrm>
          <a:noFill/>
        </p:spPr>
      </p:pic>
      <p:sp>
        <p:nvSpPr>
          <p:cNvPr id="38918" name="Text Box 13"/>
          <p:cNvSpPr txBox="1">
            <a:spLocks noChangeArrowheads="1"/>
          </p:cNvSpPr>
          <p:nvPr/>
        </p:nvSpPr>
        <p:spPr bwMode="auto">
          <a:xfrm>
            <a:off x="5783263" y="6470650"/>
            <a:ext cx="2408237" cy="212725"/>
          </a:xfrm>
          <a:prstGeom prst="rect">
            <a:avLst/>
          </a:prstGeom>
          <a:solidFill>
            <a:srgbClr val="CCFFCC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latin typeface="Arial Unicode MS" pitchFamily="34" charset="-128"/>
              </a:rPr>
              <a:t>Teorie</a:t>
            </a:r>
            <a:r>
              <a:rPr lang="en-US" sz="1400">
                <a:latin typeface="Arial Unicode MS" pitchFamily="34" charset="-128"/>
              </a:rPr>
              <a:t> (--)</a:t>
            </a:r>
            <a:r>
              <a:rPr lang="cs-CZ" sz="1400">
                <a:latin typeface="Arial Unicode MS" pitchFamily="34" charset="-128"/>
              </a:rPr>
              <a:t> a </a:t>
            </a:r>
            <a:r>
              <a:rPr lang="cs-CZ" sz="1400">
                <a:solidFill>
                  <a:srgbClr val="FF0000"/>
                </a:solidFill>
                <a:latin typeface="Arial Unicode MS" pitchFamily="34" charset="-128"/>
              </a:rPr>
              <a:t>experiment </a:t>
            </a:r>
            <a:r>
              <a:rPr lang="en-US" sz="1400">
                <a:latin typeface="Arial Unicode MS" pitchFamily="34" charset="-128"/>
              </a:rPr>
              <a:t>(</a:t>
            </a:r>
            <a:r>
              <a:rPr lang="en-US" sz="1400">
                <a:solidFill>
                  <a:srgbClr val="FF0000"/>
                </a:solidFill>
                <a:latin typeface="Arial Unicode MS" pitchFamily="34" charset="-128"/>
              </a:rPr>
              <a:t>--</a:t>
            </a:r>
            <a:r>
              <a:rPr lang="en-US" sz="1400">
                <a:solidFill>
                  <a:srgbClr val="FF6600"/>
                </a:solidFill>
                <a:latin typeface="Arial Unicode MS" pitchFamily="34" charset="-128"/>
              </a:rPr>
              <a:t> </a:t>
            </a:r>
            <a:r>
              <a:rPr lang="en-US" sz="1400">
                <a:latin typeface="Arial Unicode MS" pitchFamily="34" charset="-128"/>
              </a:rPr>
              <a:t>/</a:t>
            </a:r>
            <a:r>
              <a:rPr lang="en-US" sz="1400">
                <a:solidFill>
                  <a:srgbClr val="3399FF"/>
                </a:solidFill>
                <a:latin typeface="Arial Unicode MS" pitchFamily="34" charset="-128"/>
              </a:rPr>
              <a:t> --</a:t>
            </a:r>
            <a:r>
              <a:rPr lang="en-US" sz="1400">
                <a:latin typeface="Arial Unicode MS" pitchFamily="34" charset="-128"/>
              </a:rPr>
              <a:t>)</a:t>
            </a:r>
            <a:endParaRPr lang="cs-CZ" sz="1400">
              <a:latin typeface="Arial Unicode MS" pitchFamily="34" charset="-128"/>
            </a:endParaRPr>
          </a:p>
        </p:txBody>
      </p:sp>
      <p:sp>
        <p:nvSpPr>
          <p:cNvPr id="38919" name="Rectangle 14"/>
          <p:cNvSpPr>
            <a:spLocks noChangeArrowheads="1"/>
          </p:cNvSpPr>
          <p:nvPr/>
        </p:nvSpPr>
        <p:spPr bwMode="auto">
          <a:xfrm>
            <a:off x="166688" y="5461000"/>
            <a:ext cx="4467225" cy="942975"/>
          </a:xfrm>
          <a:prstGeom prst="rect">
            <a:avLst/>
          </a:prstGeom>
          <a:solidFill>
            <a:srgbClr val="CCFFFF">
              <a:alpha val="3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1400">
                <a:solidFill>
                  <a:srgbClr val="000000"/>
                </a:solidFill>
                <a:latin typeface="Arial Unicode MS" pitchFamily="34" charset="-128"/>
              </a:rPr>
              <a:t>SEM, Si, FCC, rovina (100)</a:t>
            </a:r>
            <a:br>
              <a:rPr lang="en-US" altLang="en-US" sz="1400">
                <a:solidFill>
                  <a:srgbClr val="000000"/>
                </a:solidFill>
                <a:latin typeface="Arial Unicode MS" pitchFamily="34" charset="-128"/>
              </a:rPr>
            </a:br>
            <a:r>
              <a:rPr lang="en-US" altLang="en-US" sz="1400">
                <a:solidFill>
                  <a:srgbClr val="000000"/>
                </a:solidFill>
                <a:latin typeface="Arial Unicode MS" pitchFamily="34" charset="-128"/>
              </a:rPr>
              <a:t>Samouspoř</a:t>
            </a:r>
            <a:r>
              <a:rPr lang="cs-CZ" altLang="en-US" sz="1400">
                <a:solidFill>
                  <a:srgbClr val="000000"/>
                </a:solidFill>
                <a:latin typeface="Arial Unicode MS" pitchFamily="34" charset="-128"/>
              </a:rPr>
              <a:t>ádání (self</a:t>
            </a:r>
            <a:r>
              <a:rPr lang="en-US" altLang="en-US" sz="1400">
                <a:solidFill>
                  <a:srgbClr val="000000"/>
                </a:solidFill>
                <a:latin typeface="Arial Unicode MS" pitchFamily="34" charset="-128"/>
              </a:rPr>
              <a:t>-</a:t>
            </a:r>
            <a:r>
              <a:rPr lang="cs-CZ" altLang="en-US" sz="1400">
                <a:solidFill>
                  <a:srgbClr val="000000"/>
                </a:solidFill>
                <a:latin typeface="Arial Unicode MS" pitchFamily="34" charset="-128"/>
              </a:rPr>
              <a:t>assembly) SiO</a:t>
            </a:r>
            <a:r>
              <a:rPr lang="en-US" altLang="en-US" sz="1400" baseline="-25000">
                <a:solidFill>
                  <a:srgbClr val="000000"/>
                </a:solidFill>
                <a:latin typeface="Arial Unicode MS" pitchFamily="34" charset="-128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Arial Unicode MS" pitchFamily="34" charset="-128"/>
              </a:rPr>
              <a:t> k</a:t>
            </a:r>
            <a:r>
              <a:rPr lang="cs-CZ" altLang="en-US" sz="1400">
                <a:solidFill>
                  <a:srgbClr val="000000"/>
                </a:solidFill>
                <a:latin typeface="Arial Unicode MS" pitchFamily="34" charset="-128"/>
              </a:rPr>
              <a:t>uliček (</a:t>
            </a:r>
            <a:r>
              <a:rPr lang="cs-CZ" altLang="en-US" sz="14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∅</a:t>
            </a:r>
            <a:r>
              <a:rPr lang="cs-CZ" altLang="en-US" sz="1400">
                <a:solidFill>
                  <a:srgbClr val="000000"/>
                </a:solidFill>
                <a:latin typeface="Arial Unicode MS" pitchFamily="34" charset="-128"/>
              </a:rPr>
              <a:t>1</a:t>
            </a:r>
            <a:r>
              <a:rPr lang="en-US" altLang="en-US" sz="14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µ</a:t>
            </a:r>
            <a:r>
              <a:rPr lang="cs-CZ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m) přímo na Si</a:t>
            </a:r>
            <a:r>
              <a:rPr lang="en-US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substrátu, infiltrace Si a odleptání SiO</a:t>
            </a:r>
            <a:r>
              <a:rPr lang="cs-CZ" altLang="en-US" sz="1400" baseline="-25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cs-CZ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cs-CZ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cs-CZ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Bylo použito </a:t>
            </a:r>
            <a:r>
              <a:rPr lang="en-US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cs-CZ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„dopování</a:t>
            </a:r>
            <a:r>
              <a:rPr lang="en-US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cs-CZ" altLang="en-US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kuličkami jiného průměru.</a:t>
            </a:r>
            <a:endParaRPr lang="en-US" altLang="en-US" sz="14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7373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99"/>
          <p:cNvGrpSpPr>
            <a:grpSpLocks/>
          </p:cNvGrpSpPr>
          <p:nvPr/>
        </p:nvGrpSpPr>
        <p:grpSpPr bwMode="auto">
          <a:xfrm>
            <a:off x="900113" y="2384425"/>
            <a:ext cx="3276600" cy="3168650"/>
            <a:chOff x="1522" y="1132"/>
            <a:chExt cx="1344" cy="1344"/>
          </a:xfrm>
        </p:grpSpPr>
        <p:sp>
          <p:nvSpPr>
            <p:cNvPr id="40017" name="Oval 12"/>
            <p:cNvSpPr>
              <a:spLocks noChangeArrowheads="1"/>
            </p:cNvSpPr>
            <p:nvPr/>
          </p:nvSpPr>
          <p:spPr bwMode="auto">
            <a:xfrm>
              <a:off x="1522" y="1132"/>
              <a:ext cx="1344" cy="13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18" name="Oval 13"/>
            <p:cNvSpPr>
              <a:spLocks noChangeArrowheads="1"/>
            </p:cNvSpPr>
            <p:nvPr/>
          </p:nvSpPr>
          <p:spPr bwMode="auto">
            <a:xfrm>
              <a:off x="1570" y="1180"/>
              <a:ext cx="1248" cy="124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19" name="Oval 14"/>
            <p:cNvSpPr>
              <a:spLocks noChangeArrowheads="1"/>
            </p:cNvSpPr>
            <p:nvPr/>
          </p:nvSpPr>
          <p:spPr bwMode="auto">
            <a:xfrm>
              <a:off x="1618" y="1228"/>
              <a:ext cx="1152" cy="1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20" name="Oval 15"/>
            <p:cNvSpPr>
              <a:spLocks noChangeArrowheads="1"/>
            </p:cNvSpPr>
            <p:nvPr/>
          </p:nvSpPr>
          <p:spPr bwMode="auto">
            <a:xfrm>
              <a:off x="1666" y="1276"/>
              <a:ext cx="1056" cy="1056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21" name="Oval 16"/>
            <p:cNvSpPr>
              <a:spLocks noChangeArrowheads="1"/>
            </p:cNvSpPr>
            <p:nvPr/>
          </p:nvSpPr>
          <p:spPr bwMode="auto">
            <a:xfrm>
              <a:off x="1714" y="1324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022" name="Oval 17"/>
            <p:cNvSpPr>
              <a:spLocks noChangeArrowheads="1"/>
            </p:cNvSpPr>
            <p:nvPr/>
          </p:nvSpPr>
          <p:spPr bwMode="auto">
            <a:xfrm>
              <a:off x="1762" y="1372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9939" name="Group 98"/>
          <p:cNvGrpSpPr>
            <a:grpSpLocks/>
          </p:cNvGrpSpPr>
          <p:nvPr/>
        </p:nvGrpSpPr>
        <p:grpSpPr bwMode="auto">
          <a:xfrm>
            <a:off x="5364163" y="2384425"/>
            <a:ext cx="3240087" cy="3168650"/>
            <a:chOff x="3611" y="2839"/>
            <a:chExt cx="1344" cy="1344"/>
          </a:xfrm>
        </p:grpSpPr>
        <p:sp>
          <p:nvSpPr>
            <p:cNvPr id="39946" name="Oval 24"/>
            <p:cNvSpPr>
              <a:spLocks noChangeArrowheads="1"/>
            </p:cNvSpPr>
            <p:nvPr/>
          </p:nvSpPr>
          <p:spPr bwMode="auto">
            <a:xfrm>
              <a:off x="3611" y="2839"/>
              <a:ext cx="1344" cy="13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9947" name="Group 25"/>
            <p:cNvGrpSpPr>
              <a:grpSpLocks/>
            </p:cNvGrpSpPr>
            <p:nvPr/>
          </p:nvGrpSpPr>
          <p:grpSpPr bwMode="auto">
            <a:xfrm>
              <a:off x="3659" y="2913"/>
              <a:ext cx="1248" cy="1196"/>
              <a:chOff x="3648" y="2458"/>
              <a:chExt cx="1248" cy="1196"/>
            </a:xfrm>
          </p:grpSpPr>
          <p:sp>
            <p:nvSpPr>
              <p:cNvPr id="39948" name="Oval 26"/>
              <p:cNvSpPr>
                <a:spLocks noChangeArrowheads="1"/>
              </p:cNvSpPr>
              <p:nvPr/>
            </p:nvSpPr>
            <p:spPr bwMode="auto">
              <a:xfrm>
                <a:off x="4007" y="245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49" name="Oval 27"/>
              <p:cNvSpPr>
                <a:spLocks noChangeArrowheads="1"/>
              </p:cNvSpPr>
              <p:nvPr/>
            </p:nvSpPr>
            <p:spPr bwMode="auto">
              <a:xfrm>
                <a:off x="4151" y="245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0" name="Oval 28"/>
              <p:cNvSpPr>
                <a:spLocks noChangeArrowheads="1"/>
              </p:cNvSpPr>
              <p:nvPr/>
            </p:nvSpPr>
            <p:spPr bwMode="auto">
              <a:xfrm>
                <a:off x="4295" y="245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1" name="Oval 29"/>
              <p:cNvSpPr>
                <a:spLocks noChangeArrowheads="1"/>
              </p:cNvSpPr>
              <p:nvPr/>
            </p:nvSpPr>
            <p:spPr bwMode="auto">
              <a:xfrm>
                <a:off x="4439" y="245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2" name="Oval 30"/>
              <p:cNvSpPr>
                <a:spLocks noChangeArrowheads="1"/>
              </p:cNvSpPr>
              <p:nvPr/>
            </p:nvSpPr>
            <p:spPr bwMode="auto">
              <a:xfrm>
                <a:off x="3936" y="257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3" name="Oval 31"/>
              <p:cNvSpPr>
                <a:spLocks noChangeArrowheads="1"/>
              </p:cNvSpPr>
              <p:nvPr/>
            </p:nvSpPr>
            <p:spPr bwMode="auto">
              <a:xfrm>
                <a:off x="4080" y="257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4" name="Oval 32"/>
              <p:cNvSpPr>
                <a:spLocks noChangeArrowheads="1"/>
              </p:cNvSpPr>
              <p:nvPr/>
            </p:nvSpPr>
            <p:spPr bwMode="auto">
              <a:xfrm>
                <a:off x="4224" y="257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5" name="Oval 33"/>
              <p:cNvSpPr>
                <a:spLocks noChangeArrowheads="1"/>
              </p:cNvSpPr>
              <p:nvPr/>
            </p:nvSpPr>
            <p:spPr bwMode="auto">
              <a:xfrm>
                <a:off x="4368" y="257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6" name="Oval 34"/>
              <p:cNvSpPr>
                <a:spLocks noChangeArrowheads="1"/>
              </p:cNvSpPr>
              <p:nvPr/>
            </p:nvSpPr>
            <p:spPr bwMode="auto">
              <a:xfrm>
                <a:off x="4512" y="257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7" name="Oval 35"/>
              <p:cNvSpPr>
                <a:spLocks noChangeArrowheads="1"/>
              </p:cNvSpPr>
              <p:nvPr/>
            </p:nvSpPr>
            <p:spPr bwMode="auto">
              <a:xfrm>
                <a:off x="3863" y="267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8" name="Oval 36"/>
              <p:cNvSpPr>
                <a:spLocks noChangeArrowheads="1"/>
              </p:cNvSpPr>
              <p:nvPr/>
            </p:nvSpPr>
            <p:spPr bwMode="auto">
              <a:xfrm>
                <a:off x="4007" y="267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9" name="Oval 37"/>
              <p:cNvSpPr>
                <a:spLocks noChangeArrowheads="1"/>
              </p:cNvSpPr>
              <p:nvPr/>
            </p:nvSpPr>
            <p:spPr bwMode="auto">
              <a:xfrm>
                <a:off x="4151" y="267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0" name="Oval 38"/>
              <p:cNvSpPr>
                <a:spLocks noChangeArrowheads="1"/>
              </p:cNvSpPr>
              <p:nvPr/>
            </p:nvSpPr>
            <p:spPr bwMode="auto">
              <a:xfrm>
                <a:off x="4295" y="267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1" name="Oval 39"/>
              <p:cNvSpPr>
                <a:spLocks noChangeArrowheads="1"/>
              </p:cNvSpPr>
              <p:nvPr/>
            </p:nvSpPr>
            <p:spPr bwMode="auto">
              <a:xfrm>
                <a:off x="4439" y="267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2" name="Oval 40"/>
              <p:cNvSpPr>
                <a:spLocks noChangeArrowheads="1"/>
              </p:cNvSpPr>
              <p:nvPr/>
            </p:nvSpPr>
            <p:spPr bwMode="auto">
              <a:xfrm>
                <a:off x="4583" y="267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3" name="Oval 41"/>
              <p:cNvSpPr>
                <a:spLocks noChangeArrowheads="1"/>
              </p:cNvSpPr>
              <p:nvPr/>
            </p:nvSpPr>
            <p:spPr bwMode="auto">
              <a:xfrm>
                <a:off x="3792" y="27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4" name="Oval 42"/>
              <p:cNvSpPr>
                <a:spLocks noChangeArrowheads="1"/>
              </p:cNvSpPr>
              <p:nvPr/>
            </p:nvSpPr>
            <p:spPr bwMode="auto">
              <a:xfrm>
                <a:off x="3936" y="27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5" name="Oval 43"/>
              <p:cNvSpPr>
                <a:spLocks noChangeArrowheads="1"/>
              </p:cNvSpPr>
              <p:nvPr/>
            </p:nvSpPr>
            <p:spPr bwMode="auto">
              <a:xfrm>
                <a:off x="4080" y="27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6" name="Oval 44"/>
              <p:cNvSpPr>
                <a:spLocks noChangeArrowheads="1"/>
              </p:cNvSpPr>
              <p:nvPr/>
            </p:nvSpPr>
            <p:spPr bwMode="auto">
              <a:xfrm>
                <a:off x="4224" y="27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7" name="Oval 45"/>
              <p:cNvSpPr>
                <a:spLocks noChangeArrowheads="1"/>
              </p:cNvSpPr>
              <p:nvPr/>
            </p:nvSpPr>
            <p:spPr bwMode="auto">
              <a:xfrm>
                <a:off x="4368" y="27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8" name="Oval 46"/>
              <p:cNvSpPr>
                <a:spLocks noChangeArrowheads="1"/>
              </p:cNvSpPr>
              <p:nvPr/>
            </p:nvSpPr>
            <p:spPr bwMode="auto">
              <a:xfrm>
                <a:off x="4512" y="27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69" name="Oval 47"/>
              <p:cNvSpPr>
                <a:spLocks noChangeArrowheads="1"/>
              </p:cNvSpPr>
              <p:nvPr/>
            </p:nvSpPr>
            <p:spPr bwMode="auto">
              <a:xfrm>
                <a:off x="4656" y="27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0" name="Oval 48"/>
              <p:cNvSpPr>
                <a:spLocks noChangeArrowheads="1"/>
              </p:cNvSpPr>
              <p:nvPr/>
            </p:nvSpPr>
            <p:spPr bwMode="auto">
              <a:xfrm>
                <a:off x="3719" y="289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1" name="Oval 49"/>
              <p:cNvSpPr>
                <a:spLocks noChangeArrowheads="1"/>
              </p:cNvSpPr>
              <p:nvPr/>
            </p:nvSpPr>
            <p:spPr bwMode="auto">
              <a:xfrm>
                <a:off x="3863" y="289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2" name="Oval 50"/>
              <p:cNvSpPr>
                <a:spLocks noChangeArrowheads="1"/>
              </p:cNvSpPr>
              <p:nvPr/>
            </p:nvSpPr>
            <p:spPr bwMode="auto">
              <a:xfrm>
                <a:off x="4007" y="289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3" name="Oval 51"/>
              <p:cNvSpPr>
                <a:spLocks noChangeArrowheads="1"/>
              </p:cNvSpPr>
              <p:nvPr/>
            </p:nvSpPr>
            <p:spPr bwMode="auto">
              <a:xfrm>
                <a:off x="4151" y="289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4" name="Oval 52"/>
              <p:cNvSpPr>
                <a:spLocks noChangeArrowheads="1"/>
              </p:cNvSpPr>
              <p:nvPr/>
            </p:nvSpPr>
            <p:spPr bwMode="auto">
              <a:xfrm>
                <a:off x="4295" y="289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5" name="Oval 53"/>
              <p:cNvSpPr>
                <a:spLocks noChangeArrowheads="1"/>
              </p:cNvSpPr>
              <p:nvPr/>
            </p:nvSpPr>
            <p:spPr bwMode="auto">
              <a:xfrm>
                <a:off x="4439" y="289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6" name="Oval 54"/>
              <p:cNvSpPr>
                <a:spLocks noChangeArrowheads="1"/>
              </p:cNvSpPr>
              <p:nvPr/>
            </p:nvSpPr>
            <p:spPr bwMode="auto">
              <a:xfrm>
                <a:off x="4583" y="289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7" name="Oval 55"/>
              <p:cNvSpPr>
                <a:spLocks noChangeArrowheads="1"/>
              </p:cNvSpPr>
              <p:nvPr/>
            </p:nvSpPr>
            <p:spPr bwMode="auto">
              <a:xfrm>
                <a:off x="4727" y="289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8" name="Oval 56"/>
              <p:cNvSpPr>
                <a:spLocks noChangeArrowheads="1"/>
              </p:cNvSpPr>
              <p:nvPr/>
            </p:nvSpPr>
            <p:spPr bwMode="auto">
              <a:xfrm>
                <a:off x="3648" y="3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79" name="Oval 57"/>
              <p:cNvSpPr>
                <a:spLocks noChangeArrowheads="1"/>
              </p:cNvSpPr>
              <p:nvPr/>
            </p:nvSpPr>
            <p:spPr bwMode="auto">
              <a:xfrm>
                <a:off x="3792" y="3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0" name="Oval 58"/>
              <p:cNvSpPr>
                <a:spLocks noChangeArrowheads="1"/>
              </p:cNvSpPr>
              <p:nvPr/>
            </p:nvSpPr>
            <p:spPr bwMode="auto">
              <a:xfrm>
                <a:off x="3936" y="3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1" name="Oval 59"/>
              <p:cNvSpPr>
                <a:spLocks noChangeArrowheads="1"/>
              </p:cNvSpPr>
              <p:nvPr/>
            </p:nvSpPr>
            <p:spPr bwMode="auto">
              <a:xfrm>
                <a:off x="4080" y="3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2" name="Oval 60"/>
              <p:cNvSpPr>
                <a:spLocks noChangeArrowheads="1"/>
              </p:cNvSpPr>
              <p:nvPr/>
            </p:nvSpPr>
            <p:spPr bwMode="auto">
              <a:xfrm>
                <a:off x="4128" y="2916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3" name="Oval 61"/>
              <p:cNvSpPr>
                <a:spLocks noChangeArrowheads="1"/>
              </p:cNvSpPr>
              <p:nvPr/>
            </p:nvSpPr>
            <p:spPr bwMode="auto">
              <a:xfrm>
                <a:off x="4368" y="3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4" name="Oval 62"/>
              <p:cNvSpPr>
                <a:spLocks noChangeArrowheads="1"/>
              </p:cNvSpPr>
              <p:nvPr/>
            </p:nvSpPr>
            <p:spPr bwMode="auto">
              <a:xfrm>
                <a:off x="4512" y="3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5" name="Oval 63"/>
              <p:cNvSpPr>
                <a:spLocks noChangeArrowheads="1"/>
              </p:cNvSpPr>
              <p:nvPr/>
            </p:nvSpPr>
            <p:spPr bwMode="auto">
              <a:xfrm>
                <a:off x="4656" y="3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6" name="Oval 64"/>
              <p:cNvSpPr>
                <a:spLocks noChangeArrowheads="1"/>
              </p:cNvSpPr>
              <p:nvPr/>
            </p:nvSpPr>
            <p:spPr bwMode="auto">
              <a:xfrm>
                <a:off x="4800" y="3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7" name="Oval 65"/>
              <p:cNvSpPr>
                <a:spLocks noChangeArrowheads="1"/>
              </p:cNvSpPr>
              <p:nvPr/>
            </p:nvSpPr>
            <p:spPr bwMode="auto">
              <a:xfrm>
                <a:off x="3719" y="311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8" name="Oval 66"/>
              <p:cNvSpPr>
                <a:spLocks noChangeArrowheads="1"/>
              </p:cNvSpPr>
              <p:nvPr/>
            </p:nvSpPr>
            <p:spPr bwMode="auto">
              <a:xfrm>
                <a:off x="3863" y="311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89" name="Oval 67"/>
              <p:cNvSpPr>
                <a:spLocks noChangeArrowheads="1"/>
              </p:cNvSpPr>
              <p:nvPr/>
            </p:nvSpPr>
            <p:spPr bwMode="auto">
              <a:xfrm>
                <a:off x="4007" y="311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0" name="Oval 68"/>
              <p:cNvSpPr>
                <a:spLocks noChangeArrowheads="1"/>
              </p:cNvSpPr>
              <p:nvPr/>
            </p:nvSpPr>
            <p:spPr bwMode="auto">
              <a:xfrm>
                <a:off x="4151" y="311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1" name="Oval 69"/>
              <p:cNvSpPr>
                <a:spLocks noChangeArrowheads="1"/>
              </p:cNvSpPr>
              <p:nvPr/>
            </p:nvSpPr>
            <p:spPr bwMode="auto">
              <a:xfrm>
                <a:off x="4295" y="311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2" name="Oval 70"/>
              <p:cNvSpPr>
                <a:spLocks noChangeArrowheads="1"/>
              </p:cNvSpPr>
              <p:nvPr/>
            </p:nvSpPr>
            <p:spPr bwMode="auto">
              <a:xfrm>
                <a:off x="4439" y="311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3" name="Oval 71"/>
              <p:cNvSpPr>
                <a:spLocks noChangeArrowheads="1"/>
              </p:cNvSpPr>
              <p:nvPr/>
            </p:nvSpPr>
            <p:spPr bwMode="auto">
              <a:xfrm>
                <a:off x="4583" y="311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4" name="Oval 72"/>
              <p:cNvSpPr>
                <a:spLocks noChangeArrowheads="1"/>
              </p:cNvSpPr>
              <p:nvPr/>
            </p:nvSpPr>
            <p:spPr bwMode="auto">
              <a:xfrm>
                <a:off x="4727" y="311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5" name="Oval 73"/>
              <p:cNvSpPr>
                <a:spLocks noChangeArrowheads="1"/>
              </p:cNvSpPr>
              <p:nvPr/>
            </p:nvSpPr>
            <p:spPr bwMode="auto">
              <a:xfrm>
                <a:off x="3792" y="32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6" name="Oval 74"/>
              <p:cNvSpPr>
                <a:spLocks noChangeArrowheads="1"/>
              </p:cNvSpPr>
              <p:nvPr/>
            </p:nvSpPr>
            <p:spPr bwMode="auto">
              <a:xfrm>
                <a:off x="3936" y="32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7" name="Oval 75"/>
              <p:cNvSpPr>
                <a:spLocks noChangeArrowheads="1"/>
              </p:cNvSpPr>
              <p:nvPr/>
            </p:nvSpPr>
            <p:spPr bwMode="auto">
              <a:xfrm>
                <a:off x="4080" y="32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8" name="Oval 76"/>
              <p:cNvSpPr>
                <a:spLocks noChangeArrowheads="1"/>
              </p:cNvSpPr>
              <p:nvPr/>
            </p:nvSpPr>
            <p:spPr bwMode="auto">
              <a:xfrm>
                <a:off x="4224" y="32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99" name="Oval 77"/>
              <p:cNvSpPr>
                <a:spLocks noChangeArrowheads="1"/>
              </p:cNvSpPr>
              <p:nvPr/>
            </p:nvSpPr>
            <p:spPr bwMode="auto">
              <a:xfrm>
                <a:off x="4368" y="32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0" name="Oval 78"/>
              <p:cNvSpPr>
                <a:spLocks noChangeArrowheads="1"/>
              </p:cNvSpPr>
              <p:nvPr/>
            </p:nvSpPr>
            <p:spPr bwMode="auto">
              <a:xfrm>
                <a:off x="4512" y="32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1" name="Oval 79"/>
              <p:cNvSpPr>
                <a:spLocks noChangeArrowheads="1"/>
              </p:cNvSpPr>
              <p:nvPr/>
            </p:nvSpPr>
            <p:spPr bwMode="auto">
              <a:xfrm>
                <a:off x="4656" y="32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2" name="Oval 80"/>
              <p:cNvSpPr>
                <a:spLocks noChangeArrowheads="1"/>
              </p:cNvSpPr>
              <p:nvPr/>
            </p:nvSpPr>
            <p:spPr bwMode="auto">
              <a:xfrm>
                <a:off x="3863" y="333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3" name="Oval 81"/>
              <p:cNvSpPr>
                <a:spLocks noChangeArrowheads="1"/>
              </p:cNvSpPr>
              <p:nvPr/>
            </p:nvSpPr>
            <p:spPr bwMode="auto">
              <a:xfrm>
                <a:off x="4007" y="333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4" name="Oval 82"/>
              <p:cNvSpPr>
                <a:spLocks noChangeArrowheads="1"/>
              </p:cNvSpPr>
              <p:nvPr/>
            </p:nvSpPr>
            <p:spPr bwMode="auto">
              <a:xfrm>
                <a:off x="4151" y="333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5" name="Oval 83"/>
              <p:cNvSpPr>
                <a:spLocks noChangeArrowheads="1"/>
              </p:cNvSpPr>
              <p:nvPr/>
            </p:nvSpPr>
            <p:spPr bwMode="auto">
              <a:xfrm>
                <a:off x="4295" y="333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6" name="Oval 84"/>
              <p:cNvSpPr>
                <a:spLocks noChangeArrowheads="1"/>
              </p:cNvSpPr>
              <p:nvPr/>
            </p:nvSpPr>
            <p:spPr bwMode="auto">
              <a:xfrm>
                <a:off x="4439" y="333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7" name="Oval 85"/>
              <p:cNvSpPr>
                <a:spLocks noChangeArrowheads="1"/>
              </p:cNvSpPr>
              <p:nvPr/>
            </p:nvSpPr>
            <p:spPr bwMode="auto">
              <a:xfrm>
                <a:off x="4583" y="333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8" name="Oval 86"/>
              <p:cNvSpPr>
                <a:spLocks noChangeArrowheads="1"/>
              </p:cNvSpPr>
              <p:nvPr/>
            </p:nvSpPr>
            <p:spPr bwMode="auto">
              <a:xfrm>
                <a:off x="3936" y="34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09" name="Oval 87"/>
              <p:cNvSpPr>
                <a:spLocks noChangeArrowheads="1"/>
              </p:cNvSpPr>
              <p:nvPr/>
            </p:nvSpPr>
            <p:spPr bwMode="auto">
              <a:xfrm>
                <a:off x="4080" y="34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10" name="Oval 88"/>
              <p:cNvSpPr>
                <a:spLocks noChangeArrowheads="1"/>
              </p:cNvSpPr>
              <p:nvPr/>
            </p:nvSpPr>
            <p:spPr bwMode="auto">
              <a:xfrm>
                <a:off x="4224" y="34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11" name="Oval 89"/>
              <p:cNvSpPr>
                <a:spLocks noChangeArrowheads="1"/>
              </p:cNvSpPr>
              <p:nvPr/>
            </p:nvSpPr>
            <p:spPr bwMode="auto">
              <a:xfrm>
                <a:off x="4368" y="34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12" name="Oval 90"/>
              <p:cNvSpPr>
                <a:spLocks noChangeArrowheads="1"/>
              </p:cNvSpPr>
              <p:nvPr/>
            </p:nvSpPr>
            <p:spPr bwMode="auto">
              <a:xfrm>
                <a:off x="4512" y="34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13" name="Oval 91"/>
              <p:cNvSpPr>
                <a:spLocks noChangeArrowheads="1"/>
              </p:cNvSpPr>
              <p:nvPr/>
            </p:nvSpPr>
            <p:spPr bwMode="auto">
              <a:xfrm>
                <a:off x="4007" y="355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14" name="Oval 92"/>
              <p:cNvSpPr>
                <a:spLocks noChangeArrowheads="1"/>
              </p:cNvSpPr>
              <p:nvPr/>
            </p:nvSpPr>
            <p:spPr bwMode="auto">
              <a:xfrm>
                <a:off x="4151" y="355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15" name="Oval 93"/>
              <p:cNvSpPr>
                <a:spLocks noChangeArrowheads="1"/>
              </p:cNvSpPr>
              <p:nvPr/>
            </p:nvSpPr>
            <p:spPr bwMode="auto">
              <a:xfrm>
                <a:off x="4295" y="355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016" name="Oval 94"/>
              <p:cNvSpPr>
                <a:spLocks noChangeArrowheads="1"/>
              </p:cNvSpPr>
              <p:nvPr/>
            </p:nvSpPr>
            <p:spPr bwMode="auto">
              <a:xfrm>
                <a:off x="4439" y="355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148580" name="Text Box 100"/>
          <p:cNvSpPr txBox="1">
            <a:spLocks noChangeArrowheads="1"/>
          </p:cNvSpPr>
          <p:nvPr/>
        </p:nvSpPr>
        <p:spPr bwMode="auto">
          <a:xfrm>
            <a:off x="1008063" y="1700213"/>
            <a:ext cx="3024187" cy="396875"/>
          </a:xfrm>
          <a:prstGeom prst="rect">
            <a:avLst/>
          </a:prstGeom>
          <a:solidFill>
            <a:srgbClr val="00FFFF">
              <a:alpha val="25999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1D Braggovo zrcadlo</a:t>
            </a:r>
            <a:r>
              <a:rPr lang="en-US" sz="2000">
                <a:latin typeface="Verdana" pitchFamily="34" charset="0"/>
              </a:rPr>
              <a:t> </a:t>
            </a:r>
            <a:endParaRPr lang="cs-CZ" sz="2000">
              <a:latin typeface="Verdana" pitchFamily="34" charset="0"/>
            </a:endParaRPr>
          </a:p>
        </p:txBody>
      </p:sp>
      <p:sp>
        <p:nvSpPr>
          <p:cNvPr id="148581" name="Text Box 101"/>
          <p:cNvSpPr txBox="1">
            <a:spLocks noChangeArrowheads="1"/>
          </p:cNvSpPr>
          <p:nvPr/>
        </p:nvSpPr>
        <p:spPr bwMode="auto">
          <a:xfrm>
            <a:off x="6119813" y="1714500"/>
            <a:ext cx="1584325" cy="396875"/>
          </a:xfrm>
          <a:prstGeom prst="rect">
            <a:avLst/>
          </a:prstGeom>
          <a:solidFill>
            <a:srgbClr val="00FFFF">
              <a:alpha val="25999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2D PBG</a:t>
            </a:r>
            <a:endParaRPr lang="cs-CZ" sz="2000">
              <a:latin typeface="Verdana" pitchFamily="34" charset="0"/>
            </a:endParaRPr>
          </a:p>
        </p:txBody>
      </p:sp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468313" y="222250"/>
            <a:ext cx="8135937" cy="577850"/>
            <a:chOff x="295" y="140"/>
            <a:chExt cx="5125" cy="364"/>
          </a:xfrm>
        </p:grpSpPr>
        <p:sp>
          <p:nvSpPr>
            <p:cNvPr id="148484" name="Text Box 4"/>
            <p:cNvSpPr txBox="1">
              <a:spLocks noChangeArrowheads="1"/>
            </p:cNvSpPr>
            <p:nvPr/>
          </p:nvSpPr>
          <p:spPr bwMode="auto">
            <a:xfrm>
              <a:off x="295" y="140"/>
              <a:ext cx="2079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cs-CZ" sz="2800" b="1">
                  <a:solidFill>
                    <a:srgbClr val="F4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</a:rPr>
                <a:t>Vláknové vlnovody</a:t>
              </a:r>
            </a:p>
          </p:txBody>
        </p:sp>
        <p:sp>
          <p:nvSpPr>
            <p:cNvPr id="39945" name="Line 5"/>
            <p:cNvSpPr>
              <a:spLocks noChangeShapeType="1"/>
            </p:cNvSpPr>
            <p:nvPr/>
          </p:nvSpPr>
          <p:spPr bwMode="auto">
            <a:xfrm>
              <a:off x="385" y="504"/>
              <a:ext cx="5035" cy="0"/>
            </a:xfrm>
            <a:prstGeom prst="line">
              <a:avLst/>
            </a:prstGeom>
            <a:noFill/>
            <a:ln w="57150" cmpd="thickThin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8582" name="Text Box 102"/>
          <p:cNvSpPr txBox="1">
            <a:spLocks noChangeArrowheads="1"/>
          </p:cNvSpPr>
          <p:nvPr/>
        </p:nvSpPr>
        <p:spPr bwMode="auto">
          <a:xfrm>
            <a:off x="358775" y="944563"/>
            <a:ext cx="36004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Nevyu</a:t>
            </a:r>
            <a:r>
              <a:rPr lang="cs-CZ" sz="2000">
                <a:solidFill>
                  <a:srgbClr val="F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žívají totální odraz</a:t>
            </a:r>
            <a:r>
              <a:rPr lang="en-US" sz="2000">
                <a:latin typeface="Verdana" pitchFamily="34" charset="0"/>
              </a:rPr>
              <a:t> </a:t>
            </a:r>
            <a:endParaRPr lang="cs-CZ" sz="20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7"/>
          <p:cNvGrpSpPr>
            <a:grpSpLocks/>
          </p:cNvGrpSpPr>
          <p:nvPr/>
        </p:nvGrpSpPr>
        <p:grpSpPr bwMode="auto">
          <a:xfrm>
            <a:off x="250825" y="333375"/>
            <a:ext cx="8839200" cy="4906963"/>
            <a:chOff x="192" y="1071"/>
            <a:chExt cx="5568" cy="3091"/>
          </a:xfrm>
        </p:grpSpPr>
        <p:grpSp>
          <p:nvGrpSpPr>
            <p:cNvPr id="40964" name="Group 8"/>
            <p:cNvGrpSpPr>
              <a:grpSpLocks/>
            </p:cNvGrpSpPr>
            <p:nvPr/>
          </p:nvGrpSpPr>
          <p:grpSpPr bwMode="auto">
            <a:xfrm>
              <a:off x="192" y="1071"/>
              <a:ext cx="5568" cy="3091"/>
              <a:chOff x="192" y="1071"/>
              <a:chExt cx="5568" cy="3091"/>
            </a:xfrm>
          </p:grpSpPr>
          <p:grpSp>
            <p:nvGrpSpPr>
              <p:cNvPr id="40966" name="Group 9"/>
              <p:cNvGrpSpPr>
                <a:grpSpLocks/>
              </p:cNvGrpSpPr>
              <p:nvPr/>
            </p:nvGrpSpPr>
            <p:grpSpPr bwMode="auto">
              <a:xfrm>
                <a:off x="192" y="1071"/>
                <a:ext cx="5568" cy="3091"/>
                <a:chOff x="192" y="1096"/>
                <a:chExt cx="5568" cy="3091"/>
              </a:xfrm>
            </p:grpSpPr>
            <p:grpSp>
              <p:nvGrpSpPr>
                <p:cNvPr id="40970" name="Group 10"/>
                <p:cNvGrpSpPr>
                  <a:grpSpLocks/>
                </p:cNvGrpSpPr>
                <p:nvPr/>
              </p:nvGrpSpPr>
              <p:grpSpPr bwMode="auto">
                <a:xfrm>
                  <a:off x="192" y="1096"/>
                  <a:ext cx="5568" cy="3091"/>
                  <a:chOff x="192" y="1104"/>
                  <a:chExt cx="5568" cy="3091"/>
                </a:xfrm>
              </p:grpSpPr>
              <p:pic>
                <p:nvPicPr>
                  <p:cNvPr id="40974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192" y="1104"/>
                    <a:ext cx="2730" cy="24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0975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928" y="2304"/>
                    <a:ext cx="2832" cy="18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40971" name="Rectangle 13"/>
                <p:cNvSpPr>
                  <a:spLocks noChangeArrowheads="1"/>
                </p:cNvSpPr>
                <p:nvPr/>
              </p:nvSpPr>
              <p:spPr bwMode="auto">
                <a:xfrm>
                  <a:off x="1112" y="2016"/>
                  <a:ext cx="823" cy="566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0972" name="Rectangle 14"/>
                <p:cNvSpPr>
                  <a:spLocks noChangeArrowheads="1"/>
                </p:cNvSpPr>
                <p:nvPr/>
              </p:nvSpPr>
              <p:spPr bwMode="auto">
                <a:xfrm>
                  <a:off x="2928" y="2296"/>
                  <a:ext cx="2828" cy="188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0973" name="Line 15"/>
                <p:cNvSpPr>
                  <a:spLocks noChangeShapeType="1"/>
                </p:cNvSpPr>
                <p:nvPr/>
              </p:nvSpPr>
              <p:spPr bwMode="auto">
                <a:xfrm>
                  <a:off x="1953" y="2333"/>
                  <a:ext cx="927" cy="12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40967" name="Text Box 16"/>
              <p:cNvSpPr txBox="1">
                <a:spLocks noChangeArrowheads="1"/>
              </p:cNvSpPr>
              <p:nvPr/>
            </p:nvSpPr>
            <p:spPr bwMode="auto">
              <a:xfrm>
                <a:off x="2448" y="1175"/>
                <a:ext cx="46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n-US" b="1">
                    <a:solidFill>
                      <a:srgbClr val="FF0000"/>
                    </a:solidFill>
                    <a:latin typeface="Times" pitchFamily="18" charset="0"/>
                  </a:rPr>
                  <a:t>10µm</a:t>
                </a:r>
              </a:p>
            </p:txBody>
          </p:sp>
          <p:sp>
            <p:nvSpPr>
              <p:cNvPr id="40968" name="Line 17"/>
              <p:cNvSpPr>
                <a:spLocks noChangeShapeType="1"/>
              </p:cNvSpPr>
              <p:nvPr/>
            </p:nvSpPr>
            <p:spPr bwMode="auto">
              <a:xfrm>
                <a:off x="3168" y="2416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969" name="Text Box 18"/>
              <p:cNvSpPr txBox="1">
                <a:spLocks noChangeArrowheads="1"/>
              </p:cNvSpPr>
              <p:nvPr/>
            </p:nvSpPr>
            <p:spPr bwMode="auto">
              <a:xfrm>
                <a:off x="3168" y="2432"/>
                <a:ext cx="3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n-US" b="1">
                    <a:solidFill>
                      <a:srgbClr val="FF0000"/>
                    </a:solidFill>
                    <a:latin typeface="Times" pitchFamily="18" charset="0"/>
                  </a:rPr>
                  <a:t>5µm</a:t>
                </a:r>
              </a:p>
            </p:txBody>
          </p:sp>
        </p:grpSp>
        <p:sp>
          <p:nvSpPr>
            <p:cNvPr id="40965" name="Line 19"/>
            <p:cNvSpPr>
              <a:spLocks noChangeShapeType="1"/>
            </p:cNvSpPr>
            <p:nvPr/>
          </p:nvSpPr>
          <p:spPr bwMode="auto">
            <a:xfrm>
              <a:off x="2592" y="1200"/>
              <a:ext cx="2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0963" name="Rectangle 21"/>
          <p:cNvSpPr>
            <a:spLocks noChangeArrowheads="1"/>
          </p:cNvSpPr>
          <p:nvPr/>
        </p:nvSpPr>
        <p:spPr bwMode="auto">
          <a:xfrm>
            <a:off x="250825" y="5516563"/>
            <a:ext cx="43180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R. F. Cregan </a:t>
            </a:r>
            <a:r>
              <a:rPr lang="en-US" altLang="en-US" i="1"/>
              <a:t>et al.</a:t>
            </a:r>
            <a:r>
              <a:rPr lang="en-US" altLang="en-US"/>
              <a:t>, </a:t>
            </a:r>
            <a:r>
              <a:rPr lang="en-US" altLang="en-US" i="1"/>
              <a:t>Science</a:t>
            </a:r>
            <a:r>
              <a:rPr lang="en-US" altLang="en-US"/>
              <a:t> </a:t>
            </a:r>
            <a:r>
              <a:rPr lang="en-US" altLang="en-US" b="1"/>
              <a:t>285</a:t>
            </a:r>
            <a:r>
              <a:rPr lang="en-US" altLang="en-US"/>
              <a:t>, 1537 (1999)</a:t>
            </a:r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25425" y="279400"/>
            <a:ext cx="78120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 b="1" i="1">
                <a:latin typeface="Arial Unicode MS" pitchFamily="34" charset="-128"/>
              </a:rPr>
              <a:t> </a:t>
            </a:r>
            <a:r>
              <a:rPr lang="en-US">
                <a:latin typeface="Arial Unicode MS" pitchFamily="34" charset="-128"/>
              </a:rPr>
              <a:t>D</a:t>
            </a:r>
            <a:r>
              <a:rPr lang="cs-CZ">
                <a:latin typeface="Arial Unicode MS" pitchFamily="34" charset="-128"/>
              </a:rPr>
              <a:t>ále platí</a:t>
            </a:r>
            <a:endParaRPr lang="en-US" sz="2400" b="1" i="1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H </a:t>
            </a:r>
            <a:r>
              <a:rPr lang="en-US" sz="2400" b="1">
                <a:solidFill>
                  <a:schemeClr val="accent2"/>
                </a:solidFill>
                <a:latin typeface="Arial Unicode MS" pitchFamily="34" charset="-128"/>
              </a:rPr>
              <a:t>= 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H</a:t>
            </a:r>
            <a:r>
              <a:rPr lang="en-US" sz="2400" b="1" i="1" baseline="-25000">
                <a:solidFill>
                  <a:schemeClr val="accent2"/>
                </a:solidFill>
                <a:latin typeface="Arial Unicode MS" pitchFamily="34" charset="-128"/>
              </a:rPr>
              <a:t>k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Arial Unicode MS" pitchFamily="34" charset="-128"/>
              </a:rPr>
              <a:t>(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r </a:t>
            </a:r>
            <a:r>
              <a:rPr lang="en-US" sz="2400">
                <a:solidFill>
                  <a:schemeClr val="accent2"/>
                </a:solidFill>
                <a:latin typeface="Arial Unicode MS" pitchFamily="34" charset="-128"/>
              </a:rPr>
              <a:t>)</a:t>
            </a:r>
            <a:r>
              <a:rPr lang="en-US" sz="1600" i="1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exp</a:t>
            </a:r>
            <a:r>
              <a:rPr lang="en-US" sz="1000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>
                <a:solidFill>
                  <a:schemeClr val="accent2"/>
                </a:solidFill>
                <a:latin typeface="Arial Unicode MS" pitchFamily="34" charset="-128"/>
              </a:rPr>
              <a:t>(</a:t>
            </a:r>
            <a:r>
              <a:rPr lang="en-US" sz="1600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i</a:t>
            </a:r>
            <a:r>
              <a:rPr lang="en-US" sz="1400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k</a:t>
            </a:r>
            <a:r>
              <a:rPr lang="cs-CZ" sz="2400" b="1" i="1">
                <a:solidFill>
                  <a:schemeClr val="accent2"/>
                </a:solidFill>
                <a:latin typeface="Arial Unicode MS" pitchFamily="34" charset="-128"/>
              </a:rPr>
              <a:t>.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r </a:t>
            </a:r>
            <a:r>
              <a:rPr lang="en-US" sz="2400">
                <a:solidFill>
                  <a:schemeClr val="accent2"/>
                </a:solidFill>
                <a:latin typeface="Arial Unicode MS" pitchFamily="34" charset="-128"/>
              </a:rPr>
              <a:t>),</a:t>
            </a:r>
            <a:r>
              <a:rPr lang="cs-CZ" sz="2400">
                <a:solidFill>
                  <a:schemeClr val="accent2"/>
                </a:solidFill>
                <a:latin typeface="Arial Unicode MS" pitchFamily="34" charset="-128"/>
              </a:rPr>
              <a:t>     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 i="1">
                <a:solidFill>
                  <a:schemeClr val="accent2"/>
                </a:solidFill>
                <a:latin typeface="Arial Unicode MS" pitchFamily="34" charset="-128"/>
              </a:rPr>
              <a:t>H</a:t>
            </a:r>
            <a:r>
              <a:rPr lang="en-US" sz="2400" b="1" i="1" baseline="-25000">
                <a:solidFill>
                  <a:schemeClr val="accent2"/>
                </a:solidFill>
                <a:latin typeface="Arial Unicode MS" pitchFamily="34" charset="-128"/>
              </a:rPr>
              <a:t>k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>
                <a:solidFill>
                  <a:schemeClr val="accent2"/>
                </a:solidFill>
                <a:latin typeface="Arial Unicode MS" pitchFamily="34" charset="-128"/>
              </a:rPr>
              <a:t>(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r </a:t>
            </a:r>
            <a:r>
              <a:rPr lang="en-US" sz="2400">
                <a:solidFill>
                  <a:schemeClr val="accent2"/>
                </a:solidFill>
                <a:latin typeface="Arial Unicode MS" pitchFamily="34" charset="-128"/>
              </a:rPr>
              <a:t>+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T</a:t>
            </a:r>
            <a:r>
              <a:rPr lang="en-US" sz="2400" b="1" i="1" baseline="-25000">
                <a:solidFill>
                  <a:schemeClr val="accent2"/>
                </a:solidFill>
                <a:latin typeface="Arial Unicode MS" pitchFamily="34" charset="-128"/>
              </a:rPr>
              <a:t>n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>
                <a:solidFill>
                  <a:schemeClr val="accent2"/>
                </a:solidFill>
                <a:latin typeface="Arial Unicode MS" pitchFamily="34" charset="-128"/>
              </a:rPr>
              <a:t>)= 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H</a:t>
            </a:r>
            <a:r>
              <a:rPr lang="en-US" sz="2400" b="1" i="1" baseline="-25000">
                <a:solidFill>
                  <a:schemeClr val="accent2"/>
                </a:solidFill>
                <a:latin typeface="Arial Unicode MS" pitchFamily="34" charset="-128"/>
              </a:rPr>
              <a:t>k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>
                <a:solidFill>
                  <a:schemeClr val="accent2"/>
                </a:solidFill>
                <a:latin typeface="Arial Unicode MS" pitchFamily="34" charset="-128"/>
              </a:rPr>
              <a:t>(</a:t>
            </a:r>
            <a:r>
              <a:rPr lang="en-US" sz="2400" b="1" i="1">
                <a:solidFill>
                  <a:schemeClr val="accent2"/>
                </a:solidFill>
                <a:latin typeface="Arial Unicode MS" pitchFamily="34" charset="-128"/>
              </a:rPr>
              <a:t>r </a:t>
            </a:r>
            <a:r>
              <a:rPr lang="en-US" sz="2400">
                <a:solidFill>
                  <a:schemeClr val="accent2"/>
                </a:solidFill>
                <a:latin typeface="Arial Unicode MS" pitchFamily="34" charset="-128"/>
              </a:rPr>
              <a:t>)</a:t>
            </a:r>
            <a:endParaRPr lang="en-US" sz="2400" i="1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50825" y="1584325"/>
            <a:ext cx="73358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 b="1" i="1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b="1" i="1">
                <a:solidFill>
                  <a:schemeClr val="accent2"/>
                </a:solidFill>
                <a:latin typeface="Arial Unicode MS" pitchFamily="34" charset="-128"/>
              </a:rPr>
              <a:t>H</a:t>
            </a:r>
            <a:r>
              <a:rPr lang="en-US" b="1" i="1" baseline="-25000">
                <a:solidFill>
                  <a:schemeClr val="accent2"/>
                </a:solidFill>
                <a:latin typeface="Arial Unicode MS" pitchFamily="34" charset="-128"/>
              </a:rPr>
              <a:t>k</a:t>
            </a:r>
            <a:r>
              <a:rPr lang="en-US" b="1" i="1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>
                <a:solidFill>
                  <a:schemeClr val="accent2"/>
                </a:solidFill>
                <a:latin typeface="Arial Unicode MS" pitchFamily="34" charset="-128"/>
              </a:rPr>
              <a:t>(</a:t>
            </a:r>
            <a:r>
              <a:rPr lang="en-US" b="1" i="1">
                <a:solidFill>
                  <a:schemeClr val="accent2"/>
                </a:solidFill>
                <a:latin typeface="Arial Unicode MS" pitchFamily="34" charset="-128"/>
              </a:rPr>
              <a:t>r </a:t>
            </a:r>
            <a:r>
              <a:rPr lang="en-US">
                <a:solidFill>
                  <a:schemeClr val="accent2"/>
                </a:solidFill>
                <a:latin typeface="Arial Unicode MS" pitchFamily="34" charset="-128"/>
              </a:rPr>
              <a:t>)</a:t>
            </a:r>
            <a:r>
              <a:rPr lang="cs-CZ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cs-CZ">
                <a:latin typeface="Arial Unicode MS" pitchFamily="34" charset="-128"/>
              </a:rPr>
              <a:t>je řešením rovnice</a:t>
            </a:r>
            <a:endParaRPr lang="cs-CZ">
              <a:solidFill>
                <a:schemeClr val="accent2"/>
              </a:solidFill>
              <a:latin typeface="Arial Unicode MS" pitchFamily="34" charset="-128"/>
            </a:endParaRP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ph sz="half" idx="1"/>
          </p:nvPr>
        </p:nvGraphicFramePr>
        <p:xfrm>
          <a:off x="1827213" y="1943100"/>
          <a:ext cx="4859337" cy="889000"/>
        </p:xfrm>
        <a:graphic>
          <a:graphicData uri="http://schemas.openxmlformats.org/presentationml/2006/ole">
            <p:oleObj spid="_x0000_s2050" name="Rovnice" r:id="rId3" imgW="2501640" imgH="457200" progId="Equation.3">
              <p:embed/>
            </p:oleObj>
          </a:graphicData>
        </a:graphic>
      </p:graphicFrame>
      <p:sp>
        <p:nvSpPr>
          <p:cNvPr id="2055" name="Text Box 9"/>
          <p:cNvSpPr txBox="1">
            <a:spLocks noChangeArrowheads="1"/>
          </p:cNvSpPr>
          <p:nvPr/>
        </p:nvSpPr>
        <p:spPr bwMode="auto">
          <a:xfrm>
            <a:off x="250825" y="2978150"/>
            <a:ext cx="86423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>
                <a:latin typeface="Arial Unicode MS" pitchFamily="34" charset="-128"/>
              </a:rPr>
              <a:t> Pro zadané </a:t>
            </a:r>
            <a:r>
              <a:rPr lang="cs-CZ" b="1" i="1">
                <a:latin typeface="Arial Unicode MS" pitchFamily="34" charset="-128"/>
              </a:rPr>
              <a:t>k </a:t>
            </a:r>
            <a:r>
              <a:rPr lang="cs-CZ">
                <a:latin typeface="Arial Unicode MS" pitchFamily="34" charset="-128"/>
              </a:rPr>
              <a:t> má rovnice nekonečně mnoho řešení </a:t>
            </a:r>
            <a:r>
              <a:rPr lang="cs-CZ" sz="20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⇒</a:t>
            </a:r>
            <a:r>
              <a:rPr lang="cs-CZ">
                <a:latin typeface="Arial Unicode MS" pitchFamily="34" charset="-128"/>
              </a:rPr>
              <a:t> </a:t>
            </a:r>
            <a:r>
              <a:rPr lang="cs-CZ" b="1">
                <a:solidFill>
                  <a:srgbClr val="FF0000"/>
                </a:solidFill>
                <a:latin typeface="Arial Unicode MS" pitchFamily="34" charset="-128"/>
              </a:rPr>
              <a:t>pásové spektrum</a:t>
            </a:r>
          </a:p>
        </p:txBody>
      </p:sp>
      <p:graphicFrame>
        <p:nvGraphicFramePr>
          <p:cNvPr id="2051" name="Object 13"/>
          <p:cNvGraphicFramePr>
            <a:graphicFrameLocks noChangeAspect="1"/>
          </p:cNvGraphicFramePr>
          <p:nvPr>
            <p:ph sz="quarter" idx="3"/>
          </p:nvPr>
        </p:nvGraphicFramePr>
        <p:xfrm>
          <a:off x="1827213" y="3589338"/>
          <a:ext cx="5445125" cy="522287"/>
        </p:xfrm>
        <a:graphic>
          <a:graphicData uri="http://schemas.openxmlformats.org/presentationml/2006/ole">
            <p:oleObj spid="_x0000_s2051" name="Rovnice" r:id="rId4" imgW="2527200" imgH="241200" progId="Equation.3">
              <p:embed/>
            </p:oleObj>
          </a:graphicData>
        </a:graphic>
      </p:graphicFrame>
      <p:sp>
        <p:nvSpPr>
          <p:cNvPr id="2056" name="Text Box 17"/>
          <p:cNvSpPr txBox="1">
            <a:spLocks noChangeArrowheads="1"/>
          </p:cNvSpPr>
          <p:nvPr/>
        </p:nvSpPr>
        <p:spPr bwMode="auto">
          <a:xfrm>
            <a:off x="206375" y="4149725"/>
            <a:ext cx="82804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cs-CZ" sz="2000">
                <a:latin typeface="Arial Unicode MS" pitchFamily="34" charset="-128"/>
              </a:rPr>
              <a:t> Pro využití fotonických krystalů má zásadní význam</a:t>
            </a:r>
            <a:r>
              <a:rPr lang="cs-CZ" sz="2000"/>
              <a:t> </a:t>
            </a:r>
          </a:p>
          <a:p>
            <a:r>
              <a:rPr lang="cs-CZ" sz="2800">
                <a:solidFill>
                  <a:srgbClr val="FF0000"/>
                </a:solidFill>
                <a:latin typeface="Arial Unicode MS" pitchFamily="34" charset="-128"/>
              </a:rPr>
              <a:t>existence zakázaných pásů,</a:t>
            </a:r>
          </a:p>
          <a:p>
            <a:pPr algn="l"/>
            <a:r>
              <a:rPr lang="cs-CZ" sz="2000">
                <a:latin typeface="Arial Unicode MS" pitchFamily="34" charset="-128"/>
              </a:rPr>
              <a:t>  tj. intervalů frekvencí, které se v krystalu nemohou šířit.</a:t>
            </a:r>
          </a:p>
          <a:p>
            <a:pPr algn="l"/>
            <a:r>
              <a:rPr lang="cs-CZ" sz="2000">
                <a:latin typeface="Arial Unicode MS" pitchFamily="34" charset="-128"/>
              </a:rPr>
              <a:t>  Ideálem je dostatečně široký </a:t>
            </a:r>
          </a:p>
          <a:p>
            <a:r>
              <a:rPr lang="cs-CZ" sz="2800">
                <a:solidFill>
                  <a:srgbClr val="FF0000"/>
                </a:solidFill>
                <a:latin typeface="Arial Unicode MS" pitchFamily="34" charset="-128"/>
              </a:rPr>
              <a:t>úplný zakázaný pás (PBG),</a:t>
            </a:r>
          </a:p>
          <a:p>
            <a:pPr algn="l"/>
            <a:r>
              <a:rPr lang="cs-CZ">
                <a:solidFill>
                  <a:srgbClr val="FF0000"/>
                </a:solidFill>
                <a:latin typeface="Arial Unicode MS" pitchFamily="34" charset="-128"/>
              </a:rPr>
              <a:t>  </a:t>
            </a:r>
            <a:r>
              <a:rPr lang="cs-CZ">
                <a:latin typeface="Arial Unicode MS" pitchFamily="34" charset="-128"/>
              </a:rPr>
              <a:t>který nedovolí šíření vln s libovolnou polarizací v žádném směru (3D). </a:t>
            </a:r>
            <a:endParaRPr lang="cs-CZ">
              <a:solidFill>
                <a:srgbClr val="FF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554038" y="144463"/>
            <a:ext cx="29956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336550" y="227013"/>
            <a:ext cx="8134350" cy="519112"/>
          </a:xfrm>
          <a:prstGeom prst="rect">
            <a:avLst/>
          </a:prstGeom>
          <a:solidFill>
            <a:srgbClr val="CCFFCC">
              <a:alpha val="44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24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e</a:t>
            </a:r>
            <a:r>
              <a:rPr lang="en-US" sz="24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lektrony </a:t>
            </a:r>
            <a:r>
              <a:rPr lang="cs-CZ" sz="24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	   </a:t>
            </a: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:</a:t>
            </a:r>
            <a:r>
              <a:rPr lang="en-US" sz="24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cs-CZ" sz="24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	</a:t>
            </a:r>
            <a:r>
              <a:rPr lang="en-US" sz="24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fotony</a:t>
            </a:r>
            <a:endParaRPr lang="cs-CZ" sz="24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</p:txBody>
      </p:sp>
      <p:grpSp>
        <p:nvGrpSpPr>
          <p:cNvPr id="3079" name="Group 37"/>
          <p:cNvGrpSpPr>
            <a:grpSpLocks/>
          </p:cNvGrpSpPr>
          <p:nvPr/>
        </p:nvGrpSpPr>
        <p:grpSpPr bwMode="auto">
          <a:xfrm>
            <a:off x="5241925" y="1458913"/>
            <a:ext cx="2687638" cy="1579562"/>
            <a:chOff x="3302" y="919"/>
            <a:chExt cx="1693" cy="995"/>
          </a:xfrm>
        </p:grpSpPr>
        <p:grpSp>
          <p:nvGrpSpPr>
            <p:cNvPr id="3098" name="Group 14"/>
            <p:cNvGrpSpPr>
              <a:grpSpLocks/>
            </p:cNvGrpSpPr>
            <p:nvPr/>
          </p:nvGrpSpPr>
          <p:grpSpPr bwMode="auto">
            <a:xfrm>
              <a:off x="3302" y="919"/>
              <a:ext cx="1693" cy="995"/>
              <a:chOff x="713" y="977"/>
              <a:chExt cx="1693" cy="995"/>
            </a:xfrm>
          </p:grpSpPr>
          <p:pic>
            <p:nvPicPr>
              <p:cNvPr id="3099" name="Picture 15" descr="mso529FD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146" r="35623" b="4419"/>
              <a:stretch>
                <a:fillRect/>
              </a:stretch>
            </p:blipFill>
            <p:spPr bwMode="auto">
              <a:xfrm>
                <a:off x="713" y="977"/>
                <a:ext cx="1693" cy="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00" name="Rectangle 16"/>
              <p:cNvSpPr>
                <a:spLocks noChangeArrowheads="1"/>
              </p:cNvSpPr>
              <p:nvPr/>
            </p:nvSpPr>
            <p:spPr bwMode="auto">
              <a:xfrm>
                <a:off x="1635" y="1566"/>
                <a:ext cx="765" cy="44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01" name="Rectangle 17"/>
              <p:cNvSpPr>
                <a:spLocks noChangeArrowheads="1"/>
              </p:cNvSpPr>
              <p:nvPr/>
            </p:nvSpPr>
            <p:spPr bwMode="auto">
              <a:xfrm>
                <a:off x="1632" y="1370"/>
                <a:ext cx="768" cy="28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02" name="Text Box 18"/>
              <p:cNvSpPr txBox="1">
                <a:spLocks noChangeArrowheads="1"/>
              </p:cNvSpPr>
              <p:nvPr/>
            </p:nvSpPr>
            <p:spPr bwMode="auto">
              <a:xfrm>
                <a:off x="891" y="1251"/>
                <a:ext cx="308" cy="9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spcBef>
                    <a:spcPct val="50000"/>
                  </a:spcBef>
                </a:pPr>
                <a:endParaRPr lang="cs-CZ"/>
              </a:p>
            </p:txBody>
          </p:sp>
        </p:grpSp>
        <p:graphicFrame>
          <p:nvGraphicFramePr>
            <p:cNvPr id="3075" name="Object 25"/>
            <p:cNvGraphicFramePr>
              <a:graphicFrameLocks noChangeAspect="1"/>
            </p:cNvGraphicFramePr>
            <p:nvPr/>
          </p:nvGraphicFramePr>
          <p:xfrm>
            <a:off x="3495" y="1035"/>
            <a:ext cx="411" cy="175"/>
          </p:xfrm>
          <a:graphic>
            <a:graphicData uri="http://schemas.openxmlformats.org/presentationml/2006/ole">
              <p:oleObj spid="_x0000_s3075" name="Rovnice" r:id="rId4" imgW="507960" imgH="215640" progId="Equation.3">
                <p:embed/>
              </p:oleObj>
            </a:graphicData>
          </a:graphic>
        </p:graphicFrame>
      </p:grpSp>
      <p:grpSp>
        <p:nvGrpSpPr>
          <p:cNvPr id="3080" name="Group 36"/>
          <p:cNvGrpSpPr>
            <a:grpSpLocks/>
          </p:cNvGrpSpPr>
          <p:nvPr/>
        </p:nvGrpSpPr>
        <p:grpSpPr bwMode="auto">
          <a:xfrm>
            <a:off x="879475" y="1419225"/>
            <a:ext cx="2690813" cy="1624013"/>
            <a:chOff x="554" y="894"/>
            <a:chExt cx="1695" cy="1023"/>
          </a:xfrm>
        </p:grpSpPr>
        <p:grpSp>
          <p:nvGrpSpPr>
            <p:cNvPr id="3093" name="Group 22"/>
            <p:cNvGrpSpPr>
              <a:grpSpLocks/>
            </p:cNvGrpSpPr>
            <p:nvPr/>
          </p:nvGrpSpPr>
          <p:grpSpPr bwMode="auto">
            <a:xfrm>
              <a:off x="554" y="894"/>
              <a:ext cx="1695" cy="1023"/>
              <a:chOff x="3282" y="902"/>
              <a:chExt cx="1695" cy="1023"/>
            </a:xfrm>
          </p:grpSpPr>
          <p:pic>
            <p:nvPicPr>
              <p:cNvPr id="3094" name="Picture 8" descr="mso3964C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515" r="34259" b="6233"/>
              <a:stretch>
                <a:fillRect/>
              </a:stretch>
            </p:blipFill>
            <p:spPr bwMode="auto">
              <a:xfrm>
                <a:off x="3282" y="902"/>
                <a:ext cx="1693" cy="1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95" name="Text Box 19"/>
              <p:cNvSpPr txBox="1">
                <a:spLocks noChangeArrowheads="1"/>
              </p:cNvSpPr>
              <p:nvPr/>
            </p:nvSpPr>
            <p:spPr bwMode="auto">
              <a:xfrm>
                <a:off x="3411" y="1149"/>
                <a:ext cx="480" cy="19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spcBef>
                    <a:spcPct val="50000"/>
                  </a:spcBef>
                </a:pPr>
                <a:endParaRPr lang="cs-CZ"/>
              </a:p>
            </p:txBody>
          </p:sp>
          <p:sp>
            <p:nvSpPr>
              <p:cNvPr id="3096" name="Rectangle 20"/>
              <p:cNvSpPr>
                <a:spLocks noChangeArrowheads="1"/>
              </p:cNvSpPr>
              <p:nvPr/>
            </p:nvSpPr>
            <p:spPr bwMode="auto">
              <a:xfrm>
                <a:off x="4209" y="1649"/>
                <a:ext cx="768" cy="28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7" name="Rectangle 21"/>
              <p:cNvSpPr>
                <a:spLocks noChangeArrowheads="1"/>
              </p:cNvSpPr>
              <p:nvPr/>
            </p:nvSpPr>
            <p:spPr bwMode="auto">
              <a:xfrm>
                <a:off x="4209" y="1440"/>
                <a:ext cx="759" cy="38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aphicFrame>
          <p:nvGraphicFramePr>
            <p:cNvPr id="3074" name="Object 33"/>
            <p:cNvGraphicFramePr>
              <a:graphicFrameLocks noChangeAspect="1"/>
            </p:cNvGraphicFramePr>
            <p:nvPr/>
          </p:nvGraphicFramePr>
          <p:xfrm>
            <a:off x="712" y="944"/>
            <a:ext cx="467" cy="302"/>
          </p:xfrm>
          <a:graphic>
            <a:graphicData uri="http://schemas.openxmlformats.org/presentationml/2006/ole">
              <p:oleObj spid="_x0000_s3074" name="Rovnice" r:id="rId6" imgW="647640" imgH="419040" progId="Equation.3">
                <p:embed/>
              </p:oleObj>
            </a:graphicData>
          </a:graphic>
        </p:graphicFrame>
      </p:grpSp>
      <p:sp>
        <p:nvSpPr>
          <p:cNvPr id="3081" name="Text Box 38"/>
          <p:cNvSpPr txBox="1">
            <a:spLocks noChangeArrowheads="1"/>
          </p:cNvSpPr>
          <p:nvPr/>
        </p:nvSpPr>
        <p:spPr bwMode="auto">
          <a:xfrm>
            <a:off x="252413" y="896938"/>
            <a:ext cx="3016250" cy="373062"/>
          </a:xfrm>
          <a:prstGeom prst="rect">
            <a:avLst/>
          </a:prstGeom>
          <a:solidFill>
            <a:srgbClr val="FFCC99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7976"/>
                </a:solidFill>
                <a:latin typeface="Comic Sans MS" pitchFamily="66" charset="0"/>
              </a:rPr>
              <a:t> </a:t>
            </a:r>
            <a:r>
              <a:rPr lang="en-US" sz="2400" b="1">
                <a:solidFill>
                  <a:srgbClr val="007976"/>
                </a:solidFill>
                <a:latin typeface="Comic Sans MS" pitchFamily="66" charset="0"/>
              </a:rPr>
              <a:t>disperzn</a:t>
            </a:r>
            <a:r>
              <a:rPr lang="cs-CZ" sz="2400" b="1">
                <a:solidFill>
                  <a:srgbClr val="007976"/>
                </a:solidFill>
                <a:latin typeface="Comic Sans MS" pitchFamily="66" charset="0"/>
              </a:rPr>
              <a:t>í</a:t>
            </a:r>
            <a:r>
              <a:rPr lang="en-US" sz="2400" b="1">
                <a:solidFill>
                  <a:srgbClr val="007976"/>
                </a:solidFill>
                <a:latin typeface="Comic Sans MS" pitchFamily="66" charset="0"/>
              </a:rPr>
              <a:t> z</a:t>
            </a:r>
            <a:r>
              <a:rPr lang="cs-CZ" sz="2400" b="1">
                <a:solidFill>
                  <a:srgbClr val="007976"/>
                </a:solidFill>
                <a:latin typeface="Comic Sans MS" pitchFamily="66" charset="0"/>
              </a:rPr>
              <a:t>á</a:t>
            </a:r>
            <a:r>
              <a:rPr lang="en-US" sz="2400" b="1">
                <a:solidFill>
                  <a:srgbClr val="007976"/>
                </a:solidFill>
                <a:latin typeface="Comic Sans MS" pitchFamily="66" charset="0"/>
              </a:rPr>
              <a:t>vislost</a:t>
            </a:r>
            <a:endParaRPr lang="cs-CZ" sz="2400" b="1">
              <a:solidFill>
                <a:srgbClr val="007976"/>
              </a:solidFill>
              <a:latin typeface="Comic Sans MS" pitchFamily="66" charset="0"/>
            </a:endParaRPr>
          </a:p>
        </p:txBody>
      </p:sp>
      <p:sp>
        <p:nvSpPr>
          <p:cNvPr id="3082" name="Text Box 39"/>
          <p:cNvSpPr txBox="1">
            <a:spLocks noChangeArrowheads="1"/>
          </p:cNvSpPr>
          <p:nvPr/>
        </p:nvSpPr>
        <p:spPr bwMode="auto">
          <a:xfrm>
            <a:off x="214313" y="3365500"/>
            <a:ext cx="887412" cy="373063"/>
          </a:xfrm>
          <a:prstGeom prst="rect">
            <a:avLst/>
          </a:prstGeom>
          <a:solidFill>
            <a:srgbClr val="FFCC99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7976"/>
                </a:solidFill>
                <a:latin typeface="Comic Sans MS" pitchFamily="66" charset="0"/>
              </a:rPr>
              <a:t> </a:t>
            </a:r>
            <a:r>
              <a:rPr lang="cs-CZ" sz="2400" b="1">
                <a:solidFill>
                  <a:srgbClr val="007976"/>
                </a:solidFill>
                <a:latin typeface="Comic Sans MS" pitchFamily="66" charset="0"/>
              </a:rPr>
              <a:t>vlny</a:t>
            </a:r>
          </a:p>
        </p:txBody>
      </p:sp>
      <p:sp>
        <p:nvSpPr>
          <p:cNvPr id="3083" name="Text Box 40"/>
          <p:cNvSpPr txBox="1">
            <a:spLocks noChangeArrowheads="1"/>
          </p:cNvSpPr>
          <p:nvPr/>
        </p:nvSpPr>
        <p:spPr bwMode="auto">
          <a:xfrm>
            <a:off x="1506538" y="3363913"/>
            <a:ext cx="2282825" cy="44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el-GR" sz="2400" i="1">
                <a:solidFill>
                  <a:srgbClr val="007976"/>
                </a:solidFill>
                <a:latin typeface="Arial Unicode MS" pitchFamily="34" charset="-128"/>
              </a:rPr>
              <a:t>ψ</a:t>
            </a:r>
            <a:r>
              <a:rPr lang="cs-CZ" sz="2400" i="1">
                <a:solidFill>
                  <a:srgbClr val="007976"/>
                </a:solidFill>
                <a:latin typeface="Arial Unicode MS" pitchFamily="34" charset="-128"/>
              </a:rPr>
              <a:t> - </a:t>
            </a:r>
            <a:r>
              <a:rPr lang="cs-CZ" sz="2400">
                <a:solidFill>
                  <a:srgbClr val="007976"/>
                </a:solidFill>
                <a:latin typeface="Arial Unicode MS" pitchFamily="34" charset="-128"/>
              </a:rPr>
              <a:t>skalární</a:t>
            </a:r>
            <a:endParaRPr lang="el-GR" sz="2400">
              <a:solidFill>
                <a:srgbClr val="007976"/>
              </a:solidFill>
              <a:latin typeface="Arial Unicode MS" pitchFamily="34" charset="-128"/>
            </a:endParaRPr>
          </a:p>
        </p:txBody>
      </p:sp>
      <p:sp>
        <p:nvSpPr>
          <p:cNvPr id="3084" name="Text Box 41"/>
          <p:cNvSpPr txBox="1">
            <a:spLocks noChangeArrowheads="1"/>
          </p:cNvSpPr>
          <p:nvPr/>
        </p:nvSpPr>
        <p:spPr bwMode="auto">
          <a:xfrm>
            <a:off x="5445125" y="3384550"/>
            <a:ext cx="2282825" cy="44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2400" b="1" i="1">
                <a:solidFill>
                  <a:srgbClr val="007976"/>
                </a:solidFill>
                <a:latin typeface="Arial Unicode MS" pitchFamily="34" charset="-128"/>
              </a:rPr>
              <a:t>E, H</a:t>
            </a:r>
            <a:r>
              <a:rPr lang="cs-CZ" sz="2400" i="1">
                <a:solidFill>
                  <a:srgbClr val="007976"/>
                </a:solidFill>
                <a:latin typeface="Arial Unicode MS" pitchFamily="34" charset="-128"/>
              </a:rPr>
              <a:t> - </a:t>
            </a:r>
            <a:r>
              <a:rPr lang="cs-CZ" sz="2400">
                <a:solidFill>
                  <a:srgbClr val="007976"/>
                </a:solidFill>
                <a:latin typeface="Arial Unicode MS" pitchFamily="34" charset="-128"/>
              </a:rPr>
              <a:t>vektorové</a:t>
            </a:r>
            <a:endParaRPr lang="el-GR" sz="2400">
              <a:solidFill>
                <a:srgbClr val="007976"/>
              </a:solidFill>
              <a:latin typeface="Arial Unicode MS" pitchFamily="34" charset="-128"/>
            </a:endParaRPr>
          </a:p>
        </p:txBody>
      </p:sp>
      <p:sp>
        <p:nvSpPr>
          <p:cNvPr id="3085" name="Text Box 42"/>
          <p:cNvSpPr txBox="1">
            <a:spLocks noChangeArrowheads="1"/>
          </p:cNvSpPr>
          <p:nvPr/>
        </p:nvSpPr>
        <p:spPr bwMode="auto">
          <a:xfrm>
            <a:off x="215900" y="4167188"/>
            <a:ext cx="947738" cy="373062"/>
          </a:xfrm>
          <a:prstGeom prst="rect">
            <a:avLst/>
          </a:prstGeom>
          <a:solidFill>
            <a:srgbClr val="FFCC99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 sz="2400" b="1">
                <a:solidFill>
                  <a:srgbClr val="007976"/>
                </a:solidFill>
                <a:latin typeface="Comic Sans MS" pitchFamily="66" charset="0"/>
              </a:rPr>
              <a:t> spin</a:t>
            </a:r>
          </a:p>
        </p:txBody>
      </p:sp>
      <p:sp>
        <p:nvSpPr>
          <p:cNvPr id="3086" name="Text Box 43"/>
          <p:cNvSpPr txBox="1">
            <a:spLocks noChangeArrowheads="1"/>
          </p:cNvSpPr>
          <p:nvPr/>
        </p:nvSpPr>
        <p:spPr bwMode="auto">
          <a:xfrm>
            <a:off x="1892300" y="4178300"/>
            <a:ext cx="609600" cy="44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007976"/>
                </a:solidFill>
                <a:latin typeface="Arial Unicode MS" pitchFamily="34" charset="-128"/>
              </a:rPr>
              <a:t>1</a:t>
            </a:r>
            <a:endParaRPr lang="el-GR" sz="2400" b="1">
              <a:solidFill>
                <a:srgbClr val="007976"/>
              </a:solidFill>
              <a:latin typeface="Arial Unicode MS" pitchFamily="34" charset="-128"/>
            </a:endParaRPr>
          </a:p>
        </p:txBody>
      </p:sp>
      <p:sp>
        <p:nvSpPr>
          <p:cNvPr id="3087" name="Text Box 44"/>
          <p:cNvSpPr txBox="1">
            <a:spLocks noChangeArrowheads="1"/>
          </p:cNvSpPr>
          <p:nvPr/>
        </p:nvSpPr>
        <p:spPr bwMode="auto">
          <a:xfrm>
            <a:off x="6237288" y="4164013"/>
            <a:ext cx="609600" cy="44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797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½</a:t>
            </a:r>
          </a:p>
        </p:txBody>
      </p:sp>
      <p:sp>
        <p:nvSpPr>
          <p:cNvPr id="3088" name="Text Box 45"/>
          <p:cNvSpPr txBox="1">
            <a:spLocks noChangeArrowheads="1"/>
          </p:cNvSpPr>
          <p:nvPr/>
        </p:nvSpPr>
        <p:spPr bwMode="auto">
          <a:xfrm>
            <a:off x="255588" y="4918075"/>
            <a:ext cx="1573212" cy="373063"/>
          </a:xfrm>
          <a:prstGeom prst="rect">
            <a:avLst/>
          </a:prstGeom>
          <a:solidFill>
            <a:srgbClr val="FFCC99">
              <a:alpha val="25882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cs-CZ" sz="2400" b="1">
                <a:solidFill>
                  <a:srgbClr val="007976"/>
                </a:solidFill>
                <a:latin typeface="Comic Sans MS" pitchFamily="66" charset="0"/>
              </a:rPr>
              <a:t> výpočty</a:t>
            </a:r>
          </a:p>
        </p:txBody>
      </p:sp>
      <p:sp>
        <p:nvSpPr>
          <p:cNvPr id="3089" name="Text Box 46"/>
          <p:cNvSpPr txBox="1">
            <a:spLocks noChangeArrowheads="1"/>
          </p:cNvSpPr>
          <p:nvPr/>
        </p:nvSpPr>
        <p:spPr bwMode="auto">
          <a:xfrm>
            <a:off x="1063625" y="5537200"/>
            <a:ext cx="2582863" cy="72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2400">
                <a:solidFill>
                  <a:srgbClr val="007976"/>
                </a:solidFill>
                <a:latin typeface="Arial Unicode MS" pitchFamily="34" charset="-128"/>
              </a:rPr>
              <a:t>různé aproximace</a:t>
            </a:r>
            <a:br>
              <a:rPr lang="cs-CZ" sz="2400">
                <a:solidFill>
                  <a:srgbClr val="007976"/>
                </a:solidFill>
                <a:latin typeface="Arial Unicode MS" pitchFamily="34" charset="-128"/>
              </a:rPr>
            </a:br>
            <a:r>
              <a:rPr lang="cs-CZ">
                <a:solidFill>
                  <a:srgbClr val="007976"/>
                </a:solidFill>
                <a:latin typeface="Arial Unicode MS" pitchFamily="34" charset="-128"/>
              </a:rPr>
              <a:t>(vliv interakce e-e)</a:t>
            </a:r>
            <a:endParaRPr lang="el-GR" sz="2400">
              <a:solidFill>
                <a:srgbClr val="007976"/>
              </a:solidFill>
              <a:latin typeface="Arial Unicode MS" pitchFamily="34" charset="-128"/>
            </a:endParaRPr>
          </a:p>
        </p:txBody>
      </p:sp>
      <p:sp>
        <p:nvSpPr>
          <p:cNvPr id="3090" name="Text Box 47"/>
          <p:cNvSpPr txBox="1">
            <a:spLocks noChangeArrowheads="1"/>
          </p:cNvSpPr>
          <p:nvPr/>
        </p:nvSpPr>
        <p:spPr bwMode="auto">
          <a:xfrm>
            <a:off x="5338763" y="5637213"/>
            <a:ext cx="2740025" cy="44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cs-CZ" sz="2400">
                <a:solidFill>
                  <a:srgbClr val="007976"/>
                </a:solidFill>
                <a:latin typeface="Arial Unicode MS" pitchFamily="34" charset="-128"/>
              </a:rPr>
              <a:t>v podstatě přesné</a:t>
            </a:r>
            <a:endParaRPr lang="el-GR" sz="2400">
              <a:solidFill>
                <a:srgbClr val="007976"/>
              </a:solidFill>
              <a:latin typeface="Arial Unicode MS" pitchFamily="34" charset="-128"/>
            </a:endParaRPr>
          </a:p>
        </p:txBody>
      </p:sp>
      <p:sp>
        <p:nvSpPr>
          <p:cNvPr id="3091" name="Line 48"/>
          <p:cNvSpPr>
            <a:spLocks noChangeShapeType="1"/>
          </p:cNvSpPr>
          <p:nvPr/>
        </p:nvSpPr>
        <p:spPr bwMode="auto">
          <a:xfrm flipH="1">
            <a:off x="4403725" y="728663"/>
            <a:ext cx="11113" cy="5426075"/>
          </a:xfrm>
          <a:prstGeom prst="line">
            <a:avLst/>
          </a:prstGeom>
          <a:noFill/>
          <a:ln w="1905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92" name="Line 49"/>
          <p:cNvSpPr>
            <a:spLocks noChangeShapeType="1"/>
          </p:cNvSpPr>
          <p:nvPr/>
        </p:nvSpPr>
        <p:spPr bwMode="auto">
          <a:xfrm>
            <a:off x="252413" y="733425"/>
            <a:ext cx="8386762" cy="0"/>
          </a:xfrm>
          <a:prstGeom prst="line">
            <a:avLst/>
          </a:prstGeom>
          <a:noFill/>
          <a:ln w="1905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041650" y="233363"/>
            <a:ext cx="1439863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>
              <a:spcBef>
                <a:spcPct val="20000"/>
              </a:spcBef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1887</a:t>
            </a:r>
            <a:endParaRPr lang="cs-CZ" sz="44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265113" y="1233488"/>
            <a:ext cx="6373812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rgbClr val="3333CC"/>
                </a:solidFill>
              </a:rPr>
              <a:t> </a:t>
            </a:r>
            <a:r>
              <a:rPr lang="cs-CZ" sz="2800" dirty="0">
                <a:solidFill>
                  <a:srgbClr val="3333CC"/>
                </a:solidFill>
              </a:rPr>
              <a:t>John William </a:t>
            </a:r>
            <a:r>
              <a:rPr lang="cs-CZ" sz="2800" dirty="0" err="1">
                <a:solidFill>
                  <a:srgbClr val="3333CC"/>
                </a:solidFill>
              </a:rPr>
              <a:t>Strutt</a:t>
            </a:r>
            <a:r>
              <a:rPr lang="cs-CZ" sz="2800" dirty="0">
                <a:solidFill>
                  <a:srgbClr val="3333CC"/>
                </a:solidFill>
              </a:rPr>
              <a:t> Lord </a:t>
            </a:r>
            <a:r>
              <a:rPr lang="cs-CZ" sz="2800" dirty="0" err="1">
                <a:solidFill>
                  <a:srgbClr val="3333CC"/>
                </a:solidFill>
              </a:rPr>
              <a:t>Rayleigh</a:t>
            </a:r>
            <a:endParaRPr lang="en-US" sz="2800" dirty="0">
              <a:solidFill>
                <a:srgbClr val="3333CC"/>
              </a:solidFill>
            </a:endParaRPr>
          </a:p>
          <a:p>
            <a:pPr lvl="1" algn="l">
              <a:spcBef>
                <a:spcPct val="50000"/>
              </a:spcBef>
            </a:pPr>
            <a:r>
              <a:rPr lang="en-US" sz="2000" dirty="0"/>
              <a:t>On the Maintenance of Vibrations by Forces of Double Frequency, and on the Propagation of Waves through</a:t>
            </a:r>
            <a:br>
              <a:rPr lang="en-US" sz="2000" dirty="0"/>
            </a:br>
            <a:r>
              <a:rPr lang="en-US" sz="2000" dirty="0"/>
              <a:t>a Medium endowed with a Periodic Structure</a:t>
            </a:r>
            <a:br>
              <a:rPr lang="en-US" sz="2000" dirty="0"/>
            </a:br>
            <a:r>
              <a:rPr lang="en-US" sz="2000" i="1" dirty="0">
                <a:solidFill>
                  <a:srgbClr val="007572"/>
                </a:solidFill>
                <a:hlinkClick r:id="rId2" action="ppaction://hlinkfile"/>
              </a:rPr>
              <a:t>Philosophical Magazine, XXIV, pp. 145-159, 1887</a:t>
            </a:r>
            <a:endParaRPr lang="cs-CZ" sz="2000" i="1" dirty="0">
              <a:solidFill>
                <a:srgbClr val="007572"/>
              </a:solidFill>
            </a:endParaRPr>
          </a:p>
        </p:txBody>
      </p:sp>
      <p:pic>
        <p:nvPicPr>
          <p:cNvPr id="8196" name="Picture 8" descr="Rayleigh_5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89750" y="587375"/>
            <a:ext cx="1693863" cy="2390775"/>
          </a:xfrm>
          <a:noFill/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265113" y="3187700"/>
            <a:ext cx="8878887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1" algn="l">
              <a:spcBef>
                <a:spcPct val="50000"/>
              </a:spcBef>
            </a:pPr>
            <a:r>
              <a:rPr lang="en-US" sz="2000" dirty="0"/>
              <a:t>Wave Theory of Light</a:t>
            </a:r>
            <a:r>
              <a:rPr lang="en-US" dirty="0"/>
              <a:t/>
            </a:r>
            <a:br>
              <a:rPr lang="en-US" dirty="0"/>
            </a:br>
            <a:r>
              <a:rPr lang="en-US" sz="2000" i="1" dirty="0">
                <a:solidFill>
                  <a:srgbClr val="008080"/>
                </a:solidFill>
              </a:rPr>
              <a:t>Encyclopedia Britannica, 1888</a:t>
            </a:r>
          </a:p>
          <a:p>
            <a:pPr lvl="1" algn="l">
              <a:spcBef>
                <a:spcPct val="50000"/>
              </a:spcBef>
            </a:pPr>
            <a:r>
              <a:rPr lang="en-US" sz="2000" dirty="0"/>
              <a:t>On the Reflection of Light at a Twin Plane of a Crystal Equations of a Dielectric</a:t>
            </a:r>
            <a:r>
              <a:rPr lang="en-US" sz="2000" i="1" dirty="0">
                <a:solidFill>
                  <a:srgbClr val="008080"/>
                </a:solidFill>
              </a:rPr>
              <a:t/>
            </a:r>
            <a:br>
              <a:rPr lang="en-US" sz="2000" i="1" dirty="0">
                <a:solidFill>
                  <a:srgbClr val="008080"/>
                </a:solidFill>
              </a:rPr>
            </a:br>
            <a:r>
              <a:rPr lang="en-US" sz="2000" dirty="0"/>
              <a:t>Medium, of which the Magnetic Permeability is Unity throughout</a:t>
            </a:r>
            <a:br>
              <a:rPr lang="en-US" sz="2000" dirty="0"/>
            </a:br>
            <a:r>
              <a:rPr lang="en-US" sz="2000" i="1" dirty="0">
                <a:solidFill>
                  <a:srgbClr val="008080"/>
                </a:solidFill>
              </a:rPr>
              <a:t>Philosophical Magazine, XXVI, pp. 241-255, 1888</a:t>
            </a:r>
          </a:p>
          <a:p>
            <a:pPr lvl="1" algn="l">
              <a:spcBef>
                <a:spcPct val="50000"/>
              </a:spcBef>
            </a:pPr>
            <a:r>
              <a:rPr lang="en-US" sz="2000" dirty="0"/>
              <a:t>On the Remarkable Phenomenon of Crystalline </a:t>
            </a:r>
            <a:r>
              <a:rPr lang="en-US" sz="2000" dirty="0" err="1"/>
              <a:t>Reflexion</a:t>
            </a:r>
            <a:r>
              <a:rPr lang="en-US" sz="2000" dirty="0"/>
              <a:t> described by </a:t>
            </a:r>
            <a:br>
              <a:rPr lang="en-US" sz="2000" dirty="0"/>
            </a:br>
            <a:r>
              <a:rPr lang="en-US" sz="2000" dirty="0"/>
              <a:t>Prof. Stokes</a:t>
            </a:r>
            <a:br>
              <a:rPr lang="en-US" sz="2000" dirty="0"/>
            </a:br>
            <a:r>
              <a:rPr lang="en-US" sz="2000" i="1" dirty="0">
                <a:solidFill>
                  <a:srgbClr val="008080"/>
                </a:solidFill>
                <a:hlinkClick r:id="rId4" action="ppaction://hlinkfile"/>
              </a:rPr>
              <a:t>Philosophical Magazine, XXVI, pp. 256-265, 1888</a:t>
            </a:r>
            <a:endParaRPr lang="cs-CZ" sz="2400" dirty="0"/>
          </a:p>
        </p:txBody>
      </p:sp>
      <p:sp>
        <p:nvSpPr>
          <p:cNvPr id="8198" name="WordArt 11"/>
          <p:cNvSpPr>
            <a:spLocks noChangeArrowheads="1" noChangeShapeType="1" noTextEdit="1"/>
          </p:cNvSpPr>
          <p:nvPr/>
        </p:nvSpPr>
        <p:spPr bwMode="auto">
          <a:xfrm>
            <a:off x="265113" y="188913"/>
            <a:ext cx="10207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chemeClr val="accent1">
                    <a:alpha val="25882"/>
                  </a:schemeClr>
                </a:solidFill>
                <a:latin typeface="Bookman Old Style"/>
              </a:rPr>
              <a:t>1D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FDFDF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6"/>
          <p:cNvSpPr>
            <a:spLocks noChangeArrowheads="1"/>
          </p:cNvSpPr>
          <p:nvPr/>
        </p:nvSpPr>
        <p:spPr bwMode="auto">
          <a:xfrm>
            <a:off x="5562600" y="1042988"/>
            <a:ext cx="360363" cy="136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endParaRPr lang="en-US" i="1">
              <a:cs typeface="Times New Roman" pitchFamily="18" charset="0"/>
            </a:endParaRPr>
          </a:p>
        </p:txBody>
      </p:sp>
      <p:sp>
        <p:nvSpPr>
          <p:cNvPr id="9219" name="Text Box 232"/>
          <p:cNvSpPr txBox="1">
            <a:spLocks noChangeArrowheads="1"/>
          </p:cNvSpPr>
          <p:nvPr/>
        </p:nvSpPr>
        <p:spPr bwMode="auto">
          <a:xfrm>
            <a:off x="522288" y="5273675"/>
            <a:ext cx="4545012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en-US"/>
              <a:t>15 period</a:t>
            </a:r>
            <a:r>
              <a:rPr lang="cs-CZ"/>
              <a:t> , </a:t>
            </a:r>
            <a:r>
              <a:rPr lang="cs-CZ" i="1"/>
              <a:t>n</a:t>
            </a:r>
            <a:r>
              <a:rPr lang="cs-CZ" i="1" baseline="-25000"/>
              <a:t>1 </a:t>
            </a:r>
            <a:r>
              <a:rPr lang="cs-CZ"/>
              <a:t>= 3.6 , </a:t>
            </a:r>
            <a:r>
              <a:rPr lang="cs-CZ" i="1"/>
              <a:t>n</a:t>
            </a:r>
            <a:r>
              <a:rPr lang="cs-CZ" sz="2000" i="1" baseline="-25000"/>
              <a:t>2 </a:t>
            </a:r>
            <a:r>
              <a:rPr lang="cs-CZ" sz="2000" i="1"/>
              <a:t>= </a:t>
            </a:r>
            <a:r>
              <a:rPr lang="cs-CZ" sz="2000"/>
              <a:t>3.4, </a:t>
            </a:r>
            <a:r>
              <a:rPr lang="cs-CZ" sz="2000" i="1"/>
              <a:t>a = b = </a:t>
            </a:r>
            <a:r>
              <a:rPr lang="el-GR" sz="2000" i="1">
                <a:cs typeface="Times New Roman" pitchFamily="18" charset="0"/>
              </a:rPr>
              <a:t>Λ</a:t>
            </a:r>
            <a:r>
              <a:rPr lang="cs-CZ" sz="1000" i="1">
                <a:cs typeface="Times New Roman" pitchFamily="18" charset="0"/>
              </a:rPr>
              <a:t> </a:t>
            </a:r>
            <a:r>
              <a:rPr lang="cs-CZ" sz="2400" b="1">
                <a:cs typeface="Times New Roman" pitchFamily="18" charset="0"/>
              </a:rPr>
              <a:t>/</a:t>
            </a:r>
            <a:r>
              <a:rPr lang="cs-CZ" sz="2000">
                <a:cs typeface="Times New Roman" pitchFamily="18" charset="0"/>
              </a:rPr>
              <a:t>2</a:t>
            </a:r>
            <a:endParaRPr lang="el-GR" sz="2000" i="1"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/>
              <a:t>Odrazivost TM vlny pro r</a:t>
            </a:r>
            <a:r>
              <a:rPr lang="cs-CZ"/>
              <a:t>ůzné úhly</a:t>
            </a:r>
            <a:r>
              <a:rPr lang="en-US"/>
              <a:t>   </a:t>
            </a:r>
          </a:p>
          <a:p>
            <a:pPr algn="l">
              <a:spcBef>
                <a:spcPct val="50000"/>
              </a:spcBef>
            </a:pPr>
            <a:endParaRPr lang="cs-CZ"/>
          </a:p>
        </p:txBody>
      </p:sp>
      <p:grpSp>
        <p:nvGrpSpPr>
          <p:cNvPr id="9220" name="Group 234"/>
          <p:cNvGrpSpPr>
            <a:grpSpLocks/>
          </p:cNvGrpSpPr>
          <p:nvPr/>
        </p:nvGrpSpPr>
        <p:grpSpPr bwMode="auto">
          <a:xfrm>
            <a:off x="5157788" y="323850"/>
            <a:ext cx="3835400" cy="6446838"/>
            <a:chOff x="3249" y="259"/>
            <a:chExt cx="2416" cy="4061"/>
          </a:xfrm>
        </p:grpSpPr>
        <p:grpSp>
          <p:nvGrpSpPr>
            <p:cNvPr id="9252" name="Group 66"/>
            <p:cNvGrpSpPr>
              <a:grpSpLocks/>
            </p:cNvGrpSpPr>
            <p:nvPr/>
          </p:nvGrpSpPr>
          <p:grpSpPr bwMode="auto">
            <a:xfrm>
              <a:off x="3249" y="259"/>
              <a:ext cx="2416" cy="4061"/>
              <a:chOff x="3249" y="176"/>
              <a:chExt cx="2416" cy="4061"/>
            </a:xfrm>
          </p:grpSpPr>
          <p:pic>
            <p:nvPicPr>
              <p:cNvPr id="9254" name="Picture 67" descr="BraggTM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3078" r="9387" b="2957"/>
              <a:stretch>
                <a:fillRect/>
              </a:stretch>
            </p:blipFill>
            <p:spPr bwMode="auto">
              <a:xfrm>
                <a:off x="3249" y="176"/>
                <a:ext cx="2404" cy="3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55" name="Text Box 68"/>
              <p:cNvSpPr txBox="1">
                <a:spLocks noChangeArrowheads="1"/>
              </p:cNvSpPr>
              <p:nvPr/>
            </p:nvSpPr>
            <p:spPr bwMode="auto">
              <a:xfrm>
                <a:off x="3958" y="3925"/>
                <a:ext cx="1133" cy="3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>
                  <a:spcBef>
                    <a:spcPct val="50000"/>
                  </a:spcBef>
                </a:pPr>
                <a:r>
                  <a:rPr lang="el-GR" b="1" i="1">
                    <a:cs typeface="Times New Roman" pitchFamily="18" charset="0"/>
                  </a:rPr>
                  <a:t>ω</a:t>
                </a:r>
                <a:r>
                  <a:rPr lang="en-US">
                    <a:cs typeface="Times New Roman" pitchFamily="18" charset="0"/>
                  </a:rPr>
                  <a:t> [</a:t>
                </a:r>
                <a:r>
                  <a:rPr lang="en-US" sz="1400">
                    <a:cs typeface="Times New Roman" pitchFamily="18" charset="0"/>
                  </a:rPr>
                  <a:t>v jednotk</a:t>
                </a:r>
                <a:r>
                  <a:rPr lang="cs-CZ" sz="1400">
                    <a:cs typeface="Times New Roman" pitchFamily="18" charset="0"/>
                  </a:rPr>
                  <a:t>á</a:t>
                </a:r>
                <a:r>
                  <a:rPr lang="en-US" sz="1400">
                    <a:cs typeface="Times New Roman" pitchFamily="18" charset="0"/>
                  </a:rPr>
                  <a:t>ch</a:t>
                </a:r>
                <a:r>
                  <a:rPr lang="en-US">
                    <a:cs typeface="Times New Roman" pitchFamily="18" charset="0"/>
                  </a:rPr>
                  <a:t> </a:t>
                </a:r>
                <a:r>
                  <a:rPr lang="en-US" i="1">
                    <a:cs typeface="Times New Roman" pitchFamily="18" charset="0"/>
                  </a:rPr>
                  <a:t>c</a:t>
                </a:r>
                <a:r>
                  <a:rPr lang="en-US">
                    <a:cs typeface="Times New Roman" pitchFamily="18" charset="0"/>
                  </a:rPr>
                  <a:t>/</a:t>
                </a:r>
                <a:r>
                  <a:rPr lang="el-GR" i="1"/>
                  <a:t>Λ</a:t>
                </a:r>
                <a:r>
                  <a:rPr lang="en-US"/>
                  <a:t>]</a:t>
                </a:r>
                <a:endParaRPr lang="el-GR" i="1"/>
              </a:p>
            </p:txBody>
          </p:sp>
          <p:sp>
            <p:nvSpPr>
              <p:cNvPr id="9256" name="Rectangle 69"/>
              <p:cNvSpPr>
                <a:spLocks noChangeArrowheads="1"/>
              </p:cNvSpPr>
              <p:nvPr/>
            </p:nvSpPr>
            <p:spPr bwMode="auto">
              <a:xfrm>
                <a:off x="3447" y="3606"/>
                <a:ext cx="340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l-GR" i="1">
                    <a:cs typeface="Times New Roman" pitchFamily="18" charset="0"/>
                  </a:rPr>
                  <a:t>θ</a:t>
                </a:r>
                <a:r>
                  <a:rPr lang="en-US" i="1">
                    <a:cs typeface="Times New Roman" pitchFamily="18" charset="0"/>
                  </a:rPr>
                  <a:t>=</a:t>
                </a:r>
                <a:r>
                  <a:rPr lang="en-US">
                    <a:cs typeface="Times New Roman" pitchFamily="18" charset="0"/>
                  </a:rPr>
                  <a:t>0°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57" name="Rectangle 70"/>
              <p:cNvSpPr>
                <a:spLocks noChangeArrowheads="1"/>
              </p:cNvSpPr>
              <p:nvPr/>
            </p:nvSpPr>
            <p:spPr bwMode="auto">
              <a:xfrm>
                <a:off x="3447" y="3266"/>
                <a:ext cx="368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10°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58" name="Rectangle 71"/>
              <p:cNvSpPr>
                <a:spLocks noChangeArrowheads="1"/>
              </p:cNvSpPr>
              <p:nvPr/>
            </p:nvSpPr>
            <p:spPr bwMode="auto">
              <a:xfrm>
                <a:off x="3447" y="2925"/>
                <a:ext cx="368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20°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59" name="Rectangle 72"/>
              <p:cNvSpPr>
                <a:spLocks noChangeArrowheads="1"/>
              </p:cNvSpPr>
              <p:nvPr/>
            </p:nvSpPr>
            <p:spPr bwMode="auto">
              <a:xfrm>
                <a:off x="3447" y="2557"/>
                <a:ext cx="368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30°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60" name="Rectangle 73"/>
              <p:cNvSpPr>
                <a:spLocks noChangeArrowheads="1"/>
              </p:cNvSpPr>
              <p:nvPr/>
            </p:nvSpPr>
            <p:spPr bwMode="auto">
              <a:xfrm>
                <a:off x="3447" y="2217"/>
                <a:ext cx="368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40°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61" name="Rectangle 74"/>
              <p:cNvSpPr>
                <a:spLocks noChangeArrowheads="1"/>
              </p:cNvSpPr>
              <p:nvPr/>
            </p:nvSpPr>
            <p:spPr bwMode="auto">
              <a:xfrm>
                <a:off x="3475" y="1706"/>
                <a:ext cx="227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45°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62" name="Rectangle 75"/>
              <p:cNvSpPr>
                <a:spLocks noChangeArrowheads="1"/>
              </p:cNvSpPr>
              <p:nvPr/>
            </p:nvSpPr>
            <p:spPr bwMode="auto">
              <a:xfrm>
                <a:off x="3475" y="1338"/>
                <a:ext cx="227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55°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63" name="Rectangle 76"/>
              <p:cNvSpPr>
                <a:spLocks noChangeArrowheads="1"/>
              </p:cNvSpPr>
              <p:nvPr/>
            </p:nvSpPr>
            <p:spPr bwMode="auto">
              <a:xfrm>
                <a:off x="3475" y="998"/>
                <a:ext cx="227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65°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64" name="Rectangle 77"/>
              <p:cNvSpPr>
                <a:spLocks noChangeArrowheads="1"/>
              </p:cNvSpPr>
              <p:nvPr/>
            </p:nvSpPr>
            <p:spPr bwMode="auto">
              <a:xfrm>
                <a:off x="3504" y="317"/>
                <a:ext cx="227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85°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65" name="Rectangle 78"/>
              <p:cNvSpPr>
                <a:spLocks noChangeArrowheads="1"/>
              </p:cNvSpPr>
              <p:nvPr/>
            </p:nvSpPr>
            <p:spPr bwMode="auto">
              <a:xfrm>
                <a:off x="4808" y="686"/>
                <a:ext cx="227" cy="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>
                    <a:cs typeface="Times New Roman" pitchFamily="18" charset="0"/>
                  </a:rPr>
                  <a:t>75°</a:t>
                </a:r>
                <a:endParaRPr lang="en-US" i="1">
                  <a:cs typeface="Times New Roman" pitchFamily="18" charset="0"/>
                </a:endParaRPr>
              </a:p>
            </p:txBody>
          </p:sp>
          <p:sp>
            <p:nvSpPr>
              <p:cNvPr id="9266" name="Rectangle 79"/>
              <p:cNvSpPr>
                <a:spLocks noChangeArrowheads="1"/>
              </p:cNvSpPr>
              <p:nvPr/>
            </p:nvSpPr>
            <p:spPr bwMode="auto">
              <a:xfrm>
                <a:off x="3390" y="3918"/>
                <a:ext cx="85" cy="1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 sz="1400">
                    <a:cs typeface="Times New Roman" pitchFamily="18" charset="0"/>
                  </a:rPr>
                  <a:t>0</a:t>
                </a:r>
                <a:endParaRPr lang="en-US" sz="1400" i="1">
                  <a:cs typeface="Times New Roman" pitchFamily="18" charset="0"/>
                </a:endParaRPr>
              </a:p>
            </p:txBody>
          </p:sp>
          <p:sp>
            <p:nvSpPr>
              <p:cNvPr id="9267" name="Rectangle 80"/>
              <p:cNvSpPr>
                <a:spLocks noChangeArrowheads="1"/>
              </p:cNvSpPr>
              <p:nvPr/>
            </p:nvSpPr>
            <p:spPr bwMode="auto">
              <a:xfrm>
                <a:off x="3390" y="2018"/>
                <a:ext cx="85" cy="1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 sz="1400">
                    <a:cs typeface="Times New Roman" pitchFamily="18" charset="0"/>
                  </a:rPr>
                  <a:t>0</a:t>
                </a:r>
                <a:endParaRPr lang="en-US" sz="1400" i="1">
                  <a:cs typeface="Times New Roman" pitchFamily="18" charset="0"/>
                </a:endParaRPr>
              </a:p>
            </p:txBody>
          </p:sp>
          <p:sp>
            <p:nvSpPr>
              <p:cNvPr id="9268" name="Rectangle 81"/>
              <p:cNvSpPr>
                <a:spLocks noChangeArrowheads="1"/>
              </p:cNvSpPr>
              <p:nvPr/>
            </p:nvSpPr>
            <p:spPr bwMode="auto">
              <a:xfrm>
                <a:off x="5517" y="3925"/>
                <a:ext cx="85" cy="1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l-GR" sz="1400">
                    <a:cs typeface="Times New Roman" pitchFamily="18" charset="0"/>
                  </a:rPr>
                  <a:t>π</a:t>
                </a:r>
                <a:endParaRPr lang="el-GR" sz="1400" i="1">
                  <a:cs typeface="Times New Roman" pitchFamily="18" charset="0"/>
                </a:endParaRPr>
              </a:p>
            </p:txBody>
          </p:sp>
          <p:sp>
            <p:nvSpPr>
              <p:cNvPr id="9269" name="Rectangle 82"/>
              <p:cNvSpPr>
                <a:spLocks noChangeArrowheads="1"/>
              </p:cNvSpPr>
              <p:nvPr/>
            </p:nvSpPr>
            <p:spPr bwMode="auto">
              <a:xfrm>
                <a:off x="4113" y="2018"/>
                <a:ext cx="85" cy="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l-GR" sz="1400">
                    <a:cs typeface="Times New Roman" pitchFamily="18" charset="0"/>
                  </a:rPr>
                  <a:t>π</a:t>
                </a:r>
                <a:endParaRPr lang="el-GR" sz="1400" i="1">
                  <a:cs typeface="Times New Roman" pitchFamily="18" charset="0"/>
                </a:endParaRPr>
              </a:p>
            </p:txBody>
          </p:sp>
          <p:sp>
            <p:nvSpPr>
              <p:cNvPr id="9270" name="Rectangle 83"/>
              <p:cNvSpPr>
                <a:spLocks noChangeArrowheads="1"/>
              </p:cNvSpPr>
              <p:nvPr/>
            </p:nvSpPr>
            <p:spPr bwMode="auto">
              <a:xfrm>
                <a:off x="4793" y="2025"/>
                <a:ext cx="157" cy="1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 sz="1400">
                    <a:cs typeface="Times New Roman" pitchFamily="18" charset="0"/>
                  </a:rPr>
                  <a:t>2</a:t>
                </a:r>
                <a:r>
                  <a:rPr lang="el-GR" sz="1400">
                    <a:cs typeface="Times New Roman" pitchFamily="18" charset="0"/>
                  </a:rPr>
                  <a:t>π</a:t>
                </a:r>
                <a:endParaRPr lang="el-GR" sz="1400" i="1">
                  <a:cs typeface="Times New Roman" pitchFamily="18" charset="0"/>
                </a:endParaRPr>
              </a:p>
            </p:txBody>
          </p:sp>
          <p:sp>
            <p:nvSpPr>
              <p:cNvPr id="9271" name="Rectangle 84"/>
              <p:cNvSpPr>
                <a:spLocks noChangeArrowheads="1"/>
              </p:cNvSpPr>
              <p:nvPr/>
            </p:nvSpPr>
            <p:spPr bwMode="auto">
              <a:xfrm>
                <a:off x="5508" y="2032"/>
                <a:ext cx="157" cy="1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l"/>
                <a:r>
                  <a:rPr lang="en-US" sz="1400">
                    <a:cs typeface="Times New Roman" pitchFamily="18" charset="0"/>
                  </a:rPr>
                  <a:t>3</a:t>
                </a:r>
                <a:r>
                  <a:rPr lang="el-GR" sz="1400">
                    <a:cs typeface="Times New Roman" pitchFamily="18" charset="0"/>
                  </a:rPr>
                  <a:t>π</a:t>
                </a:r>
                <a:endParaRPr lang="el-GR" sz="1400" i="1">
                  <a:cs typeface="Times New Roman" pitchFamily="18" charset="0"/>
                </a:endParaRPr>
              </a:p>
            </p:txBody>
          </p:sp>
        </p:grpSp>
        <p:sp>
          <p:nvSpPr>
            <p:cNvPr id="9253" name="Text Box 233"/>
            <p:cNvSpPr txBox="1">
              <a:spLocks noChangeArrowheads="1"/>
            </p:cNvSpPr>
            <p:nvPr/>
          </p:nvSpPr>
          <p:spPr bwMode="auto">
            <a:xfrm flipV="1">
              <a:off x="3504" y="740"/>
              <a:ext cx="198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lIns="0" tIns="0" rIns="0" bIns="0"/>
            <a:lstStyle/>
            <a:p>
              <a:pPr algn="l">
                <a:spcBef>
                  <a:spcPct val="50000"/>
                </a:spcBef>
              </a:pPr>
              <a:endParaRPr lang="cs-CZ"/>
            </a:p>
          </p:txBody>
        </p:sp>
      </p:grpSp>
      <p:sp>
        <p:nvSpPr>
          <p:cNvPr id="9221" name="AutoShape 236"/>
          <p:cNvSpPr>
            <a:spLocks noChangeArrowheads="1"/>
          </p:cNvSpPr>
          <p:nvPr/>
        </p:nvSpPr>
        <p:spPr bwMode="auto">
          <a:xfrm>
            <a:off x="4572000" y="5815013"/>
            <a:ext cx="449263" cy="223837"/>
          </a:xfrm>
          <a:prstGeom prst="rightArrow">
            <a:avLst>
              <a:gd name="adj1" fmla="val 50000"/>
              <a:gd name="adj2" fmla="val 50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9222" name="Group 202"/>
          <p:cNvGrpSpPr>
            <a:grpSpLocks/>
          </p:cNvGrpSpPr>
          <p:nvPr/>
        </p:nvGrpSpPr>
        <p:grpSpPr bwMode="auto">
          <a:xfrm>
            <a:off x="476250" y="998538"/>
            <a:ext cx="4427538" cy="3965575"/>
            <a:chOff x="167" y="459"/>
            <a:chExt cx="2789" cy="2498"/>
          </a:xfrm>
        </p:grpSpPr>
        <p:sp>
          <p:nvSpPr>
            <p:cNvPr id="9223" name="Line 203"/>
            <p:cNvSpPr>
              <a:spLocks noChangeShapeType="1"/>
            </p:cNvSpPr>
            <p:nvPr/>
          </p:nvSpPr>
          <p:spPr bwMode="auto">
            <a:xfrm>
              <a:off x="640" y="2812"/>
              <a:ext cx="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lg"/>
              <a:tailEnd type="arrow" w="med" len="lg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9224" name="Group 204"/>
            <p:cNvGrpSpPr>
              <a:grpSpLocks/>
            </p:cNvGrpSpPr>
            <p:nvPr/>
          </p:nvGrpSpPr>
          <p:grpSpPr bwMode="auto">
            <a:xfrm>
              <a:off x="167" y="459"/>
              <a:ext cx="2789" cy="2498"/>
              <a:chOff x="167" y="459"/>
              <a:chExt cx="2789" cy="2498"/>
            </a:xfrm>
          </p:grpSpPr>
          <p:sp>
            <p:nvSpPr>
              <p:cNvPr id="9225" name="Rectangle 205"/>
              <p:cNvSpPr>
                <a:spLocks noChangeArrowheads="1"/>
              </p:cNvSpPr>
              <p:nvPr/>
            </p:nvSpPr>
            <p:spPr bwMode="auto">
              <a:xfrm>
                <a:off x="839" y="459"/>
                <a:ext cx="199" cy="2268"/>
              </a:xfrm>
              <a:prstGeom prst="rect">
                <a:avLst/>
              </a:prstGeom>
              <a:solidFill>
                <a:srgbClr val="EFFF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26" name="Line 206"/>
              <p:cNvSpPr>
                <a:spLocks noChangeShapeType="1"/>
              </p:cNvSpPr>
              <p:nvPr/>
            </p:nvSpPr>
            <p:spPr bwMode="auto">
              <a:xfrm>
                <a:off x="640" y="2727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7" name="Line 207"/>
              <p:cNvSpPr>
                <a:spLocks noChangeShapeType="1"/>
              </p:cNvSpPr>
              <p:nvPr/>
            </p:nvSpPr>
            <p:spPr bwMode="auto">
              <a:xfrm>
                <a:off x="1034" y="2727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8" name="Rectangle 208"/>
              <p:cNvSpPr>
                <a:spLocks noChangeArrowheads="1"/>
              </p:cNvSpPr>
              <p:nvPr/>
            </p:nvSpPr>
            <p:spPr bwMode="auto">
              <a:xfrm>
                <a:off x="640" y="459"/>
                <a:ext cx="199" cy="2268"/>
              </a:xfrm>
              <a:prstGeom prst="rect">
                <a:avLst/>
              </a:prstGeom>
              <a:solidFill>
                <a:srgbClr val="FFF6E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29" name="Rectangle 209"/>
              <p:cNvSpPr>
                <a:spLocks noChangeArrowheads="1"/>
              </p:cNvSpPr>
              <p:nvPr/>
            </p:nvSpPr>
            <p:spPr bwMode="auto">
              <a:xfrm>
                <a:off x="1037" y="459"/>
                <a:ext cx="199" cy="2268"/>
              </a:xfrm>
              <a:prstGeom prst="rect">
                <a:avLst/>
              </a:prstGeom>
              <a:solidFill>
                <a:srgbClr val="FFF6E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30" name="Rectangle 210"/>
              <p:cNvSpPr>
                <a:spLocks noChangeArrowheads="1"/>
              </p:cNvSpPr>
              <p:nvPr/>
            </p:nvSpPr>
            <p:spPr bwMode="auto">
              <a:xfrm>
                <a:off x="1888" y="459"/>
                <a:ext cx="199" cy="2268"/>
              </a:xfrm>
              <a:prstGeom prst="rect">
                <a:avLst/>
              </a:prstGeom>
              <a:solidFill>
                <a:srgbClr val="FFF6E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31" name="Rectangle 211"/>
              <p:cNvSpPr>
                <a:spLocks noChangeArrowheads="1"/>
              </p:cNvSpPr>
              <p:nvPr/>
            </p:nvSpPr>
            <p:spPr bwMode="auto">
              <a:xfrm>
                <a:off x="2086" y="459"/>
                <a:ext cx="199" cy="2268"/>
              </a:xfrm>
              <a:prstGeom prst="rect">
                <a:avLst/>
              </a:prstGeom>
              <a:solidFill>
                <a:srgbClr val="EFFF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32" name="Rectangle 212"/>
              <p:cNvSpPr>
                <a:spLocks noChangeArrowheads="1"/>
              </p:cNvSpPr>
              <p:nvPr/>
            </p:nvSpPr>
            <p:spPr bwMode="auto">
              <a:xfrm>
                <a:off x="2285" y="459"/>
                <a:ext cx="199" cy="2268"/>
              </a:xfrm>
              <a:prstGeom prst="rect">
                <a:avLst/>
              </a:prstGeom>
              <a:solidFill>
                <a:srgbClr val="FFF6E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33" name="Text Box 213"/>
              <p:cNvSpPr txBox="1">
                <a:spLocks noChangeArrowheads="1"/>
              </p:cNvSpPr>
              <p:nvPr/>
            </p:nvSpPr>
            <p:spPr bwMode="auto">
              <a:xfrm>
                <a:off x="669" y="572"/>
                <a:ext cx="13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Arial Unicode MS" pitchFamily="34" charset="-128"/>
                  </a:rPr>
                  <a:t>n</a:t>
                </a:r>
                <a:r>
                  <a:rPr lang="en-US" sz="2000" b="1" baseline="-25000">
                    <a:latin typeface="Arial Unicode MS" pitchFamily="34" charset="-128"/>
                  </a:rPr>
                  <a:t>1</a:t>
                </a:r>
                <a:endParaRPr lang="cs-CZ" sz="2000" b="1">
                  <a:latin typeface="Arial Unicode MS" pitchFamily="34" charset="-128"/>
                </a:endParaRPr>
              </a:p>
            </p:txBody>
          </p:sp>
          <p:sp>
            <p:nvSpPr>
              <p:cNvPr id="9234" name="Text Box 214"/>
              <p:cNvSpPr txBox="1">
                <a:spLocks noChangeArrowheads="1"/>
              </p:cNvSpPr>
              <p:nvPr/>
            </p:nvSpPr>
            <p:spPr bwMode="auto">
              <a:xfrm>
                <a:off x="871" y="721"/>
                <a:ext cx="13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Arial Unicode MS" pitchFamily="34" charset="-128"/>
                  </a:rPr>
                  <a:t>n</a:t>
                </a:r>
                <a:r>
                  <a:rPr lang="en-US" sz="2000" b="1" baseline="-25000">
                    <a:latin typeface="Arial Unicode MS" pitchFamily="34" charset="-128"/>
                  </a:rPr>
                  <a:t>2</a:t>
                </a:r>
                <a:endParaRPr lang="cs-CZ" sz="2000" b="1">
                  <a:latin typeface="Arial Unicode MS" pitchFamily="34" charset="-128"/>
                </a:endParaRPr>
              </a:p>
            </p:txBody>
          </p:sp>
          <p:sp>
            <p:nvSpPr>
              <p:cNvPr id="9235" name="Text Box 215"/>
              <p:cNvSpPr txBox="1">
                <a:spLocks noChangeArrowheads="1"/>
              </p:cNvSpPr>
              <p:nvPr/>
            </p:nvSpPr>
            <p:spPr bwMode="auto">
              <a:xfrm>
                <a:off x="1066" y="579"/>
                <a:ext cx="13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Arial Unicode MS" pitchFamily="34" charset="-128"/>
                  </a:rPr>
                  <a:t>n</a:t>
                </a:r>
                <a:r>
                  <a:rPr lang="en-US" sz="2000" b="1" baseline="-25000">
                    <a:latin typeface="Arial Unicode MS" pitchFamily="34" charset="-128"/>
                  </a:rPr>
                  <a:t>1</a:t>
                </a:r>
                <a:endParaRPr lang="cs-CZ" sz="2000" b="1">
                  <a:latin typeface="Arial Unicode MS" pitchFamily="34" charset="-128"/>
                </a:endParaRPr>
              </a:p>
            </p:txBody>
          </p:sp>
          <p:sp>
            <p:nvSpPr>
              <p:cNvPr id="9236" name="Text Box 216"/>
              <p:cNvSpPr txBox="1">
                <a:spLocks noChangeArrowheads="1"/>
              </p:cNvSpPr>
              <p:nvPr/>
            </p:nvSpPr>
            <p:spPr bwMode="auto">
              <a:xfrm>
                <a:off x="1916" y="572"/>
                <a:ext cx="13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Arial Unicode MS" pitchFamily="34" charset="-128"/>
                  </a:rPr>
                  <a:t>n</a:t>
                </a:r>
                <a:r>
                  <a:rPr lang="en-US" sz="2000" b="1" baseline="-25000">
                    <a:latin typeface="Arial Unicode MS" pitchFamily="34" charset="-128"/>
                  </a:rPr>
                  <a:t>1</a:t>
                </a:r>
                <a:endParaRPr lang="cs-CZ" sz="2000" b="1">
                  <a:latin typeface="Arial Unicode MS" pitchFamily="34" charset="-128"/>
                </a:endParaRPr>
              </a:p>
            </p:txBody>
          </p:sp>
          <p:sp>
            <p:nvSpPr>
              <p:cNvPr id="9237" name="Text Box 217"/>
              <p:cNvSpPr txBox="1">
                <a:spLocks noChangeArrowheads="1"/>
              </p:cNvSpPr>
              <p:nvPr/>
            </p:nvSpPr>
            <p:spPr bwMode="auto">
              <a:xfrm>
                <a:off x="2118" y="714"/>
                <a:ext cx="13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Arial Unicode MS" pitchFamily="34" charset="-128"/>
                  </a:rPr>
                  <a:t>n</a:t>
                </a:r>
                <a:r>
                  <a:rPr lang="en-US" sz="2000" b="1" baseline="-25000">
                    <a:latin typeface="Arial Unicode MS" pitchFamily="34" charset="-128"/>
                  </a:rPr>
                  <a:t>2</a:t>
                </a:r>
                <a:endParaRPr lang="cs-CZ" sz="2000" b="1">
                  <a:latin typeface="Arial Unicode MS" pitchFamily="34" charset="-128"/>
                </a:endParaRPr>
              </a:p>
            </p:txBody>
          </p:sp>
          <p:sp>
            <p:nvSpPr>
              <p:cNvPr id="9238" name="Text Box 218"/>
              <p:cNvSpPr txBox="1">
                <a:spLocks noChangeArrowheads="1"/>
              </p:cNvSpPr>
              <p:nvPr/>
            </p:nvSpPr>
            <p:spPr bwMode="auto">
              <a:xfrm>
                <a:off x="2341" y="572"/>
                <a:ext cx="13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Arial Unicode MS" pitchFamily="34" charset="-128"/>
                  </a:rPr>
                  <a:t>n</a:t>
                </a:r>
                <a:r>
                  <a:rPr lang="en-US" sz="2000" b="1" baseline="-25000">
                    <a:latin typeface="Arial Unicode MS" pitchFamily="34" charset="-128"/>
                  </a:rPr>
                  <a:t>1</a:t>
                </a:r>
                <a:endParaRPr lang="cs-CZ" sz="2000" b="1">
                  <a:latin typeface="Arial Unicode MS" pitchFamily="34" charset="-128"/>
                </a:endParaRPr>
              </a:p>
            </p:txBody>
          </p:sp>
          <p:sp>
            <p:nvSpPr>
              <p:cNvPr id="9239" name="Line 219"/>
              <p:cNvSpPr>
                <a:spLocks noChangeShapeType="1"/>
              </p:cNvSpPr>
              <p:nvPr/>
            </p:nvSpPr>
            <p:spPr bwMode="auto">
              <a:xfrm>
                <a:off x="640" y="2529"/>
                <a:ext cx="1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40" name="Text Box 220"/>
              <p:cNvSpPr txBox="1">
                <a:spLocks noChangeArrowheads="1"/>
              </p:cNvSpPr>
              <p:nvPr/>
            </p:nvSpPr>
            <p:spPr bwMode="auto">
              <a:xfrm>
                <a:off x="697" y="2526"/>
                <a:ext cx="7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i="1"/>
                  <a:t>a</a:t>
                </a:r>
                <a:endParaRPr lang="cs-CZ" i="1"/>
              </a:p>
            </p:txBody>
          </p:sp>
          <p:sp>
            <p:nvSpPr>
              <p:cNvPr id="9241" name="Text Box 221"/>
              <p:cNvSpPr txBox="1">
                <a:spLocks noChangeArrowheads="1"/>
              </p:cNvSpPr>
              <p:nvPr/>
            </p:nvSpPr>
            <p:spPr bwMode="auto">
              <a:xfrm>
                <a:off x="917" y="2526"/>
                <a:ext cx="7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i="1"/>
                  <a:t>b</a:t>
                </a:r>
                <a:endParaRPr lang="cs-CZ" i="1"/>
              </a:p>
            </p:txBody>
          </p:sp>
          <p:sp>
            <p:nvSpPr>
              <p:cNvPr id="9242" name="Text Box 222"/>
              <p:cNvSpPr txBox="1">
                <a:spLocks noChangeArrowheads="1"/>
              </p:cNvSpPr>
              <p:nvPr/>
            </p:nvSpPr>
            <p:spPr bwMode="auto">
              <a:xfrm>
                <a:off x="782" y="2784"/>
                <a:ext cx="8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l-GR" i="1">
                    <a:cs typeface="Times New Roman" pitchFamily="18" charset="0"/>
                  </a:rPr>
                  <a:t>Λ</a:t>
                </a:r>
              </a:p>
            </p:txBody>
          </p:sp>
          <p:sp>
            <p:nvSpPr>
              <p:cNvPr id="9243" name="Oval 223"/>
              <p:cNvSpPr>
                <a:spLocks noChangeArrowheads="1"/>
              </p:cNvSpPr>
              <p:nvPr/>
            </p:nvSpPr>
            <p:spPr bwMode="auto">
              <a:xfrm>
                <a:off x="1377" y="1570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44" name="Oval 224"/>
              <p:cNvSpPr>
                <a:spLocks noChangeArrowheads="1"/>
              </p:cNvSpPr>
              <p:nvPr/>
            </p:nvSpPr>
            <p:spPr bwMode="auto">
              <a:xfrm>
                <a:off x="1552" y="1570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45" name="Oval 225"/>
              <p:cNvSpPr>
                <a:spLocks noChangeArrowheads="1"/>
              </p:cNvSpPr>
              <p:nvPr/>
            </p:nvSpPr>
            <p:spPr bwMode="auto">
              <a:xfrm>
                <a:off x="1701" y="1570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46" name="Line 226"/>
              <p:cNvSpPr>
                <a:spLocks noChangeShapeType="1"/>
              </p:cNvSpPr>
              <p:nvPr/>
            </p:nvSpPr>
            <p:spPr bwMode="auto">
              <a:xfrm flipV="1">
                <a:off x="167" y="1593"/>
                <a:ext cx="473" cy="3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47" name="Line 227"/>
              <p:cNvSpPr>
                <a:spLocks noChangeShapeType="1"/>
              </p:cNvSpPr>
              <p:nvPr/>
            </p:nvSpPr>
            <p:spPr bwMode="auto">
              <a:xfrm flipV="1">
                <a:off x="2483" y="1224"/>
                <a:ext cx="473" cy="3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48" name="Line 228"/>
              <p:cNvSpPr>
                <a:spLocks noChangeShapeType="1"/>
              </p:cNvSpPr>
              <p:nvPr/>
            </p:nvSpPr>
            <p:spPr bwMode="auto">
              <a:xfrm flipH="1" flipV="1">
                <a:off x="167" y="1224"/>
                <a:ext cx="473" cy="3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49" name="Line 229"/>
              <p:cNvSpPr>
                <a:spLocks noChangeShapeType="1"/>
              </p:cNvSpPr>
              <p:nvPr/>
            </p:nvSpPr>
            <p:spPr bwMode="auto">
              <a:xfrm>
                <a:off x="1236" y="459"/>
                <a:ext cx="6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50" name="Line 230"/>
              <p:cNvSpPr>
                <a:spLocks noChangeShapeType="1"/>
              </p:cNvSpPr>
              <p:nvPr/>
            </p:nvSpPr>
            <p:spPr bwMode="auto">
              <a:xfrm>
                <a:off x="1229" y="2727"/>
                <a:ext cx="6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51" name="Line 231"/>
              <p:cNvSpPr>
                <a:spLocks noChangeShapeType="1"/>
              </p:cNvSpPr>
              <p:nvPr/>
            </p:nvSpPr>
            <p:spPr bwMode="auto">
              <a:xfrm>
                <a:off x="838" y="2529"/>
                <a:ext cx="1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/>
            </a:r>
            <a:br>
              <a:rPr lang="en-US" smtClean="0"/>
            </a:br>
            <a:endParaRPr lang="cs-CZ" smtClean="0"/>
          </a:p>
        </p:txBody>
      </p:sp>
      <p:pic>
        <p:nvPicPr>
          <p:cNvPr id="10243" name="Picture 5" descr="Yablonovit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85088" y="1223963"/>
            <a:ext cx="1208087" cy="1681162"/>
          </a:xfrm>
          <a:noFill/>
        </p:spPr>
      </p:pic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496888" y="0"/>
            <a:ext cx="1169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 sz="3200">
              <a:solidFill>
                <a:srgbClr val="FF0000"/>
              </a:solidFill>
            </a:endParaRP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79388" y="1023938"/>
            <a:ext cx="7272337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2800">
                <a:solidFill>
                  <a:srgbClr val="3333CC"/>
                </a:solidFill>
              </a:rPr>
              <a:t>Eli Yablonovitch</a:t>
            </a:r>
          </a:p>
          <a:p>
            <a:pPr algn="l"/>
            <a:r>
              <a:rPr lang="cs-CZ" i="1"/>
              <a:t>Bell Communications Research, </a:t>
            </a:r>
            <a:r>
              <a:rPr lang="cs-CZ" sz="1600" i="1"/>
              <a:t>Navesink Research Center, New Jersey</a:t>
            </a:r>
            <a:endParaRPr lang="cs-CZ" sz="1600" i="1">
              <a:latin typeface="Comic Sans MS" pitchFamily="66" charset="0"/>
            </a:endParaRPr>
          </a:p>
          <a:p>
            <a:pPr algn="l">
              <a:spcBef>
                <a:spcPts val="600"/>
              </a:spcBef>
            </a:pPr>
            <a:r>
              <a:rPr lang="cs-CZ" sz="1400" b="1">
                <a:latin typeface="Comic Sans MS" pitchFamily="66" charset="0"/>
              </a:rPr>
              <a:t>Motivace</a:t>
            </a:r>
            <a:r>
              <a:rPr lang="cs-CZ" sz="1400">
                <a:latin typeface="Comic Sans MS" pitchFamily="66" charset="0"/>
              </a:rPr>
              <a:t> : zvýšení efektivity komunikačních laserů (omezit spontánní emisi)</a:t>
            </a:r>
          </a:p>
          <a:p>
            <a:pPr algn="l"/>
            <a:endParaRPr lang="cs-CZ" sz="1400">
              <a:latin typeface="Comic Sans MS" pitchFamily="66" charset="0"/>
            </a:endParaRPr>
          </a:p>
          <a:p>
            <a:pPr algn="l"/>
            <a:r>
              <a:rPr lang="cs-CZ" b="1"/>
              <a:t>Inhibited Spontaneous Emission in Solid-State Physics and Electronics</a:t>
            </a:r>
            <a:endParaRPr lang="en-US" b="1"/>
          </a:p>
          <a:p>
            <a:pPr algn="l"/>
            <a:r>
              <a:rPr lang="cs-CZ" sz="2000" b="1" i="1">
                <a:solidFill>
                  <a:srgbClr val="006699"/>
                </a:solidFill>
                <a:hlinkClick r:id="rId3" action="ppaction://hlinkfile"/>
              </a:rPr>
              <a:t>Phys. Rev. Lett. 58, 2059–2062 (1987)</a:t>
            </a:r>
            <a:r>
              <a:rPr lang="cs-CZ" b="1">
                <a:solidFill>
                  <a:srgbClr val="006699"/>
                </a:solidFill>
                <a:hlinkClick r:id="rId3" action="ppaction://hlinkfile"/>
              </a:rPr>
              <a:t> </a:t>
            </a:r>
            <a:endParaRPr lang="en-US" b="1">
              <a:solidFill>
                <a:srgbClr val="006699"/>
              </a:solidFill>
            </a:endParaRPr>
          </a:p>
          <a:p>
            <a:pPr algn="l"/>
            <a:r>
              <a:rPr lang="en-US" sz="1200">
                <a:solidFill>
                  <a:srgbClr val="006699"/>
                </a:solidFill>
                <a:hlinkClick r:id="rId4"/>
              </a:rPr>
              <a:t>Eli Yablonovitch’s Research Group at UCLA</a:t>
            </a:r>
            <a:endParaRPr lang="cs-CZ" sz="1200">
              <a:solidFill>
                <a:srgbClr val="006699"/>
              </a:solidFill>
            </a:endParaRPr>
          </a:p>
          <a:p>
            <a:pPr lvl="1" algn="l"/>
            <a:endParaRPr lang="cs-CZ" sz="1200" b="1">
              <a:solidFill>
                <a:srgbClr val="006699"/>
              </a:solidFill>
            </a:endParaRPr>
          </a:p>
          <a:p>
            <a:pPr algn="l">
              <a:spcBef>
                <a:spcPct val="50000"/>
              </a:spcBef>
            </a:pPr>
            <a:endParaRPr lang="cs-CZ">
              <a:solidFill>
                <a:srgbClr val="006699"/>
              </a:solidFill>
            </a:endParaRP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179388" y="3789363"/>
            <a:ext cx="74517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2800">
                <a:solidFill>
                  <a:srgbClr val="3333CC"/>
                </a:solidFill>
              </a:rPr>
              <a:t>Sajeev</a:t>
            </a:r>
            <a:r>
              <a:rPr lang="en-US"/>
              <a:t>  </a:t>
            </a:r>
            <a:r>
              <a:rPr lang="en-US" sz="2800">
                <a:solidFill>
                  <a:srgbClr val="3333CC"/>
                </a:solidFill>
              </a:rPr>
              <a:t>John</a:t>
            </a:r>
            <a:endParaRPr lang="cs-CZ" sz="2800">
              <a:solidFill>
                <a:srgbClr val="3333CC"/>
              </a:solidFill>
            </a:endParaRPr>
          </a:p>
          <a:p>
            <a:pPr algn="l"/>
            <a:r>
              <a:rPr lang="cs-CZ" i="1"/>
              <a:t>Department of Physics, Princeton University, Princeton, </a:t>
            </a:r>
            <a:r>
              <a:rPr lang="cs-CZ" sz="1600" i="1"/>
              <a:t>New Jersey</a:t>
            </a:r>
          </a:p>
          <a:p>
            <a:pPr algn="l">
              <a:spcBef>
                <a:spcPts val="600"/>
              </a:spcBef>
            </a:pPr>
            <a:r>
              <a:rPr lang="cs-CZ" sz="1400" b="1">
                <a:latin typeface="Comic Sans MS" pitchFamily="66" charset="0"/>
              </a:rPr>
              <a:t>Motivace</a:t>
            </a:r>
            <a:r>
              <a:rPr lang="cs-CZ" sz="1400">
                <a:latin typeface="Comic Sans MS" pitchFamily="66" charset="0"/>
              </a:rPr>
              <a:t> : lokalizace světla</a:t>
            </a:r>
          </a:p>
          <a:p>
            <a:pPr algn="l"/>
            <a:endParaRPr lang="cs-CZ" i="1"/>
          </a:p>
          <a:p>
            <a:pPr algn="l"/>
            <a:r>
              <a:rPr lang="cs-CZ" b="1"/>
              <a:t>Strong localization of photons in certain disordered dielectric superlattices</a:t>
            </a:r>
          </a:p>
          <a:p>
            <a:pPr algn="l"/>
            <a:r>
              <a:rPr lang="cs-CZ" sz="2000" b="1" i="1">
                <a:solidFill>
                  <a:srgbClr val="006699"/>
                </a:solidFill>
                <a:hlinkClick r:id="rId5" action="ppaction://hlinkfile"/>
              </a:rPr>
              <a:t>Phys. Rev. Lett. 58, 2486–2489 (1987)</a:t>
            </a:r>
            <a:endParaRPr lang="en-US" sz="2000" b="1" i="1">
              <a:solidFill>
                <a:srgbClr val="006699"/>
              </a:solidFill>
            </a:endParaRPr>
          </a:p>
          <a:p>
            <a:pPr algn="l"/>
            <a:r>
              <a:rPr lang="en-US" sz="1400">
                <a:solidFill>
                  <a:srgbClr val="006699"/>
                </a:solidFill>
                <a:hlinkClick r:id="rId6"/>
              </a:rPr>
              <a:t>University of Toronto</a:t>
            </a:r>
            <a:endParaRPr lang="cs-CZ" sz="1400">
              <a:solidFill>
                <a:srgbClr val="006699"/>
              </a:solidFill>
            </a:endParaRPr>
          </a:p>
          <a:p>
            <a:pPr lvl="1" algn="l"/>
            <a:endParaRPr lang="cs-CZ" sz="1200"/>
          </a:p>
          <a:p>
            <a:pPr algn="l">
              <a:spcBef>
                <a:spcPct val="50000"/>
              </a:spcBef>
            </a:pPr>
            <a:endParaRPr lang="cs-CZ" sz="2800">
              <a:solidFill>
                <a:srgbClr val="3333CC"/>
              </a:solidFill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3175000" y="142875"/>
            <a:ext cx="1576388" cy="72072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>
              <a:spcBef>
                <a:spcPct val="20000"/>
              </a:spcBef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1987</a:t>
            </a:r>
            <a:endParaRPr lang="cs-CZ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8" name="Picture 19" descr="John_BW"/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 t="15572" r="4008" b="-406"/>
          <a:stretch>
            <a:fillRect/>
          </a:stretch>
        </p:blipFill>
        <p:spPr>
          <a:xfrm>
            <a:off x="7723188" y="3698875"/>
            <a:ext cx="1169987" cy="1574800"/>
          </a:xfrm>
          <a:noFill/>
        </p:spPr>
      </p:pic>
      <p:sp>
        <p:nvSpPr>
          <p:cNvPr id="10249" name="WordArt 21"/>
          <p:cNvSpPr>
            <a:spLocks noChangeArrowheads="1" noChangeShapeType="1" noTextEdit="1"/>
          </p:cNvSpPr>
          <p:nvPr/>
        </p:nvSpPr>
        <p:spPr bwMode="auto">
          <a:xfrm>
            <a:off x="265113" y="142875"/>
            <a:ext cx="9318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2D</a:t>
            </a:r>
          </a:p>
        </p:txBody>
      </p:sp>
      <p:sp>
        <p:nvSpPr>
          <p:cNvPr id="10250" name="WordArt 22"/>
          <p:cNvSpPr>
            <a:spLocks noChangeArrowheads="1" noChangeShapeType="1" noTextEdit="1"/>
          </p:cNvSpPr>
          <p:nvPr/>
        </p:nvSpPr>
        <p:spPr bwMode="auto">
          <a:xfrm>
            <a:off x="1466850" y="142875"/>
            <a:ext cx="9271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b="1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chemeClr val="accent1">
                    <a:alpha val="25098"/>
                  </a:schemeClr>
                </a:solidFill>
                <a:latin typeface="Bookman Old Style"/>
              </a:rPr>
              <a:t>3D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630237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pPr algn="l" eaLnBrk="1" hangingPunct="1"/>
            <a:r>
              <a:rPr lang="en-US" sz="1600" smtClean="0"/>
              <a:t>Photonic Band Structure: The Face-Centered-Cubic Case Emploing Nonspherical Atoms</a:t>
            </a:r>
            <a:br>
              <a:rPr lang="en-US" sz="1600" smtClean="0"/>
            </a:br>
            <a:r>
              <a:rPr lang="en-US" sz="1600" b="1" smtClean="0">
                <a:solidFill>
                  <a:schemeClr val="accent2"/>
                </a:solidFill>
                <a:latin typeface="Times New Roman" pitchFamily="18" charset="0"/>
                <a:hlinkClick r:id="rId3" action="ppaction://hlinkfile"/>
              </a:rPr>
              <a:t>E. Yablonovitch,  T. J. Gmitter,  K. M. Leung</a:t>
            </a:r>
            <a:r>
              <a:rPr lang="en-US" sz="1400" b="1" smtClean="0">
                <a:latin typeface="Times New Roman" pitchFamily="18" charset="0"/>
                <a:hlinkClick r:id="rId3" action="ppaction://hlinkfile"/>
              </a:rPr>
              <a:t>   </a:t>
            </a:r>
            <a:r>
              <a:rPr lang="en-US" sz="1600" b="1" i="1" smtClean="0">
                <a:solidFill>
                  <a:srgbClr val="007572"/>
                </a:solidFill>
                <a:latin typeface="Times New Roman" pitchFamily="18" charset="0"/>
                <a:hlinkClick r:id="rId3" action="ppaction://hlinkfile"/>
              </a:rPr>
              <a:t>P</a:t>
            </a:r>
            <a:r>
              <a:rPr lang="en-US" sz="1800" b="1" i="1" smtClean="0">
                <a:solidFill>
                  <a:srgbClr val="007572"/>
                </a:solidFill>
                <a:latin typeface="Garamond" pitchFamily="18" charset="0"/>
                <a:hlinkClick r:id="rId3" action="ppaction://hlinkfile"/>
              </a:rPr>
              <a:t>hys. Rev. Letters</a:t>
            </a:r>
            <a:r>
              <a:rPr lang="en-US" sz="1600" b="1" i="1" smtClean="0">
                <a:solidFill>
                  <a:srgbClr val="007572"/>
                </a:solidFill>
                <a:latin typeface="Times New Roman" pitchFamily="18" charset="0"/>
                <a:hlinkClick r:id="rId3" action="ppaction://hlinkfile"/>
              </a:rPr>
              <a:t>  </a:t>
            </a:r>
            <a:r>
              <a:rPr lang="en-US" sz="1800" b="1" i="1" smtClean="0">
                <a:solidFill>
                  <a:srgbClr val="007572"/>
                </a:solidFill>
                <a:latin typeface="Garamond" pitchFamily="18" charset="0"/>
                <a:hlinkClick r:id="rId3" action="ppaction://hlinkfile"/>
              </a:rPr>
              <a:t>67 (1991), 2295</a:t>
            </a:r>
            <a:r>
              <a:rPr lang="en-US" sz="1400" b="1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en-US" sz="14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en-US" sz="900" b="1" baseline="10000" smtClean="0">
                <a:solidFill>
                  <a:srgbClr val="339966"/>
                </a:solidFill>
                <a:latin typeface="Times New Roman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</a:t>
            </a:r>
            <a:endParaRPr lang="cs-CZ" sz="900" b="1" baseline="10000" smtClean="0">
              <a:solidFill>
                <a:srgbClr val="339966"/>
              </a:solidFill>
              <a:latin typeface="Times New Roman" pitchFamily="18" charset="0"/>
            </a:endParaRPr>
          </a:p>
        </p:txBody>
      </p:sp>
      <p:pic>
        <p:nvPicPr>
          <p:cNvPr id="11267" name="Picture 5" descr="YablWSbun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28326" r="23289" b="31760"/>
          <a:stretch>
            <a:fillRect/>
          </a:stretch>
        </p:blipFill>
        <p:spPr>
          <a:xfrm>
            <a:off x="701675" y="1493838"/>
            <a:ext cx="2287588" cy="4275137"/>
          </a:xfrm>
          <a:noFill/>
        </p:spPr>
      </p:pic>
      <p:pic>
        <p:nvPicPr>
          <p:cNvPr id="11268" name="Picture 7" descr="YablCry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22418" r="24002" b="43002"/>
          <a:stretch>
            <a:fillRect/>
          </a:stretch>
        </p:blipFill>
        <p:spPr>
          <a:xfrm>
            <a:off x="3176588" y="963613"/>
            <a:ext cx="3617912" cy="4895850"/>
          </a:xfrm>
          <a:solidFill>
            <a:schemeClr val="bg1">
              <a:alpha val="0"/>
            </a:schemeClr>
          </a:solidFill>
        </p:spPr>
      </p:pic>
      <p:sp>
        <p:nvSpPr>
          <p:cNvPr id="11269" name="Text Box 14"/>
          <p:cNvSpPr txBox="1">
            <a:spLocks noChangeArrowheads="1"/>
          </p:cNvSpPr>
          <p:nvPr/>
        </p:nvSpPr>
        <p:spPr bwMode="auto">
          <a:xfrm>
            <a:off x="657225" y="1036638"/>
            <a:ext cx="2070100" cy="495300"/>
          </a:xfrm>
          <a:prstGeom prst="rect">
            <a:avLst/>
          </a:prstGeom>
          <a:solidFill>
            <a:srgbClr val="EFFFEF"/>
          </a:solidFill>
          <a:ln w="38100" cmpd="dbl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800000"/>
                </a:solidFill>
              </a:rPr>
              <a:t>“</a:t>
            </a:r>
            <a:r>
              <a:rPr lang="en-US" sz="2400" b="1">
                <a:solidFill>
                  <a:srgbClr val="800000"/>
                </a:solidFill>
              </a:rPr>
              <a:t>Yablonovite</a:t>
            </a:r>
            <a:r>
              <a:rPr lang="en-US" sz="2400">
                <a:solidFill>
                  <a:srgbClr val="800000"/>
                </a:solidFill>
              </a:rPr>
              <a:t>”</a:t>
            </a:r>
            <a:endParaRPr lang="cs-CZ" sz="2400">
              <a:solidFill>
                <a:srgbClr val="800000"/>
              </a:solidFill>
            </a:endParaRPr>
          </a:p>
        </p:txBody>
      </p:sp>
      <p:sp>
        <p:nvSpPr>
          <p:cNvPr id="11270" name="Text Box 15"/>
          <p:cNvSpPr txBox="1">
            <a:spLocks noChangeArrowheads="1"/>
          </p:cNvSpPr>
          <p:nvPr/>
        </p:nvSpPr>
        <p:spPr bwMode="auto">
          <a:xfrm>
            <a:off x="5202238" y="1089025"/>
            <a:ext cx="15748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ct val="50000"/>
              </a:spcBef>
            </a:pPr>
            <a:r>
              <a:rPr lang="en-US" sz="1600">
                <a:solidFill>
                  <a:srgbClr val="006699"/>
                </a:solidFill>
              </a:rPr>
              <a:t>p</a:t>
            </a:r>
            <a:r>
              <a:rPr lang="cs-CZ" sz="1600">
                <a:solidFill>
                  <a:srgbClr val="006699"/>
                </a:solidFill>
              </a:rPr>
              <a:t>řesněji :</a:t>
            </a:r>
            <a:r>
              <a:rPr lang="cs-CZ">
                <a:solidFill>
                  <a:srgbClr val="006699"/>
                </a:solidFill>
              </a:rPr>
              <a:t> </a:t>
            </a:r>
            <a:r>
              <a:rPr lang="en-US">
                <a:solidFill>
                  <a:srgbClr val="006699"/>
                </a:solidFill>
              </a:rPr>
              <a:t>35.26</a:t>
            </a:r>
            <a:r>
              <a:rPr lang="en-US">
                <a:solidFill>
                  <a:srgbClr val="006699"/>
                </a:solidFill>
                <a:cs typeface="Times New Roman" pitchFamily="18" charset="0"/>
              </a:rPr>
              <a:t>°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867525" y="1763713"/>
            <a:ext cx="2114550" cy="4591050"/>
          </a:xfrm>
          <a:prstGeom prst="rect">
            <a:avLst/>
          </a:prstGeom>
          <a:solidFill>
            <a:srgbClr val="EFFFEF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36000" tIns="36000" rIns="36000" bIns="36000"/>
          <a:lstStyle/>
          <a:p>
            <a:pPr algn="l">
              <a:spcBef>
                <a:spcPct val="50000"/>
              </a:spcBef>
              <a:defRPr/>
            </a:pPr>
            <a:r>
              <a:rPr 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FCC</a:t>
            </a:r>
            <a:r>
              <a:rPr lang="cs-CZ" sz="20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cs-CZ" sz="20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/>
              <a:t>Směry vrtání:</a:t>
            </a:r>
            <a:br>
              <a:rPr lang="cs-CZ"/>
            </a:br>
            <a:r>
              <a:rPr lang="en-US"/>
              <a:t>[110], [101], [011]</a:t>
            </a:r>
            <a:endParaRPr lang="cs-CZ"/>
          </a:p>
          <a:p>
            <a:pPr algn="l">
              <a:spcBef>
                <a:spcPct val="50000"/>
              </a:spcBef>
              <a:defRPr/>
            </a:pPr>
            <a:r>
              <a:rPr lang="en-US"/>
              <a:t>Nesf</a:t>
            </a:r>
            <a:r>
              <a:rPr lang="cs-CZ"/>
              <a:t>érické atomy</a:t>
            </a:r>
            <a:br>
              <a:rPr lang="cs-CZ"/>
            </a:br>
            <a:r>
              <a:rPr lang="cs-CZ"/>
              <a:t>(válcové v </a:t>
            </a:r>
            <a:r>
              <a:rPr lang="en-US"/>
              <a:t>[111])</a:t>
            </a:r>
            <a:endParaRPr lang="cs-CZ"/>
          </a:p>
          <a:p>
            <a:pPr algn="l">
              <a:spcBef>
                <a:spcPct val="50000"/>
              </a:spcBef>
              <a:defRPr/>
            </a:pPr>
            <a:r>
              <a:rPr lang="en-US"/>
              <a:t>Dielektrikum</a:t>
            </a:r>
            <a:br>
              <a:rPr lang="en-US"/>
            </a:br>
            <a:r>
              <a:rPr lang="cs-CZ" sz="2400"/>
              <a:t>n </a:t>
            </a:r>
            <a:r>
              <a:rPr lang="cs-CZ" sz="2400">
                <a:latin typeface="OpenSymbol" pitchFamily="2" charset="0"/>
              </a:rPr>
              <a:t>⋲</a:t>
            </a:r>
            <a:r>
              <a:rPr lang="en-US" sz="2400">
                <a:latin typeface="OpenSymbol" pitchFamily="2" charset="0"/>
              </a:rPr>
              <a:t> </a:t>
            </a:r>
            <a:r>
              <a:rPr lang="en-US" sz="2400"/>
              <a:t>3.6</a:t>
            </a:r>
            <a:br>
              <a:rPr lang="en-US" sz="2400"/>
            </a:br>
            <a:r>
              <a:rPr lang="en-US"/>
              <a:t>(mikrovlnn</a:t>
            </a:r>
            <a:r>
              <a:rPr lang="cs-CZ"/>
              <a:t>á oblast)</a:t>
            </a:r>
            <a:r>
              <a:rPr lang="en-US" sz="2400"/>
              <a:t/>
            </a:r>
            <a:br>
              <a:rPr lang="en-US" sz="2400"/>
            </a:br>
            <a:r>
              <a:rPr lang="en-US" sz="2400" b="1" i="1"/>
              <a:t>d</a:t>
            </a:r>
            <a:r>
              <a:rPr lang="en-US" b="1" i="1"/>
              <a:t> </a:t>
            </a:r>
            <a:r>
              <a:rPr lang="en-US" sz="2800" b="1" i="1"/>
              <a:t>/</a:t>
            </a:r>
            <a:r>
              <a:rPr lang="en-US" sz="2400" b="1" i="1"/>
              <a:t>a </a:t>
            </a:r>
            <a:r>
              <a:rPr lang="cs-CZ" sz="2400" b="1" i="1"/>
              <a:t>=</a:t>
            </a:r>
            <a:br>
              <a:rPr lang="cs-CZ" sz="2400" b="1" i="1"/>
            </a:br>
            <a:r>
              <a:rPr lang="en-US"/>
              <a:t>0.361, 0.433, 0.469</a:t>
            </a:r>
            <a:br>
              <a:rPr lang="en-US"/>
            </a:br>
            <a:r>
              <a:rPr lang="en-US" b="1" i="1"/>
              <a:t>d –</a:t>
            </a:r>
            <a:r>
              <a:rPr lang="en-US" i="1"/>
              <a:t> </a:t>
            </a:r>
            <a:r>
              <a:rPr lang="en-US"/>
              <a:t>pr</a:t>
            </a:r>
            <a:r>
              <a:rPr lang="cs-CZ"/>
              <a:t>ůměr díry</a:t>
            </a:r>
            <a:br>
              <a:rPr lang="cs-CZ"/>
            </a:br>
            <a:r>
              <a:rPr lang="cs-CZ" b="1" i="1"/>
              <a:t>a </a:t>
            </a:r>
            <a:r>
              <a:rPr lang="cs-CZ" i="1"/>
              <a:t>– </a:t>
            </a:r>
            <a:r>
              <a:rPr lang="cs-CZ"/>
              <a:t>hrana FCC buňky</a:t>
            </a:r>
            <a:endParaRPr lang="cs-CZ" sz="2400" b="1">
              <a:latin typeface="OpenSymbol" pitchFamily="2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>
                <a:cs typeface="Times New Roman" pitchFamily="18" charset="0"/>
              </a:rPr>
              <a:t> </a:t>
            </a:r>
            <a:r>
              <a:rPr lang="cs-CZ" b="1" i="1">
                <a:cs typeface="Times New Roman" pitchFamily="18" charset="0"/>
              </a:rPr>
              <a:t>a </a:t>
            </a:r>
            <a:r>
              <a:rPr lang="cs-CZ">
                <a:latin typeface="OpenSymbol" pitchFamily="2" charset="0"/>
              </a:rPr>
              <a:t>⋲</a:t>
            </a:r>
            <a:r>
              <a:rPr lang="cs-CZ"/>
              <a:t>1mm</a:t>
            </a:r>
            <a:endParaRPr lang="en-US">
              <a:latin typeface="OpenSymbol" pitchFamily="2" charset="0"/>
            </a:endParaRPr>
          </a:p>
        </p:txBody>
      </p:sp>
      <p:sp>
        <p:nvSpPr>
          <p:cNvPr id="11272" name="Text Box 17"/>
          <p:cNvSpPr txBox="1">
            <a:spLocks noChangeArrowheads="1"/>
          </p:cNvSpPr>
          <p:nvPr/>
        </p:nvSpPr>
        <p:spPr bwMode="auto">
          <a:xfrm>
            <a:off x="385763" y="5815013"/>
            <a:ext cx="2820987" cy="809625"/>
          </a:xfrm>
          <a:prstGeom prst="rect">
            <a:avLst/>
          </a:prstGeom>
          <a:solidFill>
            <a:srgbClr val="EFFFE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36000" tIns="36000" rIns="36000" bIns="72000"/>
          <a:lstStyle/>
          <a:p>
            <a:pPr algn="l">
              <a:spcBef>
                <a:spcPct val="50000"/>
              </a:spcBef>
            </a:pPr>
            <a:r>
              <a:rPr lang="cs-CZ">
                <a:solidFill>
                  <a:srgbClr val="800000"/>
                </a:solidFill>
              </a:rPr>
              <a:t>W–S buňka (dodekahedron)</a:t>
            </a:r>
            <a:r>
              <a:rPr lang="cs-CZ"/>
              <a:t> </a:t>
            </a:r>
            <a:r>
              <a:rPr lang="cs-CZ" sz="1600"/>
              <a:t>(a) sférické atomy, (b) nesférické </a:t>
            </a:r>
            <a:r>
              <a:rPr lang="en-US" sz="1600"/>
              <a:t>“</a:t>
            </a:r>
            <a:r>
              <a:rPr lang="cs-CZ" sz="1600"/>
              <a:t>atomy</a:t>
            </a:r>
            <a:r>
              <a:rPr lang="en-US" sz="1600"/>
              <a:t>”</a:t>
            </a:r>
            <a:r>
              <a:rPr lang="cs-CZ" sz="1600"/>
              <a:t> vzniklé vrtáním</a:t>
            </a:r>
            <a:endParaRPr lang="en-US" sz="16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999"/>
          </a:schemeClr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999"/>
          </a:schemeClr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1589</Words>
  <Application>Microsoft Office PowerPoint</Application>
  <PresentationFormat>Předvádění na obrazovce (4:3)</PresentationFormat>
  <Paragraphs>310</Paragraphs>
  <Slides>39</Slides>
  <Notes>1</Notes>
  <HiddenSlides>0</HiddenSlides>
  <MMClips>6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39</vt:i4>
      </vt:variant>
    </vt:vector>
  </HeadingPairs>
  <TitlesOfParts>
    <vt:vector size="55" baseType="lpstr">
      <vt:lpstr>Arial</vt:lpstr>
      <vt:lpstr>Comic Sans MS</vt:lpstr>
      <vt:lpstr>Arial Unicode MS</vt:lpstr>
      <vt:lpstr>Times New Roman</vt:lpstr>
      <vt:lpstr>OpenSymbol</vt:lpstr>
      <vt:lpstr>Bookman Old Style</vt:lpstr>
      <vt:lpstr>Garamond</vt:lpstr>
      <vt:lpstr>Verdana</vt:lpstr>
      <vt:lpstr>Trebuchet MS</vt:lpstr>
      <vt:lpstr>Wingdings</vt:lpstr>
      <vt:lpstr>Tahoma</vt:lpstr>
      <vt:lpstr>Times</vt:lpstr>
      <vt:lpstr>Arial Narrow</vt:lpstr>
      <vt:lpstr>Výchozí návrh</vt:lpstr>
      <vt:lpstr>Rovnice</vt:lpstr>
      <vt:lpstr>Obrázek</vt:lpstr>
      <vt:lpstr>Snímek 1</vt:lpstr>
      <vt:lpstr>Fotonické krystaly</vt:lpstr>
      <vt:lpstr>Snímek 3</vt:lpstr>
      <vt:lpstr>Snímek 4</vt:lpstr>
      <vt:lpstr>Snímek 5</vt:lpstr>
      <vt:lpstr>Snímek 6</vt:lpstr>
      <vt:lpstr>Snímek 7</vt:lpstr>
      <vt:lpstr> </vt:lpstr>
      <vt:lpstr>Photonic Band Structure: The Face-Centered-Cubic Case Emploing Nonspherical Atoms E. Yablonovitch,  T. J. Gmitter,  K. M. Leung   Phys. Rev. Letters  67 (1991), 2295 ___________________________________________________________________________________________________________________________________________________________________________________________________________________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</vt:vector>
  </TitlesOfParts>
  <Company>ÚFKL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Fotonické krystaly</dc:title>
  <dc:creator>Jan Celý</dc:creator>
  <cp:lastModifiedBy>ÚFKL</cp:lastModifiedBy>
  <cp:revision>336</cp:revision>
  <dcterms:created xsi:type="dcterms:W3CDTF">2003-05-28T13:34:13Z</dcterms:created>
  <dcterms:modified xsi:type="dcterms:W3CDTF">2012-10-31T12:00:50Z</dcterms:modified>
</cp:coreProperties>
</file>