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7" r:id="rId4"/>
    <p:sldId id="275" r:id="rId5"/>
    <p:sldId id="276" r:id="rId6"/>
    <p:sldId id="274" r:id="rId7"/>
    <p:sldId id="263" r:id="rId8"/>
    <p:sldId id="258" r:id="rId9"/>
    <p:sldId id="257" r:id="rId10"/>
    <p:sldId id="259" r:id="rId11"/>
    <p:sldId id="260" r:id="rId12"/>
    <p:sldId id="261" r:id="rId13"/>
    <p:sldId id="269" r:id="rId14"/>
    <p:sldId id="262" r:id="rId15"/>
    <p:sldId id="267" r:id="rId16"/>
    <p:sldId id="268" r:id="rId17"/>
    <p:sldId id="270" r:id="rId18"/>
    <p:sldId id="26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FC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7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BA6BE-4758-4928-AFA3-F5C6E82DC4E5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1D53E-5914-4DE3-80F6-AF415B48E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3D-BCC.swf" TargetMode="External"/><Relationship Id="rId3" Type="http://schemas.openxmlformats.org/officeDocument/2006/relationships/oleObject" Target="../embeddings/oleObject33.bin"/><Relationship Id="rId7" Type="http://schemas.openxmlformats.org/officeDocument/2006/relationships/hyperlink" Target="2dhexagonlattice.sw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hyperlink" Target="squarezones1.swf" TargetMode="External"/><Relationship Id="rId5" Type="http://schemas.openxmlformats.org/officeDocument/2006/relationships/hyperlink" Target="2Dsquarelatticecropped.swf" TargetMode="External"/><Relationship Id="rId10" Type="http://schemas.openxmlformats.org/officeDocument/2006/relationships/hyperlink" Target="3D-SC.swf" TargetMode="External"/><Relationship Id="rId4" Type="http://schemas.openxmlformats.org/officeDocument/2006/relationships/image" Target="../media/image42.emf"/><Relationship Id="rId9" Type="http://schemas.openxmlformats.org/officeDocument/2006/relationships/hyperlink" Target="3D-FCC.sw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131840" y="260648"/>
            <a:ext cx="5472608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Elektron v p</a:t>
            </a:r>
            <a:r>
              <a:rPr lang="en-US" sz="2000" dirty="0" err="1" smtClean="0"/>
              <a:t>eriodick</a:t>
            </a:r>
            <a:r>
              <a:rPr lang="cs-CZ" sz="2000" dirty="0" err="1" smtClean="0"/>
              <a:t>ém</a:t>
            </a:r>
            <a:r>
              <a:rPr lang="cs-CZ" sz="2000" dirty="0" smtClean="0"/>
              <a:t> potenciálovém poli  -  </a:t>
            </a:r>
            <a:r>
              <a:rPr lang="cs-CZ" sz="2000" dirty="0" err="1" smtClean="0"/>
              <a:t>1D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323528" y="4293096"/>
            <a:ext cx="7586473" cy="1440160"/>
            <a:chOff x="323528" y="4193095"/>
            <a:chExt cx="7586473" cy="1440160"/>
          </a:xfrm>
        </p:grpSpPr>
        <p:sp>
          <p:nvSpPr>
            <p:cNvPr id="13" name="TextovéPole 12"/>
            <p:cNvSpPr txBox="1"/>
            <p:nvPr/>
          </p:nvSpPr>
          <p:spPr>
            <a:xfrm>
              <a:off x="323528" y="4221088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Mus</a:t>
              </a:r>
              <a:r>
                <a:rPr lang="cs-CZ" dirty="0" smtClean="0"/>
                <a:t>í platit :</a:t>
              </a:r>
              <a:endParaRPr lang="cs-CZ" dirty="0"/>
            </a:p>
          </p:txBody>
        </p:sp>
        <p:graphicFrame>
          <p:nvGraphicFramePr>
            <p:cNvPr id="16" name="Objekt 15"/>
            <p:cNvGraphicFramePr>
              <a:graphicFrameLocks noChangeAspect="1"/>
            </p:cNvGraphicFramePr>
            <p:nvPr/>
          </p:nvGraphicFramePr>
          <p:xfrm>
            <a:off x="1843088" y="4193095"/>
            <a:ext cx="6066913" cy="1440160"/>
          </p:xfrm>
          <a:graphic>
            <a:graphicData uri="http://schemas.openxmlformats.org/presentationml/2006/ole">
              <p:oleObj spid="_x0000_s29704" name="Rovnice" r:id="rId3" imgW="4063680" imgH="965160" progId="Equation.3">
                <p:embed/>
              </p:oleObj>
            </a:graphicData>
          </a:graphic>
        </p:graphicFrame>
      </p:grpSp>
      <p:grpSp>
        <p:nvGrpSpPr>
          <p:cNvPr id="19" name="Skupina 18"/>
          <p:cNvGrpSpPr/>
          <p:nvPr/>
        </p:nvGrpSpPr>
        <p:grpSpPr>
          <a:xfrm>
            <a:off x="323528" y="5876925"/>
            <a:ext cx="5590381" cy="647700"/>
            <a:chOff x="476875" y="5876925"/>
            <a:chExt cx="3273060" cy="647700"/>
          </a:xfrm>
        </p:grpSpPr>
        <p:sp>
          <p:nvSpPr>
            <p:cNvPr id="15" name="TextovéPole 14"/>
            <p:cNvSpPr txBox="1"/>
            <p:nvPr/>
          </p:nvSpPr>
          <p:spPr>
            <a:xfrm>
              <a:off x="476875" y="5939988"/>
              <a:ext cx="1934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Tomu vyhovuje lineární funkce:</a:t>
              </a:r>
              <a:endParaRPr lang="cs-CZ" dirty="0"/>
            </a:p>
          </p:txBody>
        </p:sp>
        <p:graphicFrame>
          <p:nvGraphicFramePr>
            <p:cNvPr id="17" name="Objekt 16"/>
            <p:cNvGraphicFramePr>
              <a:graphicFrameLocks noChangeAspect="1"/>
            </p:cNvGraphicFramePr>
            <p:nvPr/>
          </p:nvGraphicFramePr>
          <p:xfrm>
            <a:off x="2669158" y="5876925"/>
            <a:ext cx="1080777" cy="647700"/>
          </p:xfrm>
          <a:graphic>
            <a:graphicData uri="http://schemas.openxmlformats.org/presentationml/2006/ole">
              <p:oleObj spid="_x0000_s29705" name="Rovnice" r:id="rId4" imgW="711000" imgH="241200" progId="Equation.3">
                <p:embed/>
              </p:oleObj>
            </a:graphicData>
          </a:graphic>
        </p:graphicFrame>
      </p:grpSp>
      <p:sp>
        <p:nvSpPr>
          <p:cNvPr id="20" name="TextovéPole 19"/>
          <p:cNvSpPr txBox="1"/>
          <p:nvPr/>
        </p:nvSpPr>
        <p:spPr>
          <a:xfrm>
            <a:off x="5858813" y="2067539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i="1" dirty="0" smtClean="0"/>
              <a:t>x</a:t>
            </a:r>
            <a:endParaRPr lang="cs-CZ" i="1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1043608" y="3779748"/>
            <a:ext cx="6912768" cy="369332"/>
            <a:chOff x="1043608" y="3717032"/>
            <a:chExt cx="6912768" cy="369332"/>
          </a:xfrm>
        </p:grpSpPr>
        <p:sp>
          <p:nvSpPr>
            <p:cNvPr id="7" name="TextovéPole 6"/>
            <p:cNvSpPr txBox="1"/>
            <p:nvPr/>
          </p:nvSpPr>
          <p:spPr>
            <a:xfrm>
              <a:off x="1043608" y="3717032"/>
              <a:ext cx="6912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Pravd</a:t>
              </a:r>
              <a:r>
                <a:rPr lang="cs-CZ" dirty="0" err="1" smtClean="0"/>
                <a:t>ěpodobnost</a:t>
              </a:r>
              <a:r>
                <a:rPr lang="cs-CZ" dirty="0" smtClean="0"/>
                <a:t> výskytu elektronu v intervalu  </a:t>
              </a:r>
              <a:endParaRPr lang="cs-CZ" dirty="0"/>
            </a:p>
          </p:txBody>
        </p:sp>
        <p:graphicFrame>
          <p:nvGraphicFramePr>
            <p:cNvPr id="21" name="Objekt 20"/>
            <p:cNvGraphicFramePr>
              <a:graphicFrameLocks noChangeAspect="1"/>
            </p:cNvGraphicFramePr>
            <p:nvPr/>
          </p:nvGraphicFramePr>
          <p:xfrm>
            <a:off x="5650495" y="3718297"/>
            <a:ext cx="2044700" cy="358775"/>
          </p:xfrm>
          <a:graphic>
            <a:graphicData uri="http://schemas.openxmlformats.org/presentationml/2006/ole">
              <p:oleObj spid="_x0000_s29706" name="Equation" r:id="rId5" imgW="1587240" imgH="279360" progId="">
                <p:embed/>
              </p:oleObj>
            </a:graphicData>
          </a:graphic>
        </p:graphicFrame>
      </p:grpSp>
      <p:grpSp>
        <p:nvGrpSpPr>
          <p:cNvPr id="45" name="Skupina 44"/>
          <p:cNvGrpSpPr/>
          <p:nvPr/>
        </p:nvGrpSpPr>
        <p:grpSpPr>
          <a:xfrm>
            <a:off x="251520" y="652268"/>
            <a:ext cx="6480720" cy="2920748"/>
            <a:chOff x="251520" y="652268"/>
            <a:chExt cx="6480720" cy="2920748"/>
          </a:xfrm>
        </p:grpSpPr>
        <p:grpSp>
          <p:nvGrpSpPr>
            <p:cNvPr id="35" name="Skupina 34"/>
            <p:cNvGrpSpPr/>
            <p:nvPr/>
          </p:nvGrpSpPr>
          <p:grpSpPr>
            <a:xfrm>
              <a:off x="539552" y="652268"/>
              <a:ext cx="6192688" cy="2920748"/>
              <a:chOff x="539552" y="764704"/>
              <a:chExt cx="6192688" cy="2920748"/>
            </a:xfrm>
          </p:grpSpPr>
          <p:pic>
            <p:nvPicPr>
              <p:cNvPr id="4" name="Picture 2" descr="http://upload.wikimedia.org/wikipedia/commons/b/b2/Potential-actual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39552" y="764704"/>
                <a:ext cx="5544616" cy="2736304"/>
              </a:xfrm>
              <a:prstGeom prst="rect">
                <a:avLst/>
              </a:prstGeom>
              <a:noFill/>
            </p:spPr>
          </p:pic>
          <p:grpSp>
            <p:nvGrpSpPr>
              <p:cNvPr id="34" name="Skupina 33"/>
              <p:cNvGrpSpPr/>
              <p:nvPr/>
            </p:nvGrpSpPr>
            <p:grpSpPr>
              <a:xfrm>
                <a:off x="1115616" y="3356992"/>
                <a:ext cx="5616624" cy="328460"/>
                <a:chOff x="1115616" y="3356992"/>
                <a:chExt cx="5616624" cy="328460"/>
              </a:xfrm>
            </p:grpSpPr>
            <p:grpSp>
              <p:nvGrpSpPr>
                <p:cNvPr id="30" name="Skupina 29"/>
                <p:cNvGrpSpPr/>
                <p:nvPr/>
              </p:nvGrpSpPr>
              <p:grpSpPr>
                <a:xfrm>
                  <a:off x="1115616" y="3356992"/>
                  <a:ext cx="5616624" cy="117331"/>
                  <a:chOff x="1115616" y="3401007"/>
                  <a:chExt cx="5616624" cy="117331"/>
                </a:xfrm>
              </p:grpSpPr>
              <p:cxnSp>
                <p:nvCxnSpPr>
                  <p:cNvPr id="24" name="Přímá spojovací šipka 23"/>
                  <p:cNvCxnSpPr/>
                  <p:nvPr/>
                </p:nvCxnSpPr>
                <p:spPr>
                  <a:xfrm>
                    <a:off x="1115616" y="3429000"/>
                    <a:ext cx="5616624" cy="1588"/>
                  </a:xfrm>
                  <a:prstGeom prst="straightConnector1">
                    <a:avLst/>
                  </a:prstGeom>
                  <a:ln w="12700">
                    <a:solidFill>
                      <a:schemeClr val="accent5">
                        <a:lumMod val="50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Přímá spojovací čára 25"/>
                  <p:cNvCxnSpPr/>
                  <p:nvPr/>
                </p:nvCxnSpPr>
                <p:spPr>
                  <a:xfrm rot="5400000">
                    <a:off x="2673785" y="3464338"/>
                    <a:ext cx="108000" cy="0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Přímá spojovací čára 26"/>
                  <p:cNvCxnSpPr/>
                  <p:nvPr/>
                </p:nvCxnSpPr>
                <p:spPr>
                  <a:xfrm rot="5400000">
                    <a:off x="3835243" y="3461698"/>
                    <a:ext cx="108000" cy="0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Přímá spojovací čára 27"/>
                  <p:cNvCxnSpPr/>
                  <p:nvPr/>
                </p:nvCxnSpPr>
                <p:spPr>
                  <a:xfrm rot="5400000">
                    <a:off x="4996703" y="3455007"/>
                    <a:ext cx="108000" cy="0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Přímá spojovací čára 28"/>
                  <p:cNvCxnSpPr/>
                  <p:nvPr/>
                </p:nvCxnSpPr>
                <p:spPr>
                  <a:xfrm rot="5400000">
                    <a:off x="1537679" y="3455007"/>
                    <a:ext cx="108000" cy="0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TextovéPole 30"/>
                <p:cNvSpPr txBox="1"/>
                <p:nvPr/>
              </p:nvSpPr>
              <p:spPr>
                <a:xfrm>
                  <a:off x="3851920" y="3438911"/>
                  <a:ext cx="216024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400" i="1" dirty="0" smtClean="0"/>
                    <a:t>m</a:t>
                  </a:r>
                  <a:endParaRPr lang="cs-CZ" sz="1400" i="1" dirty="0"/>
                </a:p>
              </p:txBody>
            </p:sp>
            <p:sp>
              <p:nvSpPr>
                <p:cNvPr id="32" name="TextovéPole 31"/>
                <p:cNvSpPr txBox="1"/>
                <p:nvPr/>
              </p:nvSpPr>
              <p:spPr>
                <a:xfrm>
                  <a:off x="2555776" y="3429580"/>
                  <a:ext cx="360040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400" i="1" dirty="0" smtClean="0"/>
                    <a:t>m-1</a:t>
                  </a:r>
                  <a:endParaRPr lang="cs-CZ" sz="1400" i="1" dirty="0"/>
                </a:p>
              </p:txBody>
            </p:sp>
            <p:sp>
              <p:nvSpPr>
                <p:cNvPr id="33" name="TextovéPole 32"/>
                <p:cNvSpPr txBox="1"/>
                <p:nvPr/>
              </p:nvSpPr>
              <p:spPr>
                <a:xfrm>
                  <a:off x="4876054" y="3470008"/>
                  <a:ext cx="360040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400" i="1" dirty="0" err="1" smtClean="0"/>
                    <a:t>m+1</a:t>
                  </a:r>
                  <a:endParaRPr lang="cs-CZ" sz="1400" i="1" dirty="0"/>
                </a:p>
              </p:txBody>
            </p:sp>
          </p:grpSp>
        </p:grpSp>
        <p:grpSp>
          <p:nvGrpSpPr>
            <p:cNvPr id="44" name="Skupina 43"/>
            <p:cNvGrpSpPr/>
            <p:nvPr/>
          </p:nvGrpSpPr>
          <p:grpSpPr>
            <a:xfrm>
              <a:off x="251520" y="3248992"/>
              <a:ext cx="792088" cy="295451"/>
              <a:chOff x="251520" y="3248992"/>
              <a:chExt cx="792088" cy="295451"/>
            </a:xfrm>
          </p:grpSpPr>
          <p:cxnSp>
            <p:nvCxnSpPr>
              <p:cNvPr id="37" name="Přímá spojovací čára 36"/>
              <p:cNvCxnSpPr/>
              <p:nvPr/>
            </p:nvCxnSpPr>
            <p:spPr>
              <a:xfrm>
                <a:off x="251520" y="3284984"/>
                <a:ext cx="432048" cy="0"/>
              </a:xfrm>
              <a:prstGeom prst="line">
                <a:avLst/>
              </a:prstGeom>
              <a:ln w="127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ovací čára 37"/>
              <p:cNvCxnSpPr/>
              <p:nvPr/>
            </p:nvCxnSpPr>
            <p:spPr>
              <a:xfrm flipV="1">
                <a:off x="763960" y="3291675"/>
                <a:ext cx="279648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ovací čára 40"/>
              <p:cNvCxnSpPr/>
              <p:nvPr/>
            </p:nvCxnSpPr>
            <p:spPr>
              <a:xfrm rot="5400000">
                <a:off x="413544" y="3302992"/>
                <a:ext cx="108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ovéPole 42"/>
              <p:cNvSpPr txBox="1"/>
              <p:nvPr/>
            </p:nvSpPr>
            <p:spPr>
              <a:xfrm>
                <a:off x="367543" y="3328999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 smtClean="0"/>
                  <a:t>0</a:t>
                </a:r>
                <a:endParaRPr lang="cs-CZ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29"/>
          <p:cNvGrpSpPr/>
          <p:nvPr/>
        </p:nvGrpSpPr>
        <p:grpSpPr>
          <a:xfrm>
            <a:off x="785786" y="1018744"/>
            <a:ext cx="7215238" cy="1695876"/>
            <a:chOff x="785786" y="857232"/>
            <a:chExt cx="7215238" cy="1695876"/>
          </a:xfrm>
        </p:grpSpPr>
        <p:sp>
          <p:nvSpPr>
            <p:cNvPr id="5" name="TextovéPole 4"/>
            <p:cNvSpPr txBox="1"/>
            <p:nvPr/>
          </p:nvSpPr>
          <p:spPr>
            <a:xfrm>
              <a:off x="785786" y="857232"/>
              <a:ext cx="72152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err="1" smtClean="0">
                  <a:solidFill>
                    <a:srgbClr val="FF0000"/>
                  </a:solidFill>
                </a:rPr>
                <a:t>Blochovskou</a:t>
              </a:r>
              <a:r>
                <a:rPr lang="en-US" b="1" i="1" dirty="0" smtClean="0">
                  <a:solidFill>
                    <a:srgbClr val="FF0000"/>
                  </a:solidFill>
                </a:rPr>
                <a:t> </a:t>
              </a:r>
              <a:r>
                <a:rPr lang="en-US" b="1" i="1" dirty="0" err="1" smtClean="0">
                  <a:solidFill>
                    <a:srgbClr val="FF0000"/>
                  </a:solidFill>
                </a:rPr>
                <a:t>funkci</a:t>
              </a:r>
              <a:r>
                <a:rPr lang="en-US" b="1" dirty="0" smtClean="0">
                  <a:solidFill>
                    <a:srgbClr val="FF0000"/>
                  </a:solidFill>
                </a:rPr>
                <a:t>  </a:t>
              </a:r>
              <a:r>
                <a:rPr lang="el-GR" b="1" i="1" dirty="0" smtClean="0">
                  <a:solidFill>
                    <a:srgbClr val="FF0000"/>
                  </a:solidFill>
                  <a:latin typeface="Cambria Math"/>
                  <a:ea typeface="Cambria Math"/>
                </a:rPr>
                <a:t>φ</a:t>
              </a:r>
              <a:r>
                <a:rPr lang="en-US" i="1" dirty="0" smtClean="0">
                  <a:solidFill>
                    <a:srgbClr val="FF0000"/>
                  </a:solidFill>
                  <a:latin typeface="Cambria Math"/>
                  <a:ea typeface="Cambria Math"/>
                </a:rPr>
                <a:t> </a:t>
              </a:r>
              <a:r>
                <a:rPr lang="en-US" dirty="0" smtClean="0">
                  <a:solidFill>
                    <a:srgbClr val="FF0000"/>
                  </a:solidFill>
                  <a:latin typeface="Cambria Math"/>
                  <a:ea typeface="Cambria Math"/>
                </a:rPr>
                <a:t>(</a:t>
              </a:r>
              <a:r>
                <a:rPr lang="en-US" b="1" i="1" dirty="0" smtClean="0">
                  <a:solidFill>
                    <a:srgbClr val="FF0000"/>
                  </a:solidFill>
                  <a:latin typeface="+mj-lt"/>
                  <a:ea typeface="Cambria Math"/>
                </a:rPr>
                <a:t>r</a:t>
              </a:r>
              <a:r>
                <a:rPr lang="en-US" dirty="0" smtClean="0">
                  <a:solidFill>
                    <a:srgbClr val="FF0000"/>
                  </a:solidFill>
                  <a:latin typeface="Cambria Math"/>
                  <a:ea typeface="Cambria Math"/>
                </a:rPr>
                <a:t>) </a:t>
              </a:r>
              <a:r>
                <a:rPr lang="en-US" b="1" i="1" dirty="0" smtClean="0">
                  <a:solidFill>
                    <a:srgbClr val="FF0000"/>
                  </a:solidFill>
                  <a:latin typeface="+mj-lt"/>
                  <a:ea typeface="Cambria Math"/>
                </a:rPr>
                <a:t>je mo</a:t>
              </a:r>
              <a:r>
                <a:rPr lang="cs-CZ" b="1" i="1" dirty="0" err="1" smtClean="0">
                  <a:solidFill>
                    <a:srgbClr val="FF0000"/>
                  </a:solidFill>
                  <a:latin typeface="+mj-lt"/>
                  <a:ea typeface="Cambria Math"/>
                </a:rPr>
                <a:t>žné</a:t>
              </a:r>
              <a:r>
                <a:rPr lang="cs-CZ" b="1" i="1" dirty="0" smtClean="0">
                  <a:solidFill>
                    <a:srgbClr val="FF0000"/>
                  </a:solidFill>
                  <a:latin typeface="+mj-lt"/>
                  <a:ea typeface="Cambria Math"/>
                </a:rPr>
                <a:t> psát</a:t>
              </a:r>
              <a:r>
                <a:rPr lang="cs-CZ" dirty="0" smtClean="0">
                  <a:latin typeface="+mj-lt"/>
                  <a:ea typeface="Cambria Math"/>
                </a:rPr>
                <a:t>  jako </a:t>
              </a:r>
              <a:r>
                <a:rPr lang="en-US" i="1" dirty="0" err="1" smtClean="0">
                  <a:solidFill>
                    <a:srgbClr val="0000FF"/>
                  </a:solidFill>
                  <a:latin typeface="+mj-lt"/>
                  <a:ea typeface="Cambria Math"/>
                </a:rPr>
                <a:t>modulovanou</a:t>
              </a:r>
              <a:r>
                <a:rPr lang="en-US" i="1" dirty="0" smtClean="0">
                  <a:solidFill>
                    <a:srgbClr val="0000FF"/>
                  </a:solidFill>
                  <a:latin typeface="+mj-lt"/>
                  <a:ea typeface="Cambria Math"/>
                </a:rPr>
                <a:t> </a:t>
              </a:r>
              <a:r>
                <a:rPr lang="en-US" i="1" dirty="0" err="1" smtClean="0">
                  <a:solidFill>
                    <a:srgbClr val="0000FF"/>
                  </a:solidFill>
                  <a:latin typeface="+mj-lt"/>
                  <a:ea typeface="Cambria Math"/>
                </a:rPr>
                <a:t>rovinnou</a:t>
              </a:r>
              <a:r>
                <a:rPr lang="en-US" i="1" dirty="0" smtClean="0">
                  <a:solidFill>
                    <a:srgbClr val="0000FF"/>
                  </a:solidFill>
                  <a:latin typeface="+mj-lt"/>
                  <a:ea typeface="Cambria Math"/>
                </a:rPr>
                <a:t> </a:t>
              </a:r>
              <a:r>
                <a:rPr lang="en-US" i="1" dirty="0" err="1" smtClean="0">
                  <a:solidFill>
                    <a:srgbClr val="0000FF"/>
                  </a:solidFill>
                  <a:latin typeface="+mj-lt"/>
                  <a:ea typeface="Cambria Math"/>
                </a:rPr>
                <a:t>vlnu</a:t>
              </a:r>
              <a:endParaRPr lang="en-US" i="1" dirty="0" smtClean="0">
                <a:solidFill>
                  <a:srgbClr val="0000FF"/>
                </a:solidFill>
                <a:latin typeface="+mj-lt"/>
                <a:ea typeface="Cambria Math"/>
              </a:endParaRPr>
            </a:p>
          </p:txBody>
        </p:sp>
        <p:grpSp>
          <p:nvGrpSpPr>
            <p:cNvPr id="3" name="Skupina 11"/>
            <p:cNvGrpSpPr/>
            <p:nvPr/>
          </p:nvGrpSpPr>
          <p:grpSpPr>
            <a:xfrm>
              <a:off x="928662" y="2214554"/>
              <a:ext cx="7072362" cy="338554"/>
              <a:chOff x="785786" y="2661818"/>
              <a:chExt cx="7072362" cy="338554"/>
            </a:xfrm>
          </p:grpSpPr>
          <p:graphicFrame>
            <p:nvGraphicFramePr>
              <p:cNvPr id="10" name="Objekt 9"/>
              <p:cNvGraphicFramePr>
                <a:graphicFrameLocks noChangeAspect="1"/>
              </p:cNvGraphicFramePr>
              <p:nvPr/>
            </p:nvGraphicFramePr>
            <p:xfrm>
              <a:off x="1500166" y="2671175"/>
              <a:ext cx="5884079" cy="300038"/>
            </p:xfrm>
            <a:graphic>
              <a:graphicData uri="http://schemas.openxmlformats.org/presentationml/2006/ole">
                <p:oleObj spid="_x0000_s3074" name="Rovnice" r:id="rId3" imgW="4483080" imgH="228600" progId="Equation.3">
                  <p:embed/>
                </p:oleObj>
              </a:graphicData>
            </a:graphic>
          </p:graphicFrame>
          <p:sp>
            <p:nvSpPr>
              <p:cNvPr id="11" name="TextovéPole 10"/>
              <p:cNvSpPr txBox="1"/>
              <p:nvPr/>
            </p:nvSpPr>
            <p:spPr>
              <a:xfrm>
                <a:off x="785786" y="2661818"/>
                <a:ext cx="707236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 ( platí :                                                                                                                                   )</a:t>
                </a:r>
                <a:endParaRPr lang="cs-CZ" dirty="0"/>
              </a:p>
            </p:txBody>
          </p:sp>
        </p:grpSp>
        <p:grpSp>
          <p:nvGrpSpPr>
            <p:cNvPr id="4" name="Skupina 21"/>
            <p:cNvGrpSpPr/>
            <p:nvPr/>
          </p:nvGrpSpPr>
          <p:grpSpPr>
            <a:xfrm>
              <a:off x="1785918" y="1428736"/>
              <a:ext cx="5357850" cy="642942"/>
              <a:chOff x="2000232" y="1428736"/>
              <a:chExt cx="5357850" cy="642942"/>
            </a:xfrm>
          </p:grpSpPr>
          <p:grpSp>
            <p:nvGrpSpPr>
              <p:cNvPr id="6" name="Skupina 19"/>
              <p:cNvGrpSpPr/>
              <p:nvPr/>
            </p:nvGrpSpPr>
            <p:grpSpPr>
              <a:xfrm>
                <a:off x="2000232" y="1428736"/>
                <a:ext cx="2071702" cy="642942"/>
                <a:chOff x="2000232" y="1428736"/>
                <a:chExt cx="2071702" cy="642942"/>
              </a:xfrm>
            </p:grpSpPr>
            <p:sp>
              <p:nvSpPr>
                <p:cNvPr id="28" name="Zaoblený obdélník 27"/>
                <p:cNvSpPr/>
                <p:nvPr/>
              </p:nvSpPr>
              <p:spPr>
                <a:xfrm>
                  <a:off x="2000232" y="1428736"/>
                  <a:ext cx="2071702" cy="642942"/>
                </a:xfrm>
                <a:prstGeom prst="roundRect">
                  <a:avLst/>
                </a:prstGeom>
                <a:solidFill>
                  <a:srgbClr val="FFFFCC"/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aphicFrame>
              <p:nvGraphicFramePr>
                <p:cNvPr id="29" name="Objekt 28"/>
                <p:cNvGraphicFramePr>
                  <a:graphicFrameLocks noChangeAspect="1"/>
                </p:cNvGraphicFramePr>
                <p:nvPr/>
              </p:nvGraphicFramePr>
              <p:xfrm>
                <a:off x="2143108" y="1509505"/>
                <a:ext cx="1833575" cy="428628"/>
              </p:xfrm>
              <a:graphic>
                <a:graphicData uri="http://schemas.openxmlformats.org/presentationml/2006/ole">
                  <p:oleObj spid="_x0000_s3075" name="Rovnice" r:id="rId4" imgW="977760" imgH="228600" progId="Equation.3">
                    <p:embed/>
                  </p:oleObj>
                </a:graphicData>
              </a:graphic>
            </p:graphicFrame>
          </p:grpSp>
          <p:sp>
            <p:nvSpPr>
              <p:cNvPr id="24" name="TextovéPole 23"/>
              <p:cNvSpPr txBox="1"/>
              <p:nvPr/>
            </p:nvSpPr>
            <p:spPr>
              <a:xfrm>
                <a:off x="4429124" y="1562281"/>
                <a:ext cx="5715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kde</a:t>
                </a:r>
                <a:endParaRPr lang="cs-CZ" dirty="0"/>
              </a:p>
            </p:txBody>
          </p:sp>
          <p:grpSp>
            <p:nvGrpSpPr>
              <p:cNvPr id="7" name="Skupina 15"/>
              <p:cNvGrpSpPr/>
              <p:nvPr/>
            </p:nvGrpSpPr>
            <p:grpSpPr>
              <a:xfrm>
                <a:off x="5286380" y="1428736"/>
                <a:ext cx="2071702" cy="642942"/>
                <a:chOff x="5062735" y="1428736"/>
                <a:chExt cx="2071702" cy="642942"/>
              </a:xfrm>
            </p:grpSpPr>
            <p:sp>
              <p:nvSpPr>
                <p:cNvPr id="26" name="Zaoblený obdélník 25"/>
                <p:cNvSpPr/>
                <p:nvPr/>
              </p:nvSpPr>
              <p:spPr>
                <a:xfrm>
                  <a:off x="5062735" y="1428736"/>
                  <a:ext cx="2071702" cy="642942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aphicFrame>
              <p:nvGraphicFramePr>
                <p:cNvPr id="27" name="Objekt 26"/>
                <p:cNvGraphicFramePr>
                  <a:graphicFrameLocks noChangeAspect="1"/>
                </p:cNvGraphicFramePr>
                <p:nvPr/>
              </p:nvGraphicFramePr>
              <p:xfrm>
                <a:off x="5295711" y="1552950"/>
                <a:ext cx="1617860" cy="357190"/>
              </p:xfrm>
              <a:graphic>
                <a:graphicData uri="http://schemas.openxmlformats.org/presentationml/2006/ole">
                  <p:oleObj spid="_x0000_s3076" name="Rovnice" r:id="rId5" imgW="977760" imgH="215640" progId="Equation.3">
                    <p:embed/>
                  </p:oleObj>
                </a:graphicData>
              </a:graphic>
            </p:graphicFrame>
          </p:grpSp>
        </p:grpSp>
      </p:grpSp>
      <p:grpSp>
        <p:nvGrpSpPr>
          <p:cNvPr id="8" name="Skupina 39"/>
          <p:cNvGrpSpPr/>
          <p:nvPr/>
        </p:nvGrpSpPr>
        <p:grpSpPr>
          <a:xfrm>
            <a:off x="500034" y="3028365"/>
            <a:ext cx="8215370" cy="2972403"/>
            <a:chOff x="500034" y="2857496"/>
            <a:chExt cx="8215370" cy="2972403"/>
          </a:xfrm>
        </p:grpSpPr>
        <p:sp>
          <p:nvSpPr>
            <p:cNvPr id="31" name="TextovéPole 30"/>
            <p:cNvSpPr txBox="1"/>
            <p:nvPr/>
          </p:nvSpPr>
          <p:spPr>
            <a:xfrm>
              <a:off x="500034" y="2857496"/>
              <a:ext cx="8215370" cy="1969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cs-CZ" i="1" dirty="0" smtClean="0">
                  <a:solidFill>
                    <a:srgbClr val="FF0000"/>
                  </a:solidFill>
                </a:rPr>
                <a:t>Vlnový vektor</a:t>
              </a:r>
              <a:r>
                <a:rPr lang="cs-CZ" dirty="0" smtClean="0">
                  <a:solidFill>
                    <a:srgbClr val="FF0000"/>
                  </a:solidFill>
                </a:rPr>
                <a:t> </a:t>
              </a:r>
              <a:r>
                <a:rPr lang="cs-CZ" b="1" i="1" dirty="0" smtClean="0">
                  <a:solidFill>
                    <a:srgbClr val="FF0000"/>
                  </a:solidFill>
                </a:rPr>
                <a:t>k</a:t>
              </a:r>
              <a:r>
                <a:rPr lang="cs-CZ" b="1" i="1" dirty="0" smtClean="0"/>
                <a:t> </a:t>
              </a:r>
              <a:r>
                <a:rPr lang="cs-CZ" dirty="0" smtClean="0"/>
                <a:t> charakterizuje translační vlastnosti vlnové funkce a je proto možné ho </a:t>
              </a:r>
              <a:r>
                <a:rPr lang="cs-CZ" i="1" dirty="0" smtClean="0">
                  <a:solidFill>
                    <a:srgbClr val="0000FF"/>
                  </a:solidFill>
                </a:rPr>
                <a:t>použít jako kvantové číslo</a:t>
              </a:r>
              <a:r>
                <a:rPr lang="cs-CZ" dirty="0" smtClean="0"/>
                <a:t> (přesněji: tři kvantová čísla </a:t>
              </a:r>
              <a:r>
                <a:rPr lang="cs-CZ" i="1" dirty="0" err="1" smtClean="0">
                  <a:latin typeface="Cambria Math" pitchFamily="18" charset="0"/>
                  <a:ea typeface="Cambria Math" pitchFamily="18" charset="0"/>
                </a:rPr>
                <a:t>k</a:t>
              </a:r>
              <a:r>
                <a:rPr lang="cs-CZ" sz="2000" baseline="-25000" dirty="0" err="1" smtClean="0"/>
                <a:t>x</a:t>
              </a:r>
              <a:r>
                <a:rPr lang="cs-CZ" dirty="0" smtClean="0"/>
                <a:t>, </a:t>
              </a:r>
              <a:r>
                <a:rPr lang="cs-CZ" i="1" dirty="0" err="1" smtClean="0">
                  <a:latin typeface="Cambria Math" pitchFamily="18" charset="0"/>
                  <a:ea typeface="Cambria Math" pitchFamily="18" charset="0"/>
                </a:rPr>
                <a:t>k</a:t>
              </a:r>
              <a:r>
                <a:rPr lang="cs-CZ" sz="2000" baseline="-25000" dirty="0" err="1" smtClean="0"/>
                <a:t>y</a:t>
              </a:r>
              <a:r>
                <a:rPr lang="cs-CZ" dirty="0" smtClean="0"/>
                <a:t>, </a:t>
              </a:r>
              <a:r>
                <a:rPr lang="cs-CZ" i="1" dirty="0" err="1" smtClean="0">
                  <a:latin typeface="Cambria Math" pitchFamily="18" charset="0"/>
                  <a:ea typeface="Cambria Math" pitchFamily="18" charset="0"/>
                </a:rPr>
                <a:t>k</a:t>
              </a:r>
              <a:r>
                <a:rPr lang="cs-CZ" sz="2000" baseline="-25000" dirty="0" err="1" smtClean="0"/>
                <a:t>z</a:t>
              </a:r>
              <a:r>
                <a:rPr lang="cs-CZ" dirty="0" smtClean="0"/>
                <a:t>).</a:t>
              </a:r>
            </a:p>
            <a:p>
              <a:pPr>
                <a:spcAft>
                  <a:spcPts val="600"/>
                </a:spcAft>
              </a:pPr>
              <a:r>
                <a:rPr lang="cs-CZ" dirty="0" smtClean="0">
                  <a:solidFill>
                    <a:srgbClr val="FF0000"/>
                  </a:solidFill>
                </a:rPr>
                <a:t>Stav částice </a:t>
              </a:r>
              <a:r>
                <a:rPr lang="cs-CZ" dirty="0" smtClean="0"/>
                <a:t>v periodickém potenciálu však </a:t>
              </a:r>
              <a:r>
                <a:rPr lang="cs-CZ" i="1" dirty="0" smtClean="0">
                  <a:solidFill>
                    <a:srgbClr val="0000FF"/>
                  </a:solidFill>
                </a:rPr>
                <a:t>nemusí být zadáním </a:t>
              </a:r>
              <a:r>
                <a:rPr lang="cs-CZ" b="1" i="1" dirty="0" smtClean="0">
                  <a:solidFill>
                    <a:srgbClr val="0000FF"/>
                  </a:solidFill>
                </a:rPr>
                <a:t>k  </a:t>
              </a:r>
              <a:r>
                <a:rPr lang="cs-CZ" i="1" dirty="0" smtClean="0">
                  <a:solidFill>
                    <a:srgbClr val="0000FF"/>
                  </a:solidFill>
                </a:rPr>
                <a:t>plně určen</a:t>
              </a:r>
              <a:r>
                <a:rPr lang="cs-CZ" i="1" dirty="0" smtClean="0"/>
                <a:t> </a:t>
              </a:r>
              <a:r>
                <a:rPr lang="cs-CZ" dirty="0" smtClean="0"/>
                <a:t>(spin</a:t>
              </a:r>
              <a:r>
                <a:rPr lang="en-US" dirty="0" smtClean="0"/>
                <a:t>!</a:t>
              </a:r>
              <a:r>
                <a:rPr lang="cs-CZ" dirty="0" smtClean="0"/>
                <a:t>).</a:t>
              </a:r>
            </a:p>
            <a:p>
              <a:pPr>
                <a:spcAft>
                  <a:spcPts val="600"/>
                </a:spcAft>
              </a:pPr>
              <a:r>
                <a:rPr lang="cs-CZ" i="1" dirty="0" smtClean="0">
                  <a:solidFill>
                    <a:srgbClr val="0000FF"/>
                  </a:solidFill>
                </a:rPr>
                <a:t>Zbývající kvantová čísla </a:t>
              </a:r>
              <a:r>
                <a:rPr lang="cs-CZ" dirty="0" smtClean="0"/>
                <a:t>nutná k jednoznačnému určení stavu </a:t>
              </a:r>
              <a:r>
                <a:rPr lang="cs-CZ" i="1" dirty="0" smtClean="0">
                  <a:solidFill>
                    <a:srgbClr val="0000FF"/>
                  </a:solidFill>
                </a:rPr>
                <a:t>označíme</a:t>
              </a:r>
              <a:r>
                <a:rPr lang="cs-CZ" dirty="0" smtClean="0"/>
                <a:t> zatím </a:t>
              </a:r>
              <a:r>
                <a:rPr lang="el-GR" b="1" dirty="0" smtClean="0">
                  <a:solidFill>
                    <a:srgbClr val="FF0000"/>
                  </a:solidFill>
                  <a:latin typeface="Cambria Math"/>
                  <a:ea typeface="Cambria Math"/>
                </a:rPr>
                <a:t>λ</a:t>
              </a:r>
              <a:r>
                <a:rPr lang="cs-CZ" dirty="0" smtClean="0">
                  <a:latin typeface="Cambria Math"/>
                  <a:ea typeface="Cambria Math"/>
                </a:rPr>
                <a:t>.</a:t>
              </a:r>
            </a:p>
            <a:p>
              <a:pPr>
                <a:spcAft>
                  <a:spcPts val="600"/>
                </a:spcAft>
              </a:pPr>
              <a:endParaRPr lang="cs-CZ" sz="900" dirty="0" smtClean="0">
                <a:latin typeface="+mj-lt"/>
                <a:ea typeface="Cambria Math"/>
              </a:endParaRPr>
            </a:p>
            <a:p>
              <a:pPr>
                <a:spcAft>
                  <a:spcPts val="600"/>
                </a:spcAft>
              </a:pPr>
              <a:r>
                <a:rPr lang="cs-CZ" sz="2000" i="1" dirty="0" smtClean="0">
                  <a:solidFill>
                    <a:srgbClr val="FF0000"/>
                  </a:solidFill>
                  <a:latin typeface="+mj-lt"/>
                  <a:ea typeface="Cambria Math"/>
                </a:rPr>
                <a:t>Budeme proto psát</a:t>
              </a:r>
              <a:endParaRPr lang="cs-CZ" i="1" dirty="0">
                <a:solidFill>
                  <a:srgbClr val="FF0000"/>
                </a:solidFill>
                <a:latin typeface="+mj-lt"/>
              </a:endParaRPr>
            </a:p>
          </p:txBody>
        </p:sp>
        <p:grpSp>
          <p:nvGrpSpPr>
            <p:cNvPr id="9" name="Skupina 38"/>
            <p:cNvGrpSpPr/>
            <p:nvPr/>
          </p:nvGrpSpPr>
          <p:grpSpPr>
            <a:xfrm>
              <a:off x="642910" y="5000636"/>
              <a:ext cx="7625288" cy="829263"/>
              <a:chOff x="571472" y="5000636"/>
              <a:chExt cx="7625288" cy="829263"/>
            </a:xfrm>
          </p:grpSpPr>
          <p:grpSp>
            <p:nvGrpSpPr>
              <p:cNvPr id="12" name="Skupina 35"/>
              <p:cNvGrpSpPr/>
              <p:nvPr/>
            </p:nvGrpSpPr>
            <p:grpSpPr>
              <a:xfrm>
                <a:off x="571472" y="5000636"/>
                <a:ext cx="3132000" cy="828000"/>
                <a:chOff x="785786" y="4857760"/>
                <a:chExt cx="3132000" cy="828000"/>
              </a:xfrm>
            </p:grpSpPr>
            <p:sp>
              <p:nvSpPr>
                <p:cNvPr id="35" name="Zaoblený obdélník 34"/>
                <p:cNvSpPr/>
                <p:nvPr/>
              </p:nvSpPr>
              <p:spPr>
                <a:xfrm>
                  <a:off x="785786" y="4857760"/>
                  <a:ext cx="3132000" cy="828000"/>
                </a:xfrm>
                <a:prstGeom prst="roundRect">
                  <a:avLst/>
                </a:prstGeom>
                <a:solidFill>
                  <a:srgbClr val="FFFFCC"/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aphicFrame>
              <p:nvGraphicFramePr>
                <p:cNvPr id="32" name="Objekt 31"/>
                <p:cNvGraphicFramePr>
                  <a:graphicFrameLocks noChangeAspect="1"/>
                </p:cNvGraphicFramePr>
                <p:nvPr/>
              </p:nvGraphicFramePr>
              <p:xfrm>
                <a:off x="910000" y="4970281"/>
                <a:ext cx="2933712" cy="611190"/>
              </p:xfrm>
              <a:graphic>
                <a:graphicData uri="http://schemas.openxmlformats.org/presentationml/2006/ole">
                  <p:oleObj spid="_x0000_s3077" name="Rovnice" r:id="rId6" imgW="1218960" imgH="253800" progId="Equation.3">
                    <p:embed/>
                  </p:oleObj>
                </a:graphicData>
              </a:graphic>
            </p:graphicFrame>
          </p:grpSp>
          <p:grpSp>
            <p:nvGrpSpPr>
              <p:cNvPr id="13" name="Skupina 37"/>
              <p:cNvGrpSpPr/>
              <p:nvPr/>
            </p:nvGrpSpPr>
            <p:grpSpPr>
              <a:xfrm>
                <a:off x="6000760" y="5001899"/>
                <a:ext cx="2196000" cy="828000"/>
                <a:chOff x="5929322" y="4958454"/>
                <a:chExt cx="2196000" cy="828000"/>
              </a:xfrm>
            </p:grpSpPr>
            <p:sp>
              <p:nvSpPr>
                <p:cNvPr id="37" name="Zaoblený obdélník 36"/>
                <p:cNvSpPr/>
                <p:nvPr/>
              </p:nvSpPr>
              <p:spPr>
                <a:xfrm>
                  <a:off x="5929322" y="4958454"/>
                  <a:ext cx="2196000" cy="828000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aphicFrame>
              <p:nvGraphicFramePr>
                <p:cNvPr id="33" name="Objekt 32"/>
                <p:cNvGraphicFramePr>
                  <a:graphicFrameLocks noChangeAspect="1"/>
                </p:cNvGraphicFramePr>
                <p:nvPr/>
              </p:nvGraphicFramePr>
              <p:xfrm>
                <a:off x="6013096" y="5087526"/>
                <a:ext cx="1987928" cy="590166"/>
              </p:xfrm>
              <a:graphic>
                <a:graphicData uri="http://schemas.openxmlformats.org/presentationml/2006/ole">
                  <p:oleObj spid="_x0000_s3078" name="Rovnice" r:id="rId7" imgW="812520" imgH="241200" progId="Equation.3">
                    <p:embed/>
                  </p:oleObj>
                </a:graphicData>
              </a:graphic>
            </p:graphicFrame>
          </p:grpSp>
          <p:sp>
            <p:nvSpPr>
              <p:cNvPr id="34" name="TextovéPole 33"/>
              <p:cNvSpPr txBox="1"/>
              <p:nvPr/>
            </p:nvSpPr>
            <p:spPr>
              <a:xfrm>
                <a:off x="3795513" y="5214950"/>
                <a:ext cx="20002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600" dirty="0" smtClean="0"/>
                  <a:t>a odpovídající energii</a:t>
                </a:r>
                <a:endParaRPr lang="cs-CZ" sz="1600" dirty="0"/>
              </a:p>
            </p:txBody>
          </p:sp>
        </p:grpSp>
      </p:grpSp>
      <p:sp>
        <p:nvSpPr>
          <p:cNvPr id="41" name="TextovéPole 40"/>
          <p:cNvSpPr txBox="1"/>
          <p:nvPr/>
        </p:nvSpPr>
        <p:spPr>
          <a:xfrm>
            <a:off x="6429388" y="214290"/>
            <a:ext cx="2357454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Blochovy</a:t>
            </a:r>
            <a:r>
              <a:rPr lang="cs-CZ" dirty="0" smtClean="0">
                <a:solidFill>
                  <a:schemeClr val="bg1"/>
                </a:solidFill>
              </a:rPr>
              <a:t> funkce</a:t>
            </a:r>
            <a:endParaRPr lang="cs-CZ" i="1" dirty="0">
              <a:solidFill>
                <a:schemeClr val="bg1"/>
              </a:solidFill>
            </a:endParaRPr>
          </a:p>
        </p:txBody>
      </p:sp>
      <p:sp>
        <p:nvSpPr>
          <p:cNvPr id="42" name="Zástupný symbol pro číslo snímku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29124" y="142852"/>
            <a:ext cx="4286280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outerShdw blurRad="76200" dist="63500" dir="312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Bornovy</a:t>
            </a:r>
            <a:r>
              <a:rPr lang="en-US" dirty="0" smtClean="0">
                <a:solidFill>
                  <a:schemeClr val="bg1"/>
                </a:solidFill>
              </a:rPr>
              <a:t>-K</a:t>
            </a:r>
            <a:r>
              <a:rPr lang="cs-CZ" dirty="0" smtClean="0">
                <a:solidFill>
                  <a:schemeClr val="bg1"/>
                </a:solidFill>
              </a:rPr>
              <a:t>á</a:t>
            </a:r>
            <a:r>
              <a:rPr lang="en-US" dirty="0" err="1" smtClean="0">
                <a:solidFill>
                  <a:schemeClr val="bg1"/>
                </a:solidFill>
              </a:rPr>
              <a:t>rm</a:t>
            </a:r>
            <a:r>
              <a:rPr lang="cs-CZ" dirty="0" smtClean="0">
                <a:solidFill>
                  <a:schemeClr val="bg1"/>
                </a:solidFill>
              </a:rPr>
              <a:t>á</a:t>
            </a:r>
            <a:r>
              <a:rPr lang="en-US" dirty="0" err="1" smtClean="0">
                <a:solidFill>
                  <a:schemeClr val="bg1"/>
                </a:solidFill>
              </a:rPr>
              <a:t>novy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okrajov</a:t>
            </a:r>
            <a:r>
              <a:rPr lang="cs-CZ" dirty="0" smtClean="0">
                <a:solidFill>
                  <a:schemeClr val="bg1"/>
                </a:solidFill>
              </a:rPr>
              <a:t>é podmínky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" name="Skupina 413"/>
          <p:cNvGrpSpPr/>
          <p:nvPr/>
        </p:nvGrpSpPr>
        <p:grpSpPr>
          <a:xfrm>
            <a:off x="7000892" y="928670"/>
            <a:ext cx="2071702" cy="5214974"/>
            <a:chOff x="6929454" y="1000108"/>
            <a:chExt cx="2071702" cy="5214974"/>
          </a:xfrm>
        </p:grpSpPr>
        <p:grpSp>
          <p:nvGrpSpPr>
            <p:cNvPr id="3" name="Skupina 412"/>
            <p:cNvGrpSpPr/>
            <p:nvPr/>
          </p:nvGrpSpPr>
          <p:grpSpPr>
            <a:xfrm>
              <a:off x="6967554" y="1000108"/>
              <a:ext cx="1785950" cy="2581252"/>
              <a:chOff x="5003838" y="785794"/>
              <a:chExt cx="1785950" cy="2581252"/>
            </a:xfrm>
          </p:grpSpPr>
          <p:pic>
            <p:nvPicPr>
              <p:cNvPr id="5" name="Obrázek 4" descr="born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030442" y="785794"/>
                <a:ext cx="1692000" cy="2273744"/>
              </a:xfrm>
              <a:prstGeom prst="rect">
                <a:avLst/>
              </a:prstGeom>
            </p:spPr>
          </p:pic>
          <p:sp>
            <p:nvSpPr>
              <p:cNvPr id="7" name="TextovéPole 6"/>
              <p:cNvSpPr txBox="1"/>
              <p:nvPr/>
            </p:nvSpPr>
            <p:spPr>
              <a:xfrm>
                <a:off x="5003838" y="3059269"/>
                <a:ext cx="17859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Max </a:t>
                </a:r>
                <a:r>
                  <a:rPr lang="cs-CZ" sz="1400" dirty="0" err="1" smtClean="0"/>
                  <a:t>Born</a:t>
                </a:r>
                <a:r>
                  <a:rPr lang="cs-CZ" sz="1400" dirty="0" smtClean="0"/>
                  <a:t>  </a:t>
                </a:r>
                <a:r>
                  <a:rPr lang="cs-CZ" sz="1200" dirty="0" smtClean="0"/>
                  <a:t>(1882-1970)</a:t>
                </a:r>
                <a:endParaRPr lang="cs-CZ" dirty="0"/>
              </a:p>
            </p:txBody>
          </p:sp>
        </p:grpSp>
        <p:grpSp>
          <p:nvGrpSpPr>
            <p:cNvPr id="9" name="Skupina 411"/>
            <p:cNvGrpSpPr/>
            <p:nvPr/>
          </p:nvGrpSpPr>
          <p:grpSpPr>
            <a:xfrm>
              <a:off x="6929454" y="3652494"/>
              <a:ext cx="2071702" cy="2562588"/>
              <a:chOff x="6929454" y="819910"/>
              <a:chExt cx="2071702" cy="2562588"/>
            </a:xfrm>
          </p:grpSpPr>
          <p:pic>
            <p:nvPicPr>
              <p:cNvPr id="6" name="Obrázek 5" descr="karman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014073" y="819910"/>
                <a:ext cx="1692000" cy="2241059"/>
              </a:xfrm>
              <a:prstGeom prst="rect">
                <a:avLst/>
              </a:prstGeom>
            </p:spPr>
          </p:pic>
          <p:sp>
            <p:nvSpPr>
              <p:cNvPr id="8" name="TextovéPole 7"/>
              <p:cNvSpPr txBox="1"/>
              <p:nvPr/>
            </p:nvSpPr>
            <p:spPr>
              <a:xfrm>
                <a:off x="6929454" y="3074721"/>
                <a:ext cx="20717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T. </a:t>
                </a:r>
                <a:r>
                  <a:rPr lang="cs-CZ" sz="1400" dirty="0" err="1" smtClean="0"/>
                  <a:t>von</a:t>
                </a:r>
                <a:r>
                  <a:rPr lang="cs-CZ" sz="1400" dirty="0" smtClean="0"/>
                  <a:t> </a:t>
                </a:r>
                <a:r>
                  <a:rPr lang="cs-CZ" sz="1400" dirty="0" err="1" smtClean="0"/>
                  <a:t>Kármán</a:t>
                </a:r>
                <a:r>
                  <a:rPr lang="cs-CZ" sz="1400" dirty="0" smtClean="0"/>
                  <a:t> </a:t>
                </a:r>
                <a:r>
                  <a:rPr lang="cs-CZ" sz="1200" dirty="0" smtClean="0"/>
                  <a:t>(1881-1963)</a:t>
                </a:r>
                <a:endParaRPr lang="cs-CZ" dirty="0"/>
              </a:p>
            </p:txBody>
          </p:sp>
        </p:grpSp>
      </p:grpSp>
      <p:grpSp>
        <p:nvGrpSpPr>
          <p:cNvPr id="10" name="Skupina 40"/>
          <p:cNvGrpSpPr>
            <a:grpSpLocks noChangeAspect="1"/>
          </p:cNvGrpSpPr>
          <p:nvPr/>
        </p:nvGrpSpPr>
        <p:grpSpPr>
          <a:xfrm rot="19680000">
            <a:off x="-77654790" y="-121122524"/>
            <a:ext cx="3115001" cy="686"/>
            <a:chOff x="770426" y="5018083"/>
            <a:chExt cx="4160762" cy="686"/>
          </a:xfrm>
        </p:grpSpPr>
        <p:cxnSp>
          <p:nvCxnSpPr>
            <p:cNvPr id="269" name="Přímá spojovací šipka 268"/>
            <p:cNvCxnSpPr/>
            <p:nvPr/>
          </p:nvCxnSpPr>
          <p:spPr>
            <a:xfrm>
              <a:off x="3073798" y="5018769"/>
              <a:ext cx="185739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Přímá spojovací čára 269"/>
            <p:cNvCxnSpPr/>
            <p:nvPr/>
          </p:nvCxnSpPr>
          <p:spPr>
            <a:xfrm>
              <a:off x="770426" y="5018083"/>
              <a:ext cx="1643077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Přímá spojovací čára 270"/>
            <p:cNvCxnSpPr/>
            <p:nvPr/>
          </p:nvCxnSpPr>
          <p:spPr>
            <a:xfrm>
              <a:off x="2488152" y="5018566"/>
              <a:ext cx="500067" cy="0"/>
            </a:xfrm>
            <a:prstGeom prst="line">
              <a:avLst/>
            </a:prstGeom>
            <a:ln w="38100">
              <a:solidFill>
                <a:srgbClr val="00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628"/>
          <p:cNvGrpSpPr/>
          <p:nvPr/>
        </p:nvGrpSpPr>
        <p:grpSpPr>
          <a:xfrm>
            <a:off x="142844" y="214290"/>
            <a:ext cx="6527987" cy="4699363"/>
            <a:chOff x="472905" y="323298"/>
            <a:chExt cx="6527987" cy="4699363"/>
          </a:xfrm>
        </p:grpSpPr>
        <p:grpSp>
          <p:nvGrpSpPr>
            <p:cNvPr id="12" name="Skupina 577"/>
            <p:cNvGrpSpPr/>
            <p:nvPr/>
          </p:nvGrpSpPr>
          <p:grpSpPr>
            <a:xfrm>
              <a:off x="472905" y="1053079"/>
              <a:ext cx="5170665" cy="3969582"/>
              <a:chOff x="472905" y="1053079"/>
              <a:chExt cx="5170665" cy="3969582"/>
            </a:xfrm>
          </p:grpSpPr>
          <p:sp>
            <p:nvSpPr>
              <p:cNvPr id="639" name="TextovéPole 638"/>
              <p:cNvSpPr txBox="1"/>
              <p:nvPr/>
            </p:nvSpPr>
            <p:spPr>
              <a:xfrm>
                <a:off x="4555066" y="4714884"/>
                <a:ext cx="57150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sz="2000" i="1" dirty="0" err="1" smtClean="0">
                    <a:solidFill>
                      <a:srgbClr val="0000FF"/>
                    </a:solidFill>
                  </a:rPr>
                  <a:t>N</a:t>
                </a:r>
                <a:r>
                  <a:rPr lang="cs-CZ" sz="2000" b="1" baseline="-25000" dirty="0" err="1" smtClean="0">
                    <a:solidFill>
                      <a:srgbClr val="0000FF"/>
                    </a:solidFill>
                  </a:rPr>
                  <a:t>1</a:t>
                </a:r>
                <a:r>
                  <a:rPr lang="cs-CZ" sz="2000" b="1" i="1" dirty="0" err="1" smtClean="0">
                    <a:solidFill>
                      <a:srgbClr val="0000FF"/>
                    </a:solidFill>
                  </a:rPr>
                  <a:t>a</a:t>
                </a:r>
                <a:r>
                  <a:rPr lang="cs-CZ" sz="2000" b="1" baseline="-25000" dirty="0" err="1" smtClean="0">
                    <a:solidFill>
                      <a:srgbClr val="0000FF"/>
                    </a:solidFill>
                  </a:rPr>
                  <a:t>1</a:t>
                </a:r>
                <a:endParaRPr lang="cs-CZ" b="1" baseline="-250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640" name="TextovéPole 639"/>
              <p:cNvSpPr txBox="1"/>
              <p:nvPr/>
            </p:nvSpPr>
            <p:spPr>
              <a:xfrm>
                <a:off x="3000364" y="3286124"/>
                <a:ext cx="57150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sz="2000" i="1" dirty="0" smtClean="0">
                    <a:solidFill>
                      <a:srgbClr val="0000FF"/>
                    </a:solidFill>
                  </a:rPr>
                  <a:t>N</a:t>
                </a:r>
                <a:r>
                  <a:rPr lang="en-US" sz="2000" b="1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cs-CZ" sz="2000" b="1" i="1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sz="2000" b="1" baseline="-25000" dirty="0" smtClean="0">
                    <a:solidFill>
                      <a:srgbClr val="0000FF"/>
                    </a:solidFill>
                  </a:rPr>
                  <a:t>2</a:t>
                </a:r>
                <a:endParaRPr lang="cs-CZ" b="1" baseline="-250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641" name="TextovéPole 640"/>
              <p:cNvSpPr txBox="1"/>
              <p:nvPr/>
            </p:nvSpPr>
            <p:spPr>
              <a:xfrm>
                <a:off x="773617" y="1546211"/>
                <a:ext cx="57150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sz="2000" i="1" dirty="0" smtClean="0">
                    <a:solidFill>
                      <a:srgbClr val="0000FF"/>
                    </a:solidFill>
                  </a:rPr>
                  <a:t>N</a:t>
                </a:r>
                <a:r>
                  <a:rPr lang="en-US" sz="2000" b="1" baseline="-25000" dirty="0" smtClean="0">
                    <a:solidFill>
                      <a:srgbClr val="0000FF"/>
                    </a:solidFill>
                  </a:rPr>
                  <a:t>3</a:t>
                </a:r>
                <a:r>
                  <a:rPr lang="cs-CZ" sz="2000" b="1" i="1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sz="2000" b="1" baseline="-25000" dirty="0" smtClean="0">
                    <a:solidFill>
                      <a:srgbClr val="0000FF"/>
                    </a:solidFill>
                  </a:rPr>
                  <a:t>3</a:t>
                </a:r>
                <a:endParaRPr lang="cs-CZ" b="1" baseline="-25000" dirty="0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13" name="Skupina 549"/>
              <p:cNvGrpSpPr/>
              <p:nvPr/>
            </p:nvGrpSpPr>
            <p:grpSpPr>
              <a:xfrm>
                <a:off x="472905" y="1053079"/>
                <a:ext cx="5170665" cy="3911098"/>
                <a:chOff x="472905" y="1053079"/>
                <a:chExt cx="5170665" cy="3911098"/>
              </a:xfrm>
            </p:grpSpPr>
            <p:grpSp>
              <p:nvGrpSpPr>
                <p:cNvPr id="14" name="Skupina 529"/>
                <p:cNvGrpSpPr/>
                <p:nvPr/>
              </p:nvGrpSpPr>
              <p:grpSpPr>
                <a:xfrm>
                  <a:off x="571472" y="1053079"/>
                  <a:ext cx="5072098" cy="3781686"/>
                  <a:chOff x="528609" y="1053079"/>
                  <a:chExt cx="5072098" cy="3781686"/>
                </a:xfrm>
              </p:grpSpPr>
              <p:grpSp>
                <p:nvGrpSpPr>
                  <p:cNvPr id="15" name="Skupina 498"/>
                  <p:cNvGrpSpPr/>
                  <p:nvPr/>
                </p:nvGrpSpPr>
                <p:grpSpPr>
                  <a:xfrm>
                    <a:off x="528609" y="1053079"/>
                    <a:ext cx="5072098" cy="3781686"/>
                    <a:chOff x="528609" y="1053079"/>
                    <a:chExt cx="5072098" cy="3781686"/>
                  </a:xfrm>
                </p:grpSpPr>
                <p:grpSp>
                  <p:nvGrpSpPr>
                    <p:cNvPr id="16" name="Skupina 406"/>
                    <p:cNvGrpSpPr/>
                    <p:nvPr/>
                  </p:nvGrpSpPr>
                  <p:grpSpPr>
                    <a:xfrm>
                      <a:off x="528609" y="1053079"/>
                      <a:ext cx="5072098" cy="3781686"/>
                      <a:chOff x="509365" y="847901"/>
                      <a:chExt cx="5072098" cy="3781686"/>
                    </a:xfrm>
                  </p:grpSpPr>
                  <p:cxnSp>
                    <p:nvCxnSpPr>
                      <p:cNvPr id="666" name="Přímá spojovací šipka 665"/>
                      <p:cNvCxnSpPr/>
                      <p:nvPr/>
                    </p:nvCxnSpPr>
                    <p:spPr>
                      <a:xfrm flipV="1">
                        <a:off x="680427" y="2624519"/>
                        <a:ext cx="3009534" cy="1860492"/>
                      </a:xfrm>
                      <a:prstGeom prst="straightConnector1">
                        <a:avLst/>
                      </a:prstGeom>
                      <a:ln w="19050">
                        <a:solidFill>
                          <a:schemeClr val="bg2">
                            <a:lumMod val="50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7" name="Přímá spojovací šipka 666"/>
                      <p:cNvCxnSpPr/>
                      <p:nvPr/>
                    </p:nvCxnSpPr>
                    <p:spPr>
                      <a:xfrm rot="5400000" flipH="1" flipV="1">
                        <a:off x="-900868" y="2362096"/>
                        <a:ext cx="3781686" cy="753296"/>
                      </a:xfrm>
                      <a:prstGeom prst="straightConnector1">
                        <a:avLst/>
                      </a:prstGeom>
                      <a:ln w="19050">
                        <a:solidFill>
                          <a:schemeClr val="bg2">
                            <a:lumMod val="50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8" name="Přímá spojovací šipka 667"/>
                      <p:cNvCxnSpPr/>
                      <p:nvPr/>
                    </p:nvCxnSpPr>
                    <p:spPr>
                      <a:xfrm>
                        <a:off x="509365" y="4491238"/>
                        <a:ext cx="5072098" cy="1588"/>
                      </a:xfrm>
                      <a:prstGeom prst="straightConnector1">
                        <a:avLst/>
                      </a:prstGeom>
                      <a:ln w="19050">
                        <a:solidFill>
                          <a:schemeClr val="bg2">
                            <a:lumMod val="50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7" name="Skupina 38"/>
                    <p:cNvGrpSpPr/>
                    <p:nvPr/>
                  </p:nvGrpSpPr>
                  <p:grpSpPr>
                    <a:xfrm>
                      <a:off x="676882" y="4695834"/>
                      <a:ext cx="4429155" cy="0"/>
                      <a:chOff x="996958" y="437959"/>
                      <a:chExt cx="4159637" cy="0"/>
                    </a:xfrm>
                  </p:grpSpPr>
                  <p:cxnSp>
                    <p:nvCxnSpPr>
                      <p:cNvPr id="663" name="Přímá spojovací šipka 662"/>
                      <p:cNvCxnSpPr/>
                      <p:nvPr/>
                    </p:nvCxnSpPr>
                    <p:spPr>
                      <a:xfrm>
                        <a:off x="3299207" y="437959"/>
                        <a:ext cx="1857388" cy="0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4" name="Přímá spojovací čára 663"/>
                      <p:cNvCxnSpPr/>
                      <p:nvPr/>
                    </p:nvCxnSpPr>
                    <p:spPr>
                      <a:xfrm>
                        <a:off x="996958" y="437959"/>
                        <a:ext cx="1643074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5" name="Přímá spojovací čára 664"/>
                      <p:cNvCxnSpPr/>
                      <p:nvPr/>
                    </p:nvCxnSpPr>
                    <p:spPr>
                      <a:xfrm>
                        <a:off x="2749575" y="437959"/>
                        <a:ext cx="500066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prstDash val="sys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8" name="Skupina 514"/>
                  <p:cNvGrpSpPr/>
                  <p:nvPr/>
                </p:nvGrpSpPr>
                <p:grpSpPr>
                  <a:xfrm>
                    <a:off x="633385" y="3143248"/>
                    <a:ext cx="2581293" cy="1571636"/>
                    <a:chOff x="633385" y="3143248"/>
                    <a:chExt cx="2581293" cy="1571636"/>
                  </a:xfrm>
                </p:grpSpPr>
                <p:cxnSp>
                  <p:nvCxnSpPr>
                    <p:cNvPr id="658" name="Přímá spojovací čára 657"/>
                    <p:cNvCxnSpPr/>
                    <p:nvPr/>
                  </p:nvCxnSpPr>
                  <p:spPr>
                    <a:xfrm flipV="1">
                      <a:off x="633385" y="4071942"/>
                      <a:ext cx="1071570" cy="642942"/>
                    </a:xfrm>
                    <a:prstGeom prst="line">
                      <a:avLst/>
                    </a:prstGeom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9" name="Přímá spojovací čára 658"/>
                    <p:cNvCxnSpPr/>
                    <p:nvPr/>
                  </p:nvCxnSpPr>
                  <p:spPr>
                    <a:xfrm flipV="1">
                      <a:off x="1714480" y="3714752"/>
                      <a:ext cx="571504" cy="35719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0" name="Přímá spojovací šipka 659"/>
                    <p:cNvCxnSpPr/>
                    <p:nvPr/>
                  </p:nvCxnSpPr>
                  <p:spPr>
                    <a:xfrm flipV="1">
                      <a:off x="2285984" y="3143248"/>
                      <a:ext cx="928694" cy="571504"/>
                    </a:xfrm>
                    <a:prstGeom prst="straightConnector1">
                      <a:avLst/>
                    </a:prstGeom>
                    <a:ln w="28575">
                      <a:solidFill>
                        <a:srgbClr val="0000FF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9" name="Skupina 527"/>
                  <p:cNvGrpSpPr/>
                  <p:nvPr/>
                </p:nvGrpSpPr>
                <p:grpSpPr>
                  <a:xfrm>
                    <a:off x="642910" y="1357298"/>
                    <a:ext cx="701318" cy="3357586"/>
                    <a:chOff x="642910" y="1357298"/>
                    <a:chExt cx="701318" cy="3357586"/>
                  </a:xfrm>
                </p:grpSpPr>
                <p:cxnSp>
                  <p:nvCxnSpPr>
                    <p:cNvPr id="655" name="Přímá spojovací čára 654"/>
                    <p:cNvCxnSpPr/>
                    <p:nvPr/>
                  </p:nvCxnSpPr>
                  <p:spPr>
                    <a:xfrm rot="5400000" flipH="1" flipV="1">
                      <a:off x="107125" y="3893347"/>
                      <a:ext cx="1357322" cy="285752"/>
                    </a:xfrm>
                    <a:prstGeom prst="line">
                      <a:avLst/>
                    </a:prstGeom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6" name="Přímá spojovací čára 655"/>
                    <p:cNvCxnSpPr/>
                    <p:nvPr/>
                  </p:nvCxnSpPr>
                  <p:spPr>
                    <a:xfrm rot="5400000" flipH="1" flipV="1">
                      <a:off x="678629" y="2964653"/>
                      <a:ext cx="642942" cy="142876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7" name="Přímá spojovací čára 656"/>
                    <p:cNvCxnSpPr/>
                    <p:nvPr/>
                  </p:nvCxnSpPr>
                  <p:spPr>
                    <a:xfrm rot="5400000" flipH="1" flipV="1">
                      <a:off x="522691" y="1893083"/>
                      <a:ext cx="1357322" cy="285752"/>
                    </a:xfrm>
                    <a:prstGeom prst="line">
                      <a:avLst/>
                    </a:prstGeom>
                    <a:ln w="28575">
                      <a:solidFill>
                        <a:srgbClr val="0000FF"/>
                      </a:solidFill>
                      <a:headEnd type="none" w="med" len="med"/>
                      <a:tailEnd type="arrow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" name="Skupina 398"/>
                <p:cNvGrpSpPr/>
                <p:nvPr/>
              </p:nvGrpSpPr>
              <p:grpSpPr>
                <a:xfrm>
                  <a:off x="472905" y="3920599"/>
                  <a:ext cx="1161670" cy="1043578"/>
                  <a:chOff x="428596" y="3705420"/>
                  <a:chExt cx="1161670" cy="1043578"/>
                </a:xfrm>
              </p:grpSpPr>
              <p:sp>
                <p:nvSpPr>
                  <p:cNvPr id="645" name="TextovéPole 644"/>
                  <p:cNvSpPr txBox="1"/>
                  <p:nvPr/>
                </p:nvSpPr>
                <p:spPr>
                  <a:xfrm>
                    <a:off x="1000100" y="4441221"/>
                    <a:ext cx="285752" cy="3077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sz="2000" b="1" i="1" dirty="0" err="1" smtClean="0">
                        <a:solidFill>
                          <a:srgbClr val="FF0000"/>
                        </a:solidFill>
                      </a:rPr>
                      <a:t>a</a:t>
                    </a:r>
                    <a:r>
                      <a:rPr lang="cs-CZ" sz="2000" b="1" baseline="-25000" dirty="0" err="1" smtClean="0">
                        <a:solidFill>
                          <a:srgbClr val="FF0000"/>
                        </a:solidFill>
                      </a:rPr>
                      <a:t>1</a:t>
                    </a:r>
                    <a:endParaRPr lang="cs-CZ" b="1" baseline="-25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646" name="TextovéPole 645"/>
                  <p:cNvSpPr txBox="1"/>
                  <p:nvPr/>
                </p:nvSpPr>
                <p:spPr>
                  <a:xfrm>
                    <a:off x="1214414" y="4049917"/>
                    <a:ext cx="285752" cy="3077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sz="2000" b="1" i="1" dirty="0" err="1" smtClean="0">
                        <a:solidFill>
                          <a:srgbClr val="FF0000"/>
                        </a:solidFill>
                      </a:rPr>
                      <a:t>a</a:t>
                    </a:r>
                    <a:r>
                      <a:rPr lang="cs-CZ" sz="2000" b="1" baseline="-25000" dirty="0" err="1" smtClean="0">
                        <a:solidFill>
                          <a:srgbClr val="FF0000"/>
                        </a:solidFill>
                      </a:rPr>
                      <a:t>2</a:t>
                    </a:r>
                    <a:endParaRPr lang="cs-CZ" b="1" baseline="-25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647" name="TextovéPole 646"/>
                  <p:cNvSpPr txBox="1"/>
                  <p:nvPr/>
                </p:nvSpPr>
                <p:spPr>
                  <a:xfrm>
                    <a:off x="428596" y="3919735"/>
                    <a:ext cx="285752" cy="3077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sz="2000" b="1" i="1" dirty="0" err="1" smtClean="0">
                        <a:solidFill>
                          <a:srgbClr val="FF0000"/>
                        </a:solidFill>
                      </a:rPr>
                      <a:t>a</a:t>
                    </a:r>
                    <a:r>
                      <a:rPr lang="cs-CZ" sz="2000" b="1" baseline="-25000" dirty="0" err="1" smtClean="0">
                        <a:solidFill>
                          <a:srgbClr val="FF0000"/>
                        </a:solidFill>
                      </a:rPr>
                      <a:t>3</a:t>
                    </a:r>
                    <a:endParaRPr lang="cs-CZ" b="1" baseline="-25000" dirty="0">
                      <a:solidFill>
                        <a:srgbClr val="FF0000"/>
                      </a:solidFill>
                    </a:endParaRPr>
                  </a:p>
                </p:txBody>
              </p:sp>
              <p:grpSp>
                <p:nvGrpSpPr>
                  <p:cNvPr id="21" name="Skupina 26"/>
                  <p:cNvGrpSpPr/>
                  <p:nvPr/>
                </p:nvGrpSpPr>
                <p:grpSpPr>
                  <a:xfrm>
                    <a:off x="646419" y="3705420"/>
                    <a:ext cx="943847" cy="785818"/>
                    <a:chOff x="857224" y="5500702"/>
                    <a:chExt cx="943847" cy="785818"/>
                  </a:xfrm>
                </p:grpSpPr>
                <p:cxnSp>
                  <p:nvCxnSpPr>
                    <p:cNvPr id="649" name="Přímá spojovací šipka 648"/>
                    <p:cNvCxnSpPr/>
                    <p:nvPr/>
                  </p:nvCxnSpPr>
                  <p:spPr>
                    <a:xfrm>
                      <a:off x="872377" y="6284932"/>
                      <a:ext cx="928694" cy="1588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0" name="Přímá spojovací šipka 649"/>
                    <p:cNvCxnSpPr/>
                    <p:nvPr/>
                  </p:nvCxnSpPr>
                  <p:spPr>
                    <a:xfrm rot="5400000" flipH="1" flipV="1">
                      <a:off x="542402" y="5819491"/>
                      <a:ext cx="776487" cy="138910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1" name="Přímá spojovací šipka 650"/>
                    <p:cNvCxnSpPr/>
                    <p:nvPr/>
                  </p:nvCxnSpPr>
                  <p:spPr>
                    <a:xfrm flipV="1">
                      <a:off x="857224" y="5708896"/>
                      <a:ext cx="928694" cy="569916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22" name="Skupina 626"/>
            <p:cNvGrpSpPr/>
            <p:nvPr/>
          </p:nvGrpSpPr>
          <p:grpSpPr>
            <a:xfrm>
              <a:off x="1142976" y="323298"/>
              <a:ext cx="5857916" cy="4463025"/>
              <a:chOff x="1142976" y="323298"/>
              <a:chExt cx="5857916" cy="4463025"/>
            </a:xfrm>
          </p:grpSpPr>
          <p:cxnSp>
            <p:nvCxnSpPr>
              <p:cNvPr id="632" name="Přímá spojovací čára 631"/>
              <p:cNvCxnSpPr/>
              <p:nvPr/>
            </p:nvCxnSpPr>
            <p:spPr>
              <a:xfrm flipV="1">
                <a:off x="2911992" y="3131079"/>
                <a:ext cx="3714776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Přímá spojovací čára 632"/>
              <p:cNvCxnSpPr/>
              <p:nvPr/>
            </p:nvCxnSpPr>
            <p:spPr>
              <a:xfrm>
                <a:off x="1142976" y="1357298"/>
                <a:ext cx="4929222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Přímá spojovací čára 633"/>
              <p:cNvCxnSpPr/>
              <p:nvPr/>
            </p:nvCxnSpPr>
            <p:spPr>
              <a:xfrm flipV="1">
                <a:off x="5072066" y="3571876"/>
                <a:ext cx="1928826" cy="1143008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5" name="Přímá spojovací čára 634"/>
              <p:cNvCxnSpPr/>
              <p:nvPr/>
            </p:nvCxnSpPr>
            <p:spPr>
              <a:xfrm flipV="1">
                <a:off x="1222881" y="323298"/>
                <a:ext cx="1928826" cy="1143008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6" name="Přímá spojovací čára 635"/>
              <p:cNvCxnSpPr/>
              <p:nvPr/>
            </p:nvCxnSpPr>
            <p:spPr>
              <a:xfrm rot="5400000" flipH="1" flipV="1">
                <a:off x="2035951" y="1535893"/>
                <a:ext cx="3000396" cy="642942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7" name="Přímá spojovací čára 636"/>
              <p:cNvCxnSpPr/>
              <p:nvPr/>
            </p:nvCxnSpPr>
            <p:spPr>
              <a:xfrm rot="5400000" flipH="1" flipV="1">
                <a:off x="3702044" y="2630481"/>
                <a:ext cx="3571900" cy="739783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8" name="Přímá spojovací čára 637"/>
              <p:cNvCxnSpPr/>
              <p:nvPr/>
            </p:nvCxnSpPr>
            <p:spPr>
              <a:xfrm flipV="1">
                <a:off x="5463124" y="714356"/>
                <a:ext cx="1420293" cy="857256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Skupina 688"/>
          <p:cNvGrpSpPr/>
          <p:nvPr/>
        </p:nvGrpSpPr>
        <p:grpSpPr>
          <a:xfrm>
            <a:off x="214282" y="4908589"/>
            <a:ext cx="6715172" cy="1670319"/>
            <a:chOff x="214282" y="4908589"/>
            <a:chExt cx="6715172" cy="1670319"/>
          </a:xfrm>
        </p:grpSpPr>
        <p:sp>
          <p:nvSpPr>
            <p:cNvPr id="690" name="TextovéPole 689"/>
            <p:cNvSpPr txBox="1"/>
            <p:nvPr/>
          </p:nvSpPr>
          <p:spPr>
            <a:xfrm>
              <a:off x="214282" y="4908589"/>
              <a:ext cx="56436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accent6">
                      <a:lumMod val="50000"/>
                    </a:schemeClr>
                  </a:solidFill>
                </a:rPr>
                <a:t>Zobecn</a:t>
              </a:r>
              <a:r>
                <a:rPr lang="cs-CZ" dirty="0" err="1" smtClean="0">
                  <a:solidFill>
                    <a:schemeClr val="accent6">
                      <a:lumMod val="50000"/>
                    </a:schemeClr>
                  </a:solidFill>
                </a:rPr>
                <a:t>ění</a:t>
              </a:r>
              <a:r>
                <a:rPr lang="cs-CZ" dirty="0" smtClean="0">
                  <a:solidFill>
                    <a:schemeClr val="accent6">
                      <a:lumMod val="50000"/>
                    </a:schemeClr>
                  </a:solidFill>
                </a:rPr>
                <a:t> B-K podmínek z kapitoly o volných elektronech :</a:t>
              </a:r>
              <a:r>
                <a:rPr lang="cs-CZ" dirty="0" smtClean="0"/>
                <a:t> </a:t>
              </a:r>
              <a:endParaRPr lang="cs-CZ" dirty="0"/>
            </a:p>
          </p:txBody>
        </p:sp>
        <p:grpSp>
          <p:nvGrpSpPr>
            <p:cNvPr id="24" name="Skupina 674"/>
            <p:cNvGrpSpPr/>
            <p:nvPr/>
          </p:nvGrpSpPr>
          <p:grpSpPr>
            <a:xfrm>
              <a:off x="2143108" y="5303322"/>
              <a:ext cx="3357586" cy="428628"/>
              <a:chOff x="1643042" y="5357826"/>
              <a:chExt cx="3357586" cy="428628"/>
            </a:xfrm>
          </p:grpSpPr>
          <p:sp>
            <p:nvSpPr>
              <p:cNvPr id="697" name="Zaoblený obdélník 696"/>
              <p:cNvSpPr/>
              <p:nvPr/>
            </p:nvSpPr>
            <p:spPr>
              <a:xfrm>
                <a:off x="1643042" y="5357826"/>
                <a:ext cx="3357586" cy="428628"/>
              </a:xfrm>
              <a:prstGeom prst="roundRect">
                <a:avLst/>
              </a:prstGeom>
              <a:solidFill>
                <a:srgbClr val="CCFFCC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698" name="Objekt 697"/>
              <p:cNvGraphicFramePr>
                <a:graphicFrameLocks noChangeAspect="1"/>
              </p:cNvGraphicFramePr>
              <p:nvPr/>
            </p:nvGraphicFramePr>
            <p:xfrm>
              <a:off x="1752593" y="5414978"/>
              <a:ext cx="3033721" cy="371476"/>
            </p:xfrm>
            <a:graphic>
              <a:graphicData uri="http://schemas.openxmlformats.org/presentationml/2006/ole">
                <p:oleObj spid="_x0000_s4098" name="Rovnice" r:id="rId5" imgW="1866600" imgH="228600" progId="Equation.3">
                  <p:embed/>
                </p:oleObj>
              </a:graphicData>
            </a:graphic>
          </p:graphicFrame>
        </p:grpSp>
        <p:sp>
          <p:nvSpPr>
            <p:cNvPr id="692" name="TextovéPole 691"/>
            <p:cNvSpPr txBox="1"/>
            <p:nvPr/>
          </p:nvSpPr>
          <p:spPr>
            <a:xfrm>
              <a:off x="214282" y="5845750"/>
              <a:ext cx="2000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 smtClean="0">
                  <a:solidFill>
                    <a:srgbClr val="0000FF"/>
                  </a:solidFill>
                </a:rPr>
                <a:t>Objem B-K oblasti</a:t>
              </a:r>
              <a:r>
                <a:rPr lang="cs-CZ" dirty="0" smtClean="0"/>
                <a:t>:</a:t>
              </a:r>
              <a:endParaRPr lang="cs-CZ" dirty="0"/>
            </a:p>
          </p:txBody>
        </p:sp>
        <p:grpSp>
          <p:nvGrpSpPr>
            <p:cNvPr id="25" name="Skupina 686"/>
            <p:cNvGrpSpPr/>
            <p:nvPr/>
          </p:nvGrpSpPr>
          <p:grpSpPr>
            <a:xfrm>
              <a:off x="2143108" y="5857892"/>
              <a:ext cx="2714644" cy="369871"/>
              <a:chOff x="2143108" y="5857892"/>
              <a:chExt cx="2714644" cy="369871"/>
            </a:xfrm>
          </p:grpSpPr>
          <p:sp>
            <p:nvSpPr>
              <p:cNvPr id="695" name="Zaoblený obdélník 694"/>
              <p:cNvSpPr/>
              <p:nvPr/>
            </p:nvSpPr>
            <p:spPr>
              <a:xfrm>
                <a:off x="2143108" y="5857892"/>
                <a:ext cx="2714644" cy="357190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696" name="Objekt 695"/>
              <p:cNvGraphicFramePr>
                <a:graphicFrameLocks noChangeAspect="1"/>
              </p:cNvGraphicFramePr>
              <p:nvPr/>
            </p:nvGraphicFramePr>
            <p:xfrm>
              <a:off x="2224088" y="5888038"/>
              <a:ext cx="2587625" cy="339725"/>
            </p:xfrm>
            <a:graphic>
              <a:graphicData uri="http://schemas.openxmlformats.org/presentationml/2006/ole">
                <p:oleObj spid="_x0000_s4099" name="Rovnice" r:id="rId6" imgW="1739880" imgH="228600" progId="Equation.3">
                  <p:embed/>
                </p:oleObj>
              </a:graphicData>
            </a:graphic>
          </p:graphicFrame>
        </p:grpSp>
        <p:sp>
          <p:nvSpPr>
            <p:cNvPr id="694" name="TextovéPole 693"/>
            <p:cNvSpPr txBox="1"/>
            <p:nvPr/>
          </p:nvSpPr>
          <p:spPr>
            <a:xfrm>
              <a:off x="214282" y="6286520"/>
              <a:ext cx="6715172" cy="2923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Ins="0" bIns="0" rtlCol="0">
              <a:spAutoFit/>
            </a:bodyPr>
            <a:lstStyle/>
            <a:p>
              <a:r>
                <a:rPr lang="cs-CZ" sz="1600" i="1" dirty="0" smtClean="0">
                  <a:latin typeface="Cambria Math" pitchFamily="18" charset="0"/>
                  <a:ea typeface="Cambria Math" pitchFamily="18" charset="0"/>
                </a:rPr>
                <a:t>N</a:t>
              </a:r>
              <a:r>
                <a:rPr lang="cs-CZ" sz="1600" i="1" dirty="0" smtClean="0"/>
                <a:t>  j</a:t>
              </a:r>
              <a:r>
                <a:rPr lang="cs-CZ" sz="1600" dirty="0" smtClean="0"/>
                <a:t>e</a:t>
              </a:r>
              <a:r>
                <a:rPr lang="cs-CZ" sz="1600" i="1" dirty="0" smtClean="0"/>
                <a:t> </a:t>
              </a:r>
              <a:r>
                <a:rPr lang="cs-CZ" sz="1600" dirty="0" smtClean="0"/>
                <a:t>celkový počet primitivních buněk objemu </a:t>
              </a:r>
              <a:r>
                <a:rPr lang="el-GR" sz="1600" dirty="0" smtClean="0">
                  <a:latin typeface="Cambria Math"/>
                  <a:ea typeface="Cambria Math"/>
                </a:rPr>
                <a:t>Ω</a:t>
              </a:r>
              <a:r>
                <a:rPr lang="cs-CZ" sz="1600" baseline="-25000" dirty="0" smtClean="0">
                  <a:latin typeface="Cambria Math"/>
                  <a:ea typeface="Cambria Math"/>
                </a:rPr>
                <a:t>0</a:t>
              </a:r>
              <a:r>
                <a:rPr lang="cs-CZ" sz="1600" dirty="0" smtClean="0">
                  <a:latin typeface="Cambria Math"/>
                  <a:ea typeface="Cambria Math"/>
                </a:rPr>
                <a:t> </a:t>
              </a:r>
              <a:r>
                <a:rPr lang="cs-CZ" sz="1600" dirty="0" smtClean="0">
                  <a:latin typeface="+mj-lt"/>
                  <a:ea typeface="Cambria Math"/>
                </a:rPr>
                <a:t>v </a:t>
              </a:r>
              <a:r>
                <a:rPr lang="cs-CZ" sz="1600" dirty="0" err="1" smtClean="0">
                  <a:latin typeface="+mj-lt"/>
                  <a:ea typeface="Cambria Math"/>
                </a:rPr>
                <a:t>Bornově</a:t>
              </a:r>
              <a:r>
                <a:rPr lang="cs-CZ" sz="1600" dirty="0" smtClean="0">
                  <a:latin typeface="+mj-lt"/>
                  <a:ea typeface="Cambria Math"/>
                </a:rPr>
                <a:t>-</a:t>
              </a:r>
              <a:r>
                <a:rPr lang="cs-CZ" sz="1600" dirty="0" err="1" smtClean="0">
                  <a:latin typeface="+mj-lt"/>
                  <a:ea typeface="Cambria Math"/>
                </a:rPr>
                <a:t>Kármánově</a:t>
              </a:r>
              <a:r>
                <a:rPr lang="cs-CZ" sz="1600" dirty="0" smtClean="0">
                  <a:latin typeface="+mj-lt"/>
                  <a:ea typeface="Cambria Math"/>
                </a:rPr>
                <a:t> oblasti.</a:t>
              </a:r>
              <a:endParaRPr lang="cs-CZ" sz="1600" dirty="0">
                <a:latin typeface="+mj-lt"/>
              </a:endParaRPr>
            </a:p>
          </p:txBody>
        </p:sp>
      </p:grpSp>
      <p:sp>
        <p:nvSpPr>
          <p:cNvPr id="64" name="Zástupný symbol pro číslo snímku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/>
          <p:cNvSpPr/>
          <p:nvPr/>
        </p:nvSpPr>
        <p:spPr>
          <a:xfrm>
            <a:off x="1142976" y="3857628"/>
            <a:ext cx="6072230" cy="8572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642910" y="5857892"/>
            <a:ext cx="8072494" cy="571504"/>
          </a:xfrm>
          <a:prstGeom prst="roundRect">
            <a:avLst/>
          </a:prstGeom>
          <a:solidFill>
            <a:srgbClr val="CC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643702" y="142852"/>
            <a:ext cx="207170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101600" dist="50800" dir="240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Reciproká mříž 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n-US" i="1" dirty="0" smtClean="0">
                <a:solidFill>
                  <a:schemeClr val="bg1"/>
                </a:solidFill>
              </a:rPr>
              <a:t>1</a:t>
            </a:r>
            <a:endParaRPr lang="cs-CZ" i="1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42910" y="862596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Aplikací </a:t>
            </a:r>
            <a:r>
              <a:rPr lang="cs-CZ" dirty="0" err="1" smtClean="0"/>
              <a:t>Blochova</a:t>
            </a:r>
            <a:r>
              <a:rPr lang="cs-CZ" dirty="0" smtClean="0"/>
              <a:t> teorému na </a:t>
            </a:r>
            <a:r>
              <a:rPr lang="cs-CZ" dirty="0" err="1" smtClean="0"/>
              <a:t>Bornov</a:t>
            </a:r>
            <a:r>
              <a:rPr lang="en-US" dirty="0" smtClean="0"/>
              <a:t>y</a:t>
            </a:r>
            <a:r>
              <a:rPr lang="cs-CZ" dirty="0" smtClean="0"/>
              <a:t>-</a:t>
            </a:r>
            <a:r>
              <a:rPr lang="cs-CZ" dirty="0" err="1" smtClean="0"/>
              <a:t>Kármánovy</a:t>
            </a:r>
            <a:r>
              <a:rPr lang="cs-CZ" dirty="0" smtClean="0"/>
              <a:t> okrajové podmínky :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2271713" y="1285875"/>
          <a:ext cx="4157662" cy="428625"/>
        </p:xfrm>
        <a:graphic>
          <a:graphicData uri="http://schemas.openxmlformats.org/presentationml/2006/ole">
            <p:oleObj spid="_x0000_s5122" name="Rovnice" r:id="rId3" imgW="2463480" imgH="25380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714612" y="1878000"/>
          <a:ext cx="2357454" cy="411982"/>
        </p:xfrm>
        <a:graphic>
          <a:graphicData uri="http://schemas.openxmlformats.org/presentationml/2006/ole">
            <p:oleObj spid="_x0000_s5123" name="Rovnice" r:id="rId4" imgW="1307880" imgH="22860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17509" y="192880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Musí tedy platit 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5976" y="2488164"/>
            <a:ext cx="351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Zaveďme </a:t>
            </a:r>
            <a:r>
              <a:rPr lang="cs-CZ" dirty="0" smtClean="0">
                <a:solidFill>
                  <a:srgbClr val="0000FF"/>
                </a:solidFill>
              </a:rPr>
              <a:t>vektory  </a:t>
            </a:r>
            <a:r>
              <a:rPr lang="cs-CZ" b="1" i="1" dirty="0" smtClean="0">
                <a:solidFill>
                  <a:srgbClr val="0000FF"/>
                </a:solidFill>
              </a:rPr>
              <a:t>b</a:t>
            </a:r>
            <a:r>
              <a:rPr lang="en-US" baseline="-25000" dirty="0" smtClean="0">
                <a:solidFill>
                  <a:srgbClr val="0000FF"/>
                </a:solidFill>
              </a:rPr>
              <a:t>1 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b="1" i="1" dirty="0" err="1" smtClean="0">
                <a:solidFill>
                  <a:srgbClr val="0000FF"/>
                </a:solidFill>
              </a:rPr>
              <a:t>b</a:t>
            </a:r>
            <a:r>
              <a:rPr lang="en-US" baseline="-25000" dirty="0" err="1" smtClean="0">
                <a:solidFill>
                  <a:srgbClr val="0000FF"/>
                </a:solidFill>
              </a:rPr>
              <a:t>2</a:t>
            </a:r>
            <a:r>
              <a:rPr 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b="1" i="1" dirty="0" err="1" smtClean="0">
                <a:solidFill>
                  <a:srgbClr val="0000FF"/>
                </a:solidFill>
              </a:rPr>
              <a:t>b</a:t>
            </a:r>
            <a:r>
              <a:rPr lang="en-US" baseline="-25000" dirty="0" err="1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n-US" dirty="0" err="1" smtClean="0">
                <a:solidFill>
                  <a:srgbClr val="0000FF"/>
                </a:solidFill>
              </a:rPr>
              <a:t>relac</a:t>
            </a:r>
            <a:r>
              <a:rPr lang="cs-CZ" dirty="0" smtClean="0">
                <a:solidFill>
                  <a:srgbClr val="0000FF"/>
                </a:solidFill>
              </a:rPr>
              <a:t>í </a:t>
            </a:r>
            <a:r>
              <a:rPr lang="cs-CZ" dirty="0" smtClean="0"/>
              <a:t>:</a:t>
            </a:r>
          </a:p>
        </p:txBody>
      </p:sp>
      <p:grpSp>
        <p:nvGrpSpPr>
          <p:cNvPr id="2" name="Skupina 24"/>
          <p:cNvGrpSpPr/>
          <p:nvPr/>
        </p:nvGrpSpPr>
        <p:grpSpPr>
          <a:xfrm>
            <a:off x="2357422" y="2928934"/>
            <a:ext cx="3500462" cy="571504"/>
            <a:chOff x="2214546" y="2928934"/>
            <a:chExt cx="3500462" cy="571504"/>
          </a:xfrm>
        </p:grpSpPr>
        <p:sp>
          <p:nvSpPr>
            <p:cNvPr id="24" name="Zaoblený obdélník 23"/>
            <p:cNvSpPr/>
            <p:nvPr/>
          </p:nvSpPr>
          <p:spPr>
            <a:xfrm>
              <a:off x="2214546" y="2928934"/>
              <a:ext cx="3500462" cy="571504"/>
            </a:xfrm>
            <a:prstGeom prst="roundRect">
              <a:avLst/>
            </a:prstGeom>
            <a:solidFill>
              <a:srgbClr val="CCECFF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10" name="Objekt 9"/>
            <p:cNvGraphicFramePr>
              <a:graphicFrameLocks noChangeAspect="1"/>
            </p:cNvGraphicFramePr>
            <p:nvPr/>
          </p:nvGraphicFramePr>
          <p:xfrm>
            <a:off x="2369733" y="3000372"/>
            <a:ext cx="3202399" cy="454027"/>
          </p:xfrm>
          <a:graphic>
            <a:graphicData uri="http://schemas.openxmlformats.org/presentationml/2006/ole">
              <p:oleObj spid="_x0000_s5124" name="Rovnice" r:id="rId5" imgW="1701720" imgH="241200" progId="Equation.3">
                <p:embed/>
              </p:oleObj>
            </a:graphicData>
          </a:graphic>
        </p:graphicFrame>
      </p:grpSp>
      <p:grpSp>
        <p:nvGrpSpPr>
          <p:cNvPr id="3" name="Skupina 20"/>
          <p:cNvGrpSpPr/>
          <p:nvPr/>
        </p:nvGrpSpPr>
        <p:grpSpPr>
          <a:xfrm>
            <a:off x="7215206" y="2571744"/>
            <a:ext cx="1857388" cy="928694"/>
            <a:chOff x="6929454" y="2786058"/>
            <a:chExt cx="1857388" cy="928694"/>
          </a:xfrm>
        </p:grpSpPr>
        <p:sp>
          <p:nvSpPr>
            <p:cNvPr id="20" name="Zaoblený obdélník 19"/>
            <p:cNvSpPr/>
            <p:nvPr/>
          </p:nvSpPr>
          <p:spPr>
            <a:xfrm>
              <a:off x="7072330" y="2786058"/>
              <a:ext cx="1500198" cy="92869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11" name="Objekt 10"/>
            <p:cNvGraphicFramePr>
              <a:graphicFrameLocks noChangeAspect="1"/>
            </p:cNvGraphicFramePr>
            <p:nvPr/>
          </p:nvGraphicFramePr>
          <p:xfrm>
            <a:off x="7196165" y="3089277"/>
            <a:ext cx="1233487" cy="625475"/>
          </p:xfrm>
          <a:graphic>
            <a:graphicData uri="http://schemas.openxmlformats.org/presentationml/2006/ole">
              <p:oleObj spid="_x0000_s5125" name="Rovnice" r:id="rId6" imgW="952200" imgH="482400" progId="Equation.3">
                <p:embed/>
              </p:oleObj>
            </a:graphicData>
          </a:graphic>
        </p:graphicFrame>
        <p:sp>
          <p:nvSpPr>
            <p:cNvPr id="12" name="TextovéPole 11"/>
            <p:cNvSpPr txBox="1"/>
            <p:nvPr/>
          </p:nvSpPr>
          <p:spPr>
            <a:xfrm>
              <a:off x="6929454" y="2786058"/>
              <a:ext cx="18573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0000FF"/>
                  </a:solidFill>
                </a:rPr>
                <a:t> </a:t>
              </a:r>
              <a:r>
                <a:rPr lang="cs-CZ" sz="1400" dirty="0" err="1" smtClean="0">
                  <a:solidFill>
                    <a:srgbClr val="0000FF"/>
                  </a:solidFill>
                </a:rPr>
                <a:t>Kroneckerovo</a:t>
              </a:r>
              <a:r>
                <a:rPr lang="cs-CZ" sz="1400" dirty="0" smtClean="0">
                  <a:solidFill>
                    <a:srgbClr val="0000FF"/>
                  </a:solidFill>
                </a:rPr>
                <a:t> delta :  </a:t>
              </a:r>
              <a:r>
                <a:rPr lang="cs-CZ" sz="1400" dirty="0" smtClean="0"/>
                <a:t>                                                                  </a:t>
              </a:r>
              <a:endParaRPr lang="cs-CZ" sz="1200" dirty="0"/>
            </a:p>
          </p:txBody>
        </p:sp>
      </p:grpSp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1357290" y="3925894"/>
          <a:ext cx="5761520" cy="717552"/>
        </p:xfrm>
        <a:graphic>
          <a:graphicData uri="http://schemas.openxmlformats.org/presentationml/2006/ole">
            <p:oleObj spid="_x0000_s5126" name="Rovnice" r:id="rId7" imgW="3466800" imgH="431640" progId="Equation.3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642910" y="348829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Vztahu vyhovují vektory: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25976" y="4929198"/>
            <a:ext cx="8017990" cy="8386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cs-CZ" sz="2000" dirty="0" smtClean="0"/>
              <a:t>Vektory  </a:t>
            </a:r>
            <a:r>
              <a:rPr lang="cs-CZ" sz="2000" b="1" i="1" dirty="0" smtClean="0">
                <a:solidFill>
                  <a:srgbClr val="FF0000"/>
                </a:solidFill>
              </a:rPr>
              <a:t>b</a:t>
            </a:r>
            <a:r>
              <a:rPr lang="en-US" sz="2000" baseline="-25000" dirty="0" smtClean="0">
                <a:solidFill>
                  <a:srgbClr val="FF0000"/>
                </a:solidFill>
              </a:rPr>
              <a:t>1 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b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2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b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3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smtClean="0"/>
              <a:t> </a:t>
            </a:r>
            <a:r>
              <a:rPr lang="cs-CZ" sz="2000" dirty="0" smtClean="0"/>
              <a:t>použijeme jako </a:t>
            </a:r>
            <a:r>
              <a:rPr lang="cs-CZ" sz="2000" dirty="0" smtClean="0">
                <a:solidFill>
                  <a:srgbClr val="FF0000"/>
                </a:solidFill>
              </a:rPr>
              <a:t>základní translace pro </a:t>
            </a:r>
            <a:r>
              <a:rPr lang="cs-CZ" sz="2000" b="1" i="1" dirty="0" smtClean="0">
                <a:solidFill>
                  <a:srgbClr val="FF0000"/>
                </a:solidFill>
                <a:latin typeface="Trebuchet MS" pitchFamily="34" charset="0"/>
              </a:rPr>
              <a:t>reciprokou mříž</a:t>
            </a:r>
            <a:r>
              <a:rPr lang="cs-CZ" sz="2000" b="1" i="1" dirty="0" smtClean="0">
                <a:solidFill>
                  <a:srgbClr val="FF0000"/>
                </a:solidFill>
              </a:rPr>
              <a:t>.</a:t>
            </a:r>
          </a:p>
          <a:p>
            <a:endParaRPr lang="cs-CZ" sz="1050" dirty="0" smtClean="0">
              <a:solidFill>
                <a:srgbClr val="FF0000"/>
              </a:solidFill>
            </a:endParaRPr>
          </a:p>
          <a:p>
            <a:pPr algn="ctr"/>
            <a:r>
              <a:rPr lang="cs-CZ" b="1" dirty="0" smtClean="0">
                <a:solidFill>
                  <a:srgbClr val="FF0066"/>
                </a:solidFill>
                <a:latin typeface="Trebuchet MS" pitchFamily="34" charset="0"/>
              </a:rPr>
              <a:t>Mřížové vektory reciproké mříže </a:t>
            </a:r>
            <a:r>
              <a:rPr lang="cs-CZ" dirty="0" smtClean="0">
                <a:solidFill>
                  <a:srgbClr val="FF0066"/>
                </a:solidFill>
                <a:latin typeface="Trebuchet MS" pitchFamily="34" charset="0"/>
              </a:rPr>
              <a:t>:</a:t>
            </a:r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/>
        </p:nvGraphicFramePr>
        <p:xfrm>
          <a:off x="857224" y="5902344"/>
          <a:ext cx="7767082" cy="527052"/>
        </p:xfrm>
        <a:graphic>
          <a:graphicData uri="http://schemas.openxmlformats.org/presentationml/2006/ole">
            <p:oleObj spid="_x0000_s5127" name="Rovnice" r:id="rId8" imgW="3555720" imgH="241200" progId="Equation.3">
              <p:embed/>
            </p:oleObj>
          </a:graphicData>
        </a:graphic>
      </p:graphicFrame>
      <p:sp>
        <p:nvSpPr>
          <p:cNvPr id="26" name="Zástupný symbol pro číslo snímku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643702" y="142852"/>
            <a:ext cx="207170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101600" dist="50800" dir="240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Reciproká mříž - </a:t>
            </a:r>
            <a:r>
              <a:rPr lang="cs-CZ" i="1" dirty="0" smtClean="0">
                <a:solidFill>
                  <a:schemeClr val="bg1"/>
                </a:solidFill>
              </a:rPr>
              <a:t>2</a:t>
            </a:r>
            <a:endParaRPr lang="cs-CZ" i="1" dirty="0">
              <a:solidFill>
                <a:schemeClr val="bg1"/>
              </a:solidFill>
            </a:endParaRPr>
          </a:p>
        </p:txBody>
      </p:sp>
      <p:grpSp>
        <p:nvGrpSpPr>
          <p:cNvPr id="2" name="Skupina 7"/>
          <p:cNvGrpSpPr/>
          <p:nvPr/>
        </p:nvGrpSpPr>
        <p:grpSpPr>
          <a:xfrm>
            <a:off x="1000100" y="1214422"/>
            <a:ext cx="6786610" cy="4214842"/>
            <a:chOff x="928662" y="642918"/>
            <a:chExt cx="6786610" cy="385765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7" name="Zaoblený obdélník 6"/>
            <p:cNvSpPr/>
            <p:nvPr/>
          </p:nvSpPr>
          <p:spPr>
            <a:xfrm>
              <a:off x="928662" y="642918"/>
              <a:ext cx="6786610" cy="3857652"/>
            </a:xfrm>
            <a:prstGeom prst="roundRect">
              <a:avLst>
                <a:gd name="adj" fmla="val 5474"/>
              </a:avLst>
            </a:prstGeom>
            <a:grpFill/>
            <a:ln w="12700">
              <a:solidFill>
                <a:srgbClr val="3795AF"/>
              </a:solidFill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1785918" y="829559"/>
              <a:ext cx="5214974" cy="160043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cs-CZ" sz="2000" dirty="0" smtClean="0">
                  <a:solidFill>
                    <a:srgbClr val="0000FF"/>
                  </a:solidFill>
                  <a:latin typeface="Comic Sans MS" pitchFamily="66" charset="0"/>
                </a:rPr>
                <a:t>Pro reciproké mříže platí </a:t>
              </a:r>
              <a:r>
                <a:rPr lang="cs-CZ" sz="2000" dirty="0" smtClean="0">
                  <a:latin typeface="Comic Sans MS" pitchFamily="66" charset="0"/>
                </a:rPr>
                <a:t>:</a:t>
              </a:r>
            </a:p>
            <a:p>
              <a:pPr algn="ctr">
                <a:spcAft>
                  <a:spcPts val="1200"/>
                </a:spcAft>
              </a:pPr>
              <a:r>
                <a:rPr lang="cs-CZ" sz="100" dirty="0" smtClean="0">
                  <a:latin typeface="Comic Sans MS" pitchFamily="66" charset="0"/>
                </a:rPr>
                <a:t> </a:t>
              </a:r>
              <a:endParaRPr lang="cs-CZ" dirty="0" smtClean="0">
                <a:latin typeface="Comic Sans MS" pitchFamily="66" charset="0"/>
              </a:endParaRPr>
            </a:p>
            <a:p>
              <a:pPr>
                <a:spcAft>
                  <a:spcPts val="600"/>
                </a:spcAft>
                <a:buFont typeface="Wingdings" pitchFamily="2" charset="2"/>
                <a:buChar char="Ø"/>
              </a:pPr>
              <a:r>
                <a:rPr lang="cs-CZ" sz="2000" dirty="0" smtClean="0"/>
                <a:t>   </a:t>
              </a:r>
              <a:r>
                <a:rPr lang="cs-CZ" b="1" dirty="0" smtClean="0">
                  <a:solidFill>
                    <a:srgbClr val="0000FF"/>
                  </a:solidFill>
                  <a:latin typeface="Lucida Sans Unicode" pitchFamily="34" charset="0"/>
                  <a:cs typeface="Lucida Sans Unicode" pitchFamily="34" charset="0"/>
                </a:rPr>
                <a:t>patří k téže </a:t>
              </a:r>
              <a:r>
                <a:rPr lang="cs-CZ" b="1" dirty="0" err="1" smtClean="0">
                  <a:solidFill>
                    <a:srgbClr val="0000FF"/>
                  </a:solidFill>
                  <a:latin typeface="Lucida Sans Unicode" pitchFamily="34" charset="0"/>
                  <a:cs typeface="Lucida Sans Unicode" pitchFamily="34" charset="0"/>
                </a:rPr>
                <a:t>syngonii</a:t>
              </a:r>
              <a:r>
                <a:rPr lang="cs-CZ" dirty="0" smtClean="0">
                  <a:solidFill>
                    <a:schemeClr val="accent6">
                      <a:lumMod val="50000"/>
                    </a:schemeClr>
                  </a:solidFill>
                  <a:latin typeface="Lucida Sans Unicode" pitchFamily="34" charset="0"/>
                  <a:cs typeface="Lucida Sans Unicode" pitchFamily="34" charset="0"/>
                </a:rPr>
                <a:t> </a:t>
              </a:r>
              <a:r>
                <a:rPr lang="cs-CZ" dirty="0" smtClean="0">
                  <a:latin typeface="Lucida Sans Unicode" pitchFamily="34" charset="0"/>
                  <a:cs typeface="Lucida Sans Unicode" pitchFamily="34" charset="0"/>
                </a:rPr>
                <a:t> jako přímá mříž,</a:t>
              </a:r>
              <a:endParaRPr lang="cs-CZ" sz="2000" dirty="0" smtClean="0">
                <a:latin typeface="Lucida Sans Unicode" pitchFamily="34" charset="0"/>
                <a:cs typeface="Lucida Sans Unicode" pitchFamily="34" charset="0"/>
              </a:endParaRPr>
            </a:p>
            <a:p>
              <a:pPr>
                <a:spcAft>
                  <a:spcPts val="600"/>
                </a:spcAft>
              </a:pPr>
              <a:endParaRPr lang="cs-CZ" sz="400" dirty="0" smtClean="0"/>
            </a:p>
            <a:p>
              <a:pPr>
                <a:spcAft>
                  <a:spcPts val="600"/>
                </a:spcAft>
                <a:buFont typeface="Wingdings" pitchFamily="2" charset="2"/>
                <a:buChar char="Ø"/>
              </a:pPr>
              <a:r>
                <a:rPr lang="cs-CZ" sz="2000" dirty="0" smtClean="0"/>
                <a:t>  </a:t>
              </a:r>
              <a:r>
                <a:rPr lang="cs-CZ" b="1" dirty="0" smtClean="0">
                  <a:solidFill>
                    <a:srgbClr val="0000FF"/>
                  </a:solidFill>
                  <a:latin typeface="Lucida Sans Unicode" pitchFamily="34" charset="0"/>
                  <a:cs typeface="Lucida Sans Unicode" pitchFamily="34" charset="0"/>
                </a:rPr>
                <a:t>přiřazení </a:t>
              </a:r>
              <a:r>
                <a:rPr lang="cs-CZ" b="1" dirty="0" err="1" smtClean="0">
                  <a:solidFill>
                    <a:srgbClr val="0000FF"/>
                  </a:solidFill>
                  <a:latin typeface="Lucida Sans Unicode" pitchFamily="34" charset="0"/>
                  <a:cs typeface="Lucida Sans Unicode" pitchFamily="34" charset="0"/>
                </a:rPr>
                <a:t>Bravaisových</a:t>
              </a:r>
              <a:r>
                <a:rPr lang="cs-CZ" b="1" dirty="0" smtClean="0">
                  <a:solidFill>
                    <a:srgbClr val="0000FF"/>
                  </a:solidFill>
                  <a:latin typeface="Lucida Sans Unicode" pitchFamily="34" charset="0"/>
                  <a:cs typeface="Lucida Sans Unicode" pitchFamily="34" charset="0"/>
                </a:rPr>
                <a:t> mříží</a:t>
              </a:r>
              <a:r>
                <a:rPr lang="cs-CZ" dirty="0" smtClean="0">
                  <a:solidFill>
                    <a:srgbClr val="0000FF"/>
                  </a:solidFill>
                </a:rPr>
                <a:t> :</a:t>
              </a:r>
            </a:p>
          </p:txBody>
        </p:sp>
      </p:grp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666876" y="3289312"/>
          <a:ext cx="5619768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09884"/>
                <a:gridCol w="28098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Přímá mříž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Reciproká mříž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prostá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prostá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plošně centrovaná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prostorově centrovaná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prostorově centrovaná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plošně centrovaná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bazálně centrovaná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bazálně centrovaná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929322" y="202148"/>
            <a:ext cx="264320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101600" dist="50800" dir="240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Brillouinovy</a:t>
            </a:r>
            <a:r>
              <a:rPr lang="cs-CZ" dirty="0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 zóny - </a:t>
            </a:r>
            <a:r>
              <a:rPr lang="cs-CZ" i="1" dirty="0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1</a:t>
            </a:r>
            <a:endParaRPr lang="cs-CZ" i="1" dirty="0">
              <a:solidFill>
                <a:schemeClr val="bg1"/>
              </a:solidFill>
              <a:latin typeface="Cambria" pitchFamily="18" charset="0"/>
              <a:cs typeface="Lucida Sans Unicode" pitchFamily="34" charset="0"/>
            </a:endParaRPr>
          </a:p>
        </p:txBody>
      </p:sp>
      <p:grpSp>
        <p:nvGrpSpPr>
          <p:cNvPr id="2" name="Skupina 6"/>
          <p:cNvGrpSpPr/>
          <p:nvPr/>
        </p:nvGrpSpPr>
        <p:grpSpPr>
          <a:xfrm>
            <a:off x="6534694" y="794261"/>
            <a:ext cx="2214578" cy="2808107"/>
            <a:chOff x="6000760" y="1214422"/>
            <a:chExt cx="2214578" cy="2808107"/>
          </a:xfrm>
        </p:grpSpPr>
        <p:pic>
          <p:nvPicPr>
            <p:cNvPr id="5" name="Obrázek 4" descr="brillouin_leon_a1.jpg"/>
            <p:cNvPicPr>
              <a:picLocks noChangeAspect="1"/>
            </p:cNvPicPr>
            <p:nvPr/>
          </p:nvPicPr>
          <p:blipFill>
            <a:blip r:embed="rId2" cstate="print"/>
            <a:srcRect b="10037"/>
            <a:stretch>
              <a:fillRect/>
            </a:stretch>
          </p:blipFill>
          <p:spPr>
            <a:xfrm>
              <a:off x="6101360" y="1214422"/>
              <a:ext cx="2012883" cy="2500330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6000760" y="3714752"/>
              <a:ext cx="2214578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cs-CZ" sz="1400" dirty="0" err="1" smtClean="0"/>
                <a:t>Léon</a:t>
              </a:r>
              <a:r>
                <a:rPr lang="cs-CZ" sz="1400" dirty="0" smtClean="0"/>
                <a:t> </a:t>
              </a:r>
              <a:r>
                <a:rPr lang="cs-CZ" sz="1400" dirty="0" err="1" smtClean="0"/>
                <a:t>Brillouin</a:t>
              </a:r>
              <a:r>
                <a:rPr lang="cs-CZ" sz="1400" dirty="0" smtClean="0"/>
                <a:t>  (1889-1969)</a:t>
              </a:r>
              <a:endParaRPr lang="cs-CZ" dirty="0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500034" y="785794"/>
            <a:ext cx="5572164" cy="1431161"/>
          </a:xfrm>
          <a:prstGeom prst="rect">
            <a:avLst/>
          </a:prstGeom>
          <a:solidFill>
            <a:srgbClr val="EBFFFF"/>
          </a:solidFill>
          <a:ln w="3810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Podle </a:t>
            </a:r>
            <a:r>
              <a:rPr lang="cs-CZ" dirty="0" err="1" smtClean="0"/>
              <a:t>Blochova</a:t>
            </a:r>
            <a:r>
              <a:rPr lang="cs-CZ" dirty="0" smtClean="0"/>
              <a:t> teorému jsou </a:t>
            </a:r>
            <a:r>
              <a:rPr lang="cs-CZ" dirty="0" smtClean="0">
                <a:solidFill>
                  <a:srgbClr val="0000FF"/>
                </a:solidFill>
              </a:rPr>
              <a:t>vektory </a:t>
            </a:r>
            <a:r>
              <a:rPr lang="cs-CZ" b="1" i="1" dirty="0" smtClean="0">
                <a:solidFill>
                  <a:srgbClr val="0000FF"/>
                </a:solidFill>
              </a:rPr>
              <a:t>k</a:t>
            </a:r>
            <a:r>
              <a:rPr lang="cs-CZ" dirty="0" smtClean="0">
                <a:solidFill>
                  <a:srgbClr val="0000FF"/>
                </a:solidFill>
              </a:rPr>
              <a:t>, </a:t>
            </a:r>
            <a:r>
              <a:rPr lang="cs-CZ" b="1" i="1" dirty="0" err="1" smtClean="0">
                <a:solidFill>
                  <a:srgbClr val="0000FF"/>
                </a:solidFill>
              </a:rPr>
              <a:t>K</a:t>
            </a:r>
            <a:r>
              <a:rPr lang="cs-CZ" sz="2000" b="1" baseline="-25000" dirty="0" err="1" smtClean="0">
                <a:solidFill>
                  <a:srgbClr val="0000FF"/>
                </a:solidFill>
              </a:rPr>
              <a:t>q</a:t>
            </a:r>
            <a:r>
              <a:rPr lang="cs-CZ" sz="2000" b="1" baseline="-25000" dirty="0" smtClean="0">
                <a:solidFill>
                  <a:srgbClr val="0000FF"/>
                </a:solidFill>
              </a:rPr>
              <a:t>  </a:t>
            </a:r>
            <a:r>
              <a:rPr lang="cs-CZ" dirty="0" smtClean="0">
                <a:solidFill>
                  <a:srgbClr val="0000FF"/>
                </a:solidFill>
              </a:rPr>
              <a:t>ekvivalentní</a:t>
            </a:r>
            <a:r>
              <a:rPr lang="cs-CZ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Pro </a:t>
            </a:r>
            <a:r>
              <a:rPr lang="cs-CZ" i="1" dirty="0" smtClean="0">
                <a:solidFill>
                  <a:srgbClr val="0000FF"/>
                </a:solidFill>
              </a:rPr>
              <a:t>jednoznačné určení stavu </a:t>
            </a:r>
            <a:r>
              <a:rPr lang="cs-CZ" dirty="0" smtClean="0"/>
              <a:t>je třeba se omezit na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maximální množinu vektorů </a:t>
            </a:r>
            <a:r>
              <a:rPr lang="cs-CZ" b="1" i="1" dirty="0" smtClean="0">
                <a:solidFill>
                  <a:srgbClr val="0000FF"/>
                </a:solidFill>
              </a:rPr>
              <a:t>k </a:t>
            </a:r>
            <a:r>
              <a:rPr lang="cs-CZ" dirty="0" smtClean="0">
                <a:solidFill>
                  <a:srgbClr val="0000FF"/>
                </a:solidFill>
              </a:rPr>
              <a:t>v níž rozdíl</a:t>
            </a:r>
            <a:r>
              <a:rPr lang="cs-CZ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žádných dvou vektorů </a:t>
            </a:r>
            <a:r>
              <a:rPr lang="cs-CZ" dirty="0" smtClean="0">
                <a:solidFill>
                  <a:srgbClr val="0000FF"/>
                </a:solidFill>
              </a:rPr>
              <a:t>není roven</a:t>
            </a:r>
            <a:r>
              <a:rPr lang="cs-CZ" dirty="0" smtClean="0"/>
              <a:t> nějakému </a:t>
            </a:r>
            <a:r>
              <a:rPr lang="cs-CZ" b="1" i="1" dirty="0" err="1" smtClean="0">
                <a:solidFill>
                  <a:srgbClr val="0000FF"/>
                </a:solidFill>
              </a:rPr>
              <a:t>K</a:t>
            </a:r>
            <a:r>
              <a:rPr lang="cs-CZ" sz="2000" b="1" baseline="-25000" dirty="0" err="1" smtClean="0">
                <a:solidFill>
                  <a:srgbClr val="0000FF"/>
                </a:solidFill>
              </a:rPr>
              <a:t>q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smtClean="0">
                <a:solidFill>
                  <a:srgbClr val="0000FF"/>
                </a:solidFill>
                <a:latin typeface="Cambria Math"/>
                <a:ea typeface="Cambria Math"/>
              </a:rPr>
              <a:t>≠ 0</a:t>
            </a:r>
            <a:r>
              <a:rPr lang="cs-CZ" dirty="0" smtClean="0">
                <a:latin typeface="Cambria Math"/>
                <a:ea typeface="Cambria Math"/>
              </a:rPr>
              <a:t>.</a:t>
            </a:r>
            <a:r>
              <a:rPr lang="cs-CZ" dirty="0" smtClean="0"/>
              <a:t> </a:t>
            </a:r>
            <a:endParaRPr lang="cs-CZ" b="1" baseline="-25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597" y="2394560"/>
            <a:ext cx="5643602" cy="1677382"/>
          </a:xfrm>
          <a:prstGeom prst="rect">
            <a:avLst/>
          </a:prstGeom>
          <a:solidFill>
            <a:srgbClr val="FFFFEF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Takovou oblastí je </a:t>
            </a:r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např. primitivní buňka reciproké mříže</a:t>
            </a:r>
          </a:p>
          <a:p>
            <a:pPr>
              <a:spcAft>
                <a:spcPts val="600"/>
              </a:spcAft>
            </a:pPr>
            <a:r>
              <a:rPr lang="cs-CZ" sz="1600" dirty="0" smtClean="0"/>
              <a:t>(do množiny musí patřit vždy jen jedna z protilehlých stěn buňky).</a:t>
            </a:r>
          </a:p>
          <a:p>
            <a:pPr>
              <a:spcAft>
                <a:spcPts val="300"/>
              </a:spcAft>
            </a:pPr>
            <a:r>
              <a:rPr lang="cs-CZ" dirty="0" smtClean="0"/>
              <a:t>Z hlediska využití v teorii (výpočtech)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je žádoucí</a:t>
            </a:r>
            <a:r>
              <a:rPr lang="cs-CZ" dirty="0" smtClean="0"/>
              <a:t>, </a:t>
            </a:r>
          </a:p>
          <a:p>
            <a:pPr>
              <a:spcAft>
                <a:spcPts val="300"/>
              </a:spcAft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aby zvolená oblast měla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úplnou grupu symetrie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syngonie</a:t>
            </a:r>
            <a:r>
              <a:rPr lang="cs-CZ" dirty="0" smtClean="0"/>
              <a:t>.</a:t>
            </a:r>
          </a:p>
          <a:p>
            <a:pPr>
              <a:spcAft>
                <a:spcPts val="300"/>
              </a:spcAft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Primitivní buňka</a:t>
            </a:r>
            <a:r>
              <a:rPr lang="cs-CZ" dirty="0" smtClean="0"/>
              <a:t> tuto vlastnost </a:t>
            </a:r>
            <a:r>
              <a:rPr lang="cs-CZ" dirty="0" smtClean="0">
                <a:solidFill>
                  <a:srgbClr val="843F06"/>
                </a:solidFill>
              </a:rPr>
              <a:t>obecně nemá</a:t>
            </a:r>
            <a:r>
              <a:rPr lang="cs-CZ" dirty="0" smtClean="0"/>
              <a:t>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7158" y="4429132"/>
            <a:ext cx="8501122" cy="2215991"/>
          </a:xfrm>
          <a:prstGeom prst="rect">
            <a:avLst/>
          </a:prstGeom>
          <a:solidFill>
            <a:srgbClr val="F0FFE1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Ins="0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Plnou symetrii mříže mají </a:t>
            </a:r>
            <a:r>
              <a:rPr lang="cs-CZ" b="1" i="1" dirty="0" err="1" smtClean="0">
                <a:solidFill>
                  <a:srgbClr val="FF0000"/>
                </a:solidFill>
                <a:latin typeface="Trebuchet MS" pitchFamily="34" charset="0"/>
              </a:rPr>
              <a:t>Brillouinovy</a:t>
            </a:r>
            <a:r>
              <a:rPr lang="cs-CZ" b="1" i="1" dirty="0" smtClean="0">
                <a:solidFill>
                  <a:srgbClr val="FF0000"/>
                </a:solidFill>
                <a:latin typeface="Trebuchet MS" pitchFamily="34" charset="0"/>
              </a:rPr>
              <a:t> zóny</a:t>
            </a:r>
            <a:r>
              <a:rPr lang="cs-CZ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i="1" dirty="0" smtClean="0">
                <a:solidFill>
                  <a:srgbClr val="0000FF"/>
                </a:solidFill>
              </a:rPr>
              <a:t>Konstrukce</a:t>
            </a:r>
            <a:r>
              <a:rPr lang="cs-CZ" dirty="0" smtClean="0">
                <a:solidFill>
                  <a:srgbClr val="0000FF"/>
                </a:solidFill>
              </a:rPr>
              <a:t>: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cs-CZ" dirty="0" smtClean="0"/>
              <a:t>  v reciproké mříži zvolíme počátek a vyneseme z něho všechny mřížové vektory </a:t>
            </a:r>
            <a:r>
              <a:rPr lang="cs-CZ" b="1" i="1" dirty="0" err="1" smtClean="0"/>
              <a:t>K</a:t>
            </a:r>
            <a:r>
              <a:rPr lang="cs-CZ" sz="2000" b="1" baseline="-25000" dirty="0" err="1" smtClean="0"/>
              <a:t>q</a:t>
            </a:r>
            <a:r>
              <a:rPr lang="cs-CZ" dirty="0" smtClean="0"/>
              <a:t> ,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cs-CZ" dirty="0" smtClean="0"/>
              <a:t>  půlícími body vektorů </a:t>
            </a:r>
            <a:r>
              <a:rPr lang="cs-CZ" b="1" i="1" dirty="0" err="1" smtClean="0"/>
              <a:t>K</a:t>
            </a:r>
            <a:r>
              <a:rPr lang="cs-CZ" sz="2000" b="1" baseline="-25000" dirty="0" err="1" smtClean="0"/>
              <a:t>q</a:t>
            </a:r>
            <a:r>
              <a:rPr lang="cs-CZ" sz="2000" b="1" baseline="-25000" dirty="0" smtClean="0"/>
              <a:t>  </a:t>
            </a:r>
            <a:r>
              <a:rPr lang="cs-CZ" dirty="0" smtClean="0"/>
              <a:t>proložíme roviny normální ke </a:t>
            </a:r>
            <a:r>
              <a:rPr lang="cs-CZ" b="1" i="1" dirty="0" err="1" smtClean="0"/>
              <a:t>K</a:t>
            </a:r>
            <a:r>
              <a:rPr lang="cs-CZ" sz="2000" b="1" baseline="-25000" dirty="0" err="1" smtClean="0"/>
              <a:t>q</a:t>
            </a:r>
            <a:r>
              <a:rPr lang="cs-CZ" sz="2000" b="1" baseline="-25000" dirty="0" smtClean="0"/>
              <a:t> </a:t>
            </a:r>
            <a:r>
              <a:rPr lang="cs-CZ" dirty="0" smtClean="0"/>
              <a:t>,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cs-CZ" dirty="0" smtClean="0"/>
              <a:t>  nejmenší oblast vymezená těmito rovinami kolem počátku je 1. </a:t>
            </a:r>
            <a:r>
              <a:rPr lang="cs-CZ" dirty="0" err="1" smtClean="0"/>
              <a:t>Brillouinova</a:t>
            </a:r>
            <a:r>
              <a:rPr lang="cs-CZ" dirty="0" smtClean="0"/>
              <a:t> zóna (</a:t>
            </a:r>
            <a:r>
              <a:rPr lang="cs-CZ" dirty="0" err="1" smtClean="0"/>
              <a:t>1.BZ</a:t>
            </a:r>
            <a:r>
              <a:rPr lang="cs-CZ" dirty="0" smtClean="0"/>
              <a:t>),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cs-CZ" dirty="0" smtClean="0"/>
              <a:t>  touto konstrukcí vytvoříme celou posloupnost </a:t>
            </a:r>
            <a:r>
              <a:rPr lang="cs-CZ" dirty="0" err="1" smtClean="0"/>
              <a:t>Brillouinových</a:t>
            </a:r>
            <a:r>
              <a:rPr lang="cs-CZ" dirty="0" smtClean="0"/>
              <a:t> zón (</a:t>
            </a:r>
            <a:r>
              <a:rPr lang="cs-CZ" dirty="0" err="1" smtClean="0"/>
              <a:t>2.BZ</a:t>
            </a:r>
            <a:r>
              <a:rPr lang="cs-CZ" dirty="0" smtClean="0"/>
              <a:t>, </a:t>
            </a:r>
            <a:r>
              <a:rPr lang="cs-CZ" dirty="0" err="1" smtClean="0"/>
              <a:t>3BZ</a:t>
            </a:r>
            <a:r>
              <a:rPr lang="cs-CZ" dirty="0" smtClean="0"/>
              <a:t>,… ).</a:t>
            </a:r>
          </a:p>
          <a:p>
            <a:pPr>
              <a:spcAft>
                <a:spcPts val="600"/>
              </a:spcAft>
            </a:pPr>
            <a:r>
              <a:rPr lang="cs-CZ" sz="200" dirty="0" smtClean="0"/>
              <a:t> </a:t>
            </a:r>
            <a:endParaRPr lang="cs-CZ" dirty="0" smtClean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929322" y="202148"/>
            <a:ext cx="264320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101600" dist="50800" dir="240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Brillouinovy</a:t>
            </a:r>
            <a:r>
              <a:rPr lang="cs-CZ" dirty="0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 zóny - </a:t>
            </a:r>
            <a:r>
              <a:rPr lang="cs-CZ" i="1" dirty="0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2</a:t>
            </a:r>
            <a:endParaRPr lang="cs-CZ" i="1" dirty="0">
              <a:solidFill>
                <a:schemeClr val="bg1"/>
              </a:solidFill>
              <a:latin typeface="Cambria" pitchFamily="18" charset="0"/>
              <a:cs typeface="Lucida Sans Unicode" pitchFamily="34" charset="0"/>
            </a:endParaRPr>
          </a:p>
        </p:txBody>
      </p:sp>
      <p:sp>
        <p:nvSpPr>
          <p:cNvPr id="122" name="TextovéPole 121"/>
          <p:cNvSpPr txBox="1"/>
          <p:nvPr/>
        </p:nvSpPr>
        <p:spPr>
          <a:xfrm>
            <a:off x="714348" y="450057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grpSp>
        <p:nvGrpSpPr>
          <p:cNvPr id="2" name="Skupina 125"/>
          <p:cNvGrpSpPr/>
          <p:nvPr/>
        </p:nvGrpSpPr>
        <p:grpSpPr>
          <a:xfrm>
            <a:off x="428596" y="-71462"/>
            <a:ext cx="3983594" cy="6205791"/>
            <a:chOff x="642910" y="-71462"/>
            <a:chExt cx="3983594" cy="6205791"/>
          </a:xfrm>
        </p:grpSpPr>
        <p:grpSp>
          <p:nvGrpSpPr>
            <p:cNvPr id="3" name="Skupina 76"/>
            <p:cNvGrpSpPr/>
            <p:nvPr/>
          </p:nvGrpSpPr>
          <p:grpSpPr>
            <a:xfrm>
              <a:off x="642910" y="-71462"/>
              <a:ext cx="3983594" cy="6205791"/>
              <a:chOff x="983166" y="276413"/>
              <a:chExt cx="3983594" cy="6205791"/>
            </a:xfrm>
          </p:grpSpPr>
          <p:sp>
            <p:nvSpPr>
              <p:cNvPr id="132" name="Obdélník 131"/>
              <p:cNvSpPr/>
              <p:nvPr/>
            </p:nvSpPr>
            <p:spPr>
              <a:xfrm>
                <a:off x="983166" y="847917"/>
                <a:ext cx="3983594" cy="5634287"/>
              </a:xfrm>
              <a:prstGeom prst="rect">
                <a:avLst/>
              </a:prstGeom>
              <a:solidFill>
                <a:srgbClr val="FFFFC1"/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5" name="Skupina 61"/>
              <p:cNvGrpSpPr/>
              <p:nvPr/>
            </p:nvGrpSpPr>
            <p:grpSpPr>
              <a:xfrm>
                <a:off x="1100637" y="276413"/>
                <a:ext cx="3336954" cy="4680000"/>
                <a:chOff x="1100637" y="276413"/>
                <a:chExt cx="3336954" cy="4680000"/>
              </a:xfrm>
            </p:grpSpPr>
            <p:sp>
              <p:nvSpPr>
                <p:cNvPr id="134" name="Elipsa 133"/>
                <p:cNvSpPr>
                  <a:spLocks noChangeAspect="1"/>
                </p:cNvSpPr>
                <p:nvPr/>
              </p:nvSpPr>
              <p:spPr>
                <a:xfrm>
                  <a:off x="1100637" y="4248686"/>
                  <a:ext cx="88583" cy="88583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pSp>
              <p:nvGrpSpPr>
                <p:cNvPr id="6" name="Skupina 48"/>
                <p:cNvGrpSpPr/>
                <p:nvPr/>
              </p:nvGrpSpPr>
              <p:grpSpPr>
                <a:xfrm>
                  <a:off x="1126042" y="276413"/>
                  <a:ext cx="3311549" cy="4680000"/>
                  <a:chOff x="1126042" y="276413"/>
                  <a:chExt cx="3311549" cy="4680000"/>
                </a:xfrm>
              </p:grpSpPr>
              <p:sp>
                <p:nvSpPr>
                  <p:cNvPr id="136" name="TextovéPole 135"/>
                  <p:cNvSpPr txBox="1"/>
                  <p:nvPr/>
                </p:nvSpPr>
                <p:spPr>
                  <a:xfrm>
                    <a:off x="1142976" y="4281777"/>
                    <a:ext cx="285752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/>
                      <a:t>0</a:t>
                    </a:r>
                    <a:endParaRPr lang="cs-CZ" baseline="-25000" dirty="0"/>
                  </a:p>
                </p:txBody>
              </p:sp>
              <p:grpSp>
                <p:nvGrpSpPr>
                  <p:cNvPr id="7" name="Skupina 37"/>
                  <p:cNvGrpSpPr/>
                  <p:nvPr/>
                </p:nvGrpSpPr>
                <p:grpSpPr>
                  <a:xfrm>
                    <a:off x="1126042" y="276413"/>
                    <a:ext cx="3311549" cy="4680000"/>
                    <a:chOff x="1126042" y="276413"/>
                    <a:chExt cx="3311549" cy="4680000"/>
                  </a:xfrm>
                </p:grpSpPr>
                <p:grpSp>
                  <p:nvGrpSpPr>
                    <p:cNvPr id="8" name="Skupina 24"/>
                    <p:cNvGrpSpPr/>
                    <p:nvPr/>
                  </p:nvGrpSpPr>
                  <p:grpSpPr>
                    <a:xfrm>
                      <a:off x="1126042" y="276413"/>
                      <a:ext cx="2588702" cy="4680000"/>
                      <a:chOff x="1126042" y="276413"/>
                      <a:chExt cx="2588702" cy="4680000"/>
                    </a:xfrm>
                  </p:grpSpPr>
                  <p:cxnSp>
                    <p:nvCxnSpPr>
                      <p:cNvPr id="144" name="Přímá spojovací šipka 143"/>
                      <p:cNvCxnSpPr/>
                      <p:nvPr/>
                    </p:nvCxnSpPr>
                    <p:spPr>
                      <a:xfrm rot="18835398">
                        <a:off x="411919" y="2615619"/>
                        <a:ext cx="4680000" cy="1588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bg2">
                            <a:lumMod val="25000"/>
                          </a:schemeClr>
                        </a:solidFill>
                        <a:headEnd type="none" w="med" len="med"/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5" name="Přímá spojovací šipka 144"/>
                      <p:cNvCxnSpPr/>
                      <p:nvPr/>
                    </p:nvCxnSpPr>
                    <p:spPr>
                      <a:xfrm>
                        <a:off x="1300246" y="1224224"/>
                        <a:ext cx="2414498" cy="2347652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headEnd type="none" w="med" len="med"/>
                        <a:tailEnd type="none" w="med" len="med"/>
                      </a:ln>
                      <a:effectLst>
                        <a:outerShdw blurRad="50800" dist="38100" dir="10800000" algn="r" rotWithShape="0">
                          <a:schemeClr val="accent3">
                            <a:lumMod val="60000"/>
                            <a:lumOff val="40000"/>
                            <a:alpha val="40000"/>
                          </a:schemeClr>
                        </a:outerShdw>
                      </a:effectLst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6" name="Přímá spojovací šipka 145"/>
                      <p:cNvCxnSpPr/>
                      <p:nvPr/>
                    </p:nvCxnSpPr>
                    <p:spPr>
                      <a:xfrm rot="5400000" flipH="1" flipV="1">
                        <a:off x="231216" y="2680752"/>
                        <a:ext cx="2520966" cy="731314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39" name="TextovéPole 138"/>
                    <p:cNvSpPr txBox="1"/>
                    <p:nvPr/>
                  </p:nvSpPr>
                  <p:spPr>
                    <a:xfrm>
                      <a:off x="4151839" y="1205955"/>
                      <a:ext cx="28575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b="1" i="1" dirty="0" err="1" smtClean="0"/>
                        <a:t>K</a:t>
                      </a:r>
                      <a:r>
                        <a:rPr lang="en-US" sz="2000" b="1" i="1" baseline="-25000" dirty="0" err="1" smtClean="0"/>
                        <a:t>q</a:t>
                      </a:r>
                      <a:endParaRPr lang="cs-CZ" b="1" i="1" baseline="-25000" dirty="0"/>
                    </a:p>
                  </p:txBody>
                </p:sp>
                <p:sp>
                  <p:nvSpPr>
                    <p:cNvPr id="140" name="TextovéPole 139"/>
                    <p:cNvSpPr txBox="1"/>
                    <p:nvPr/>
                  </p:nvSpPr>
                  <p:spPr>
                    <a:xfrm>
                      <a:off x="2214546" y="3294877"/>
                      <a:ext cx="42862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b="1" i="1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K</a:t>
                      </a:r>
                      <a:r>
                        <a:rPr lang="en-US" sz="2000" b="1" i="1" baseline="-250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q</a:t>
                      </a:r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/2</a:t>
                      </a:r>
                      <a:endParaRPr lang="cs-CZ" b="1" i="1" baseline="-25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141" name="Přímá spojovací šipka 140"/>
                    <p:cNvCxnSpPr/>
                    <p:nvPr/>
                  </p:nvCxnSpPr>
                  <p:spPr>
                    <a:xfrm rot="5400000" flipH="1" flipV="1">
                      <a:off x="1107257" y="2678901"/>
                      <a:ext cx="1714512" cy="1643074"/>
                    </a:xfrm>
                    <a:prstGeom prst="straightConnector1">
                      <a:avLst/>
                    </a:prstGeom>
                    <a:ln w="28575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2" name="TextovéPole 141"/>
                    <p:cNvSpPr txBox="1"/>
                    <p:nvPr/>
                  </p:nvSpPr>
                  <p:spPr>
                    <a:xfrm>
                      <a:off x="1411794" y="2651935"/>
                      <a:ext cx="28575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i="1" baseline="-250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43" name="TextovéPole 142"/>
                    <p:cNvSpPr txBox="1"/>
                    <p:nvPr/>
                  </p:nvSpPr>
                  <p:spPr>
                    <a:xfrm>
                      <a:off x="1285852" y="1049521"/>
                      <a:ext cx="1571636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i="1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rovina</a:t>
                      </a:r>
                      <a:r>
                        <a:rPr lang="en-US" sz="1400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en-US" sz="14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cs-CZ" sz="14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ěna</a:t>
                      </a:r>
                      <a:r>
                        <a:rPr lang="cs-CZ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BZ)</a:t>
                      </a:r>
                      <a:endParaRPr lang="cs-CZ" sz="9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p:txBody>
                </p:sp>
              </p:grpSp>
            </p:grpSp>
          </p:grpSp>
        </p:grpSp>
        <p:grpSp>
          <p:nvGrpSpPr>
            <p:cNvPr id="9" name="Skupina 120"/>
            <p:cNvGrpSpPr/>
            <p:nvPr/>
          </p:nvGrpSpPr>
          <p:grpSpPr>
            <a:xfrm>
              <a:off x="1739802" y="5000636"/>
              <a:ext cx="1617752" cy="682314"/>
              <a:chOff x="1811240" y="4643446"/>
              <a:chExt cx="1617752" cy="682314"/>
            </a:xfrm>
          </p:grpSpPr>
          <p:sp>
            <p:nvSpPr>
              <p:cNvPr id="130" name="Zaoblený obdélník 129"/>
              <p:cNvSpPr/>
              <p:nvPr/>
            </p:nvSpPr>
            <p:spPr>
              <a:xfrm>
                <a:off x="1811240" y="4643446"/>
                <a:ext cx="1617752" cy="68231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131" name="Objekt 130"/>
              <p:cNvGraphicFramePr>
                <a:graphicFrameLocks noChangeAspect="1"/>
              </p:cNvGraphicFramePr>
              <p:nvPr/>
            </p:nvGraphicFramePr>
            <p:xfrm>
              <a:off x="1936670" y="4714884"/>
              <a:ext cx="1420884" cy="512450"/>
            </p:xfrm>
            <a:graphic>
              <a:graphicData uri="http://schemas.openxmlformats.org/presentationml/2006/ole">
                <p:oleObj spid="_x0000_s24578" name="Rovnice" r:id="rId3" imgW="774360" imgH="279360" progId="Equation.3">
                  <p:embed/>
                </p:oleObj>
              </a:graphicData>
            </a:graphic>
          </p:graphicFrame>
        </p:grpSp>
        <p:sp>
          <p:nvSpPr>
            <p:cNvPr id="129" name="TextovéPole 128"/>
            <p:cNvSpPr txBox="1"/>
            <p:nvPr/>
          </p:nvSpPr>
          <p:spPr>
            <a:xfrm>
              <a:off x="785786" y="4500570"/>
              <a:ext cx="3643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Pro v</a:t>
              </a:r>
              <a:r>
                <a:rPr lang="en-US" sz="1600" dirty="0" err="1" smtClean="0"/>
                <a:t>ektory</a:t>
              </a:r>
              <a:r>
                <a:rPr lang="en-US" sz="1600" dirty="0" smtClean="0"/>
                <a:t> </a:t>
              </a:r>
              <a:r>
                <a:rPr lang="en-US" sz="1600" b="1" i="1" dirty="0" smtClean="0"/>
                <a:t>k</a:t>
              </a:r>
              <a:r>
                <a:rPr lang="cs-CZ" sz="1600" b="1" i="1" dirty="0" smtClean="0"/>
                <a:t> </a:t>
              </a:r>
              <a:r>
                <a:rPr lang="cs-CZ" sz="1600" dirty="0" smtClean="0"/>
                <a:t>na stěně </a:t>
              </a:r>
              <a:r>
                <a:rPr lang="cs-CZ" sz="1600" dirty="0" err="1" smtClean="0"/>
                <a:t>Brillouinovy</a:t>
              </a:r>
              <a:r>
                <a:rPr lang="cs-CZ" sz="1600" dirty="0" smtClean="0"/>
                <a:t> zóny :</a:t>
              </a:r>
              <a:r>
                <a:rPr lang="cs-CZ" sz="1600" b="1" i="1" dirty="0" smtClean="0"/>
                <a:t> </a:t>
              </a:r>
              <a:r>
                <a:rPr lang="en-US" sz="1600" b="1" i="1" dirty="0" smtClean="0"/>
                <a:t> </a:t>
              </a:r>
              <a:endParaRPr lang="cs-CZ" sz="1600" b="1" i="1" dirty="0"/>
            </a:p>
          </p:txBody>
        </p:sp>
      </p:grpSp>
      <p:grpSp>
        <p:nvGrpSpPr>
          <p:cNvPr id="10" name="Skupina 33"/>
          <p:cNvGrpSpPr/>
          <p:nvPr/>
        </p:nvGrpSpPr>
        <p:grpSpPr>
          <a:xfrm>
            <a:off x="4853165" y="928670"/>
            <a:ext cx="4005115" cy="4236867"/>
            <a:chOff x="4853165" y="928670"/>
            <a:chExt cx="4005115" cy="4236867"/>
          </a:xfrm>
        </p:grpSpPr>
        <p:pic>
          <p:nvPicPr>
            <p:cNvPr id="25" name="Obrázek 24" descr="2dsquarecropped.em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53165" y="928670"/>
              <a:ext cx="4005115" cy="3994889"/>
            </a:xfrm>
            <a:prstGeom prst="rect">
              <a:avLst/>
            </a:prstGeom>
          </p:spPr>
        </p:pic>
        <p:sp>
          <p:nvSpPr>
            <p:cNvPr id="33" name="TextovéPole 32"/>
            <p:cNvSpPr txBox="1"/>
            <p:nvPr/>
          </p:nvSpPr>
          <p:spPr>
            <a:xfrm>
              <a:off x="5072066" y="4857760"/>
              <a:ext cx="35719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err="1" smtClean="0"/>
                <a:t>Brillouinovy</a:t>
              </a:r>
              <a:r>
                <a:rPr lang="cs-CZ" sz="1400" dirty="0" smtClean="0"/>
                <a:t> zóny ve čtvercové mříži</a:t>
              </a:r>
              <a:endParaRPr lang="cs-CZ" sz="1400" dirty="0"/>
            </a:p>
          </p:txBody>
        </p:sp>
      </p:grpSp>
      <p:grpSp>
        <p:nvGrpSpPr>
          <p:cNvPr id="11" name="Skupina 39"/>
          <p:cNvGrpSpPr/>
          <p:nvPr/>
        </p:nvGrpSpPr>
        <p:grpSpPr>
          <a:xfrm>
            <a:off x="4643438" y="5357826"/>
            <a:ext cx="4357718" cy="1189045"/>
            <a:chOff x="4643438" y="5357826"/>
            <a:chExt cx="4357718" cy="1189045"/>
          </a:xfrm>
        </p:grpSpPr>
        <p:cxnSp>
          <p:nvCxnSpPr>
            <p:cNvPr id="41" name="Přímá spojovací čára 40"/>
            <p:cNvCxnSpPr/>
            <p:nvPr/>
          </p:nvCxnSpPr>
          <p:spPr>
            <a:xfrm>
              <a:off x="4643438" y="5500702"/>
              <a:ext cx="435771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Skupina 35"/>
            <p:cNvGrpSpPr/>
            <p:nvPr/>
          </p:nvGrpSpPr>
          <p:grpSpPr>
            <a:xfrm>
              <a:off x="5055132" y="5357826"/>
              <a:ext cx="3588834" cy="1189045"/>
              <a:chOff x="5055132" y="5311789"/>
              <a:chExt cx="3588834" cy="1189045"/>
            </a:xfrm>
            <a:solidFill>
              <a:schemeClr val="bg2">
                <a:lumMod val="25000"/>
              </a:schemeClr>
            </a:solidFill>
          </p:grpSpPr>
          <p:grpSp>
            <p:nvGrpSpPr>
              <p:cNvPr id="13" name="Skupina 31"/>
              <p:cNvGrpSpPr/>
              <p:nvPr/>
            </p:nvGrpSpPr>
            <p:grpSpPr>
              <a:xfrm>
                <a:off x="5055132" y="5715016"/>
                <a:ext cx="3588834" cy="785818"/>
                <a:chOff x="4983694" y="5429264"/>
                <a:chExt cx="3588834" cy="785818"/>
              </a:xfrm>
              <a:grpFill/>
            </p:grpSpPr>
            <p:sp>
              <p:nvSpPr>
                <p:cNvPr id="45" name="Tlačítko akce: Vlastní 44">
                  <a:hlinkClick r:id="rId5" action="ppaction://program" highlightClick="1"/>
                </p:cNvPr>
                <p:cNvSpPr/>
                <p:nvPr/>
              </p:nvSpPr>
              <p:spPr>
                <a:xfrm>
                  <a:off x="4983694" y="5429264"/>
                  <a:ext cx="1071570" cy="285752"/>
                </a:xfrm>
                <a:prstGeom prst="actionButtonBlank">
                  <a:avLst/>
                </a:prstGeom>
                <a:grpFill/>
                <a:ln>
                  <a:solidFill>
                    <a:schemeClr val="bg2">
                      <a:lumMod val="1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2D_sq</a:t>
                  </a:r>
                  <a:endParaRPr lang="cs-CZ" dirty="0"/>
                </a:p>
              </p:txBody>
            </p:sp>
            <p:sp>
              <p:nvSpPr>
                <p:cNvPr id="46" name="Tlačítko akce: Vlastní 45">
                  <a:hlinkClick r:id="rId6" action="ppaction://program" highlightClick="1"/>
                </p:cNvPr>
                <p:cNvSpPr/>
                <p:nvPr/>
              </p:nvSpPr>
              <p:spPr>
                <a:xfrm>
                  <a:off x="6232008" y="5429264"/>
                  <a:ext cx="1071570" cy="285752"/>
                </a:xfrm>
                <a:prstGeom prst="actionButtonBlank">
                  <a:avLst/>
                </a:prstGeom>
                <a:grpFill/>
                <a:ln>
                  <a:solidFill>
                    <a:schemeClr val="bg2">
                      <a:lumMod val="1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2D_sq-1BZ</a:t>
                  </a:r>
                  <a:endParaRPr lang="cs-CZ" dirty="0"/>
                </a:p>
              </p:txBody>
            </p:sp>
            <p:sp>
              <p:nvSpPr>
                <p:cNvPr id="47" name="Tlačítko akce: Vlastní 46">
                  <a:hlinkClick r:id="rId7" action="ppaction://program" highlightClick="1"/>
                </p:cNvPr>
                <p:cNvSpPr/>
                <p:nvPr/>
              </p:nvSpPr>
              <p:spPr>
                <a:xfrm>
                  <a:off x="7500958" y="5429264"/>
                  <a:ext cx="1071570" cy="285752"/>
                </a:xfrm>
                <a:prstGeom prst="actionButtonBlank">
                  <a:avLst/>
                </a:prstGeom>
                <a:grpFill/>
                <a:ln>
                  <a:solidFill>
                    <a:schemeClr val="bg2">
                      <a:lumMod val="1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2D_hex</a:t>
                  </a:r>
                  <a:endParaRPr lang="cs-CZ" dirty="0"/>
                </a:p>
              </p:txBody>
            </p:sp>
            <p:sp>
              <p:nvSpPr>
                <p:cNvPr id="48" name="Tlačítko akce: Vlastní 47">
                  <a:hlinkClick r:id="rId8" action="ppaction://program" highlightClick="1"/>
                </p:cNvPr>
                <p:cNvSpPr/>
                <p:nvPr/>
              </p:nvSpPr>
              <p:spPr>
                <a:xfrm>
                  <a:off x="6223541" y="5929330"/>
                  <a:ext cx="1071570" cy="285752"/>
                </a:xfrm>
                <a:prstGeom prst="actionButtonBlank">
                  <a:avLst/>
                </a:prstGeom>
                <a:grpFill/>
                <a:ln>
                  <a:solidFill>
                    <a:schemeClr val="bg2">
                      <a:lumMod val="1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3D</a:t>
                  </a:r>
                  <a:r>
                    <a:rPr lang="en-US" sz="1400" dirty="0" smtClean="0"/>
                    <a:t>  BCC</a:t>
                  </a:r>
                  <a:endParaRPr lang="cs-CZ" dirty="0"/>
                </a:p>
              </p:txBody>
            </p:sp>
            <p:sp>
              <p:nvSpPr>
                <p:cNvPr id="49" name="Tlačítko akce: Vlastní 48">
                  <a:hlinkClick r:id="rId9" action="ppaction://program" highlightClick="1"/>
                </p:cNvPr>
                <p:cNvSpPr/>
                <p:nvPr/>
              </p:nvSpPr>
              <p:spPr>
                <a:xfrm>
                  <a:off x="7500958" y="5912396"/>
                  <a:ext cx="1071570" cy="285752"/>
                </a:xfrm>
                <a:prstGeom prst="actionButtonBlank">
                  <a:avLst/>
                </a:prstGeom>
                <a:grpFill/>
                <a:ln>
                  <a:solidFill>
                    <a:schemeClr val="bg2">
                      <a:lumMod val="1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3D</a:t>
                  </a:r>
                  <a:r>
                    <a:rPr lang="en-US" sz="1400" dirty="0" smtClean="0"/>
                    <a:t> FCC</a:t>
                  </a:r>
                  <a:endParaRPr lang="cs-CZ" dirty="0"/>
                </a:p>
              </p:txBody>
            </p:sp>
            <p:sp>
              <p:nvSpPr>
                <p:cNvPr id="50" name="Tlačítko akce: Vlastní 49">
                  <a:hlinkClick r:id="rId10" action="ppaction://program" highlightClick="1"/>
                </p:cNvPr>
                <p:cNvSpPr/>
                <p:nvPr/>
              </p:nvSpPr>
              <p:spPr>
                <a:xfrm>
                  <a:off x="5000628" y="5929330"/>
                  <a:ext cx="1071570" cy="285752"/>
                </a:xfrm>
                <a:prstGeom prst="actionButtonBlank">
                  <a:avLst/>
                </a:prstGeom>
                <a:grpFill/>
                <a:ln>
                  <a:solidFill>
                    <a:schemeClr val="bg2">
                      <a:lumMod val="1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3D</a:t>
                  </a:r>
                  <a:r>
                    <a:rPr lang="en-US" sz="1400" dirty="0" smtClean="0"/>
                    <a:t>  SC</a:t>
                  </a:r>
                  <a:endParaRPr lang="cs-CZ" dirty="0"/>
                </a:p>
              </p:txBody>
            </p:sp>
          </p:grpSp>
          <p:sp>
            <p:nvSpPr>
              <p:cNvPr id="44" name="TextovéPole 43"/>
              <p:cNvSpPr txBox="1"/>
              <p:nvPr/>
            </p:nvSpPr>
            <p:spPr>
              <a:xfrm>
                <a:off x="6000760" y="5311789"/>
                <a:ext cx="1500198" cy="276999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 err="1" smtClean="0">
                    <a:solidFill>
                      <a:schemeClr val="bg2"/>
                    </a:solidFill>
                  </a:rPr>
                  <a:t>swf</a:t>
                </a:r>
                <a:r>
                  <a:rPr lang="cs-CZ" sz="1200" dirty="0" smtClean="0">
                    <a:solidFill>
                      <a:schemeClr val="bg2"/>
                    </a:solidFill>
                  </a:rPr>
                  <a:t> - prezentace </a:t>
                </a:r>
                <a:endParaRPr lang="cs-CZ" sz="1200" dirty="0">
                  <a:solidFill>
                    <a:schemeClr val="bg2"/>
                  </a:solidFill>
                </a:endParaRPr>
              </a:p>
            </p:txBody>
          </p:sp>
        </p:grpSp>
      </p:grpSp>
      <p:sp>
        <p:nvSpPr>
          <p:cNvPr id="39" name="Zástupný symbol pro číslo snímku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929322" y="202148"/>
            <a:ext cx="264320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101600" dist="50800" dir="240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Brillouinovy</a:t>
            </a:r>
            <a:r>
              <a:rPr lang="cs-CZ" dirty="0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 zóny - </a:t>
            </a:r>
            <a:r>
              <a:rPr lang="en-US" i="1" dirty="0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3</a:t>
            </a:r>
            <a:endParaRPr lang="cs-CZ" i="1" dirty="0">
              <a:solidFill>
                <a:schemeClr val="bg1"/>
              </a:solidFill>
              <a:latin typeface="Cambria" pitchFamily="18" charset="0"/>
              <a:cs typeface="Lucida Sans Unicode" pitchFamily="34" charset="0"/>
            </a:endParaRPr>
          </a:p>
        </p:txBody>
      </p:sp>
      <p:grpSp>
        <p:nvGrpSpPr>
          <p:cNvPr id="2" name="Skupina 8"/>
          <p:cNvGrpSpPr/>
          <p:nvPr/>
        </p:nvGrpSpPr>
        <p:grpSpPr>
          <a:xfrm>
            <a:off x="714348" y="714356"/>
            <a:ext cx="7858180" cy="2071702"/>
            <a:chOff x="714348" y="714356"/>
            <a:chExt cx="7858180" cy="2071702"/>
          </a:xfrm>
        </p:grpSpPr>
        <p:sp>
          <p:nvSpPr>
            <p:cNvPr id="5" name="TextovéPole 4"/>
            <p:cNvSpPr txBox="1"/>
            <p:nvPr/>
          </p:nvSpPr>
          <p:spPr>
            <a:xfrm>
              <a:off x="714348" y="714356"/>
              <a:ext cx="7858180" cy="1354217"/>
            </a:xfrm>
            <a:prstGeom prst="rect">
              <a:avLst/>
            </a:prstGeom>
            <a:solidFill>
              <a:srgbClr val="FFFFC1"/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i="1" dirty="0" smtClean="0">
                  <a:solidFill>
                    <a:schemeClr val="accent6">
                      <a:lumMod val="50000"/>
                    </a:schemeClr>
                  </a:solidFill>
                </a:rPr>
                <a:t>Z </a:t>
              </a:r>
              <a:r>
                <a:rPr lang="en-US" i="1" dirty="0" err="1" smtClean="0">
                  <a:solidFill>
                    <a:schemeClr val="accent6">
                      <a:lumMod val="50000"/>
                    </a:schemeClr>
                  </a:solidFill>
                </a:rPr>
                <a:t>konstrukce</a:t>
              </a:r>
              <a:r>
                <a:rPr lang="en-US" dirty="0" smtClean="0"/>
                <a:t> </a:t>
              </a:r>
              <a:r>
                <a:rPr lang="en-US" dirty="0" err="1" smtClean="0"/>
                <a:t>Brillo</a:t>
              </a:r>
              <a:r>
                <a:rPr lang="cs-CZ" dirty="0" smtClean="0"/>
                <a:t>u</a:t>
              </a:r>
              <a:r>
                <a:rPr lang="en-US" dirty="0" err="1" smtClean="0"/>
                <a:t>inov</a:t>
              </a:r>
              <a:r>
                <a:rPr lang="cs-CZ" dirty="0" err="1" smtClean="0"/>
                <a:t>ých</a:t>
              </a:r>
              <a:r>
                <a:rPr lang="cs-CZ" dirty="0" smtClean="0"/>
                <a:t> zón </a:t>
              </a:r>
              <a:r>
                <a:rPr lang="cs-CZ" i="1" dirty="0" smtClean="0">
                  <a:solidFill>
                    <a:schemeClr val="accent6">
                      <a:lumMod val="50000"/>
                    </a:schemeClr>
                  </a:solidFill>
                </a:rPr>
                <a:t>je zřejmé</a:t>
              </a:r>
              <a:r>
                <a:rPr lang="cs-CZ" dirty="0" smtClean="0"/>
                <a:t> :</a:t>
              </a:r>
            </a:p>
            <a:p>
              <a:pPr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dirty="0" smtClean="0"/>
                <a:t>  </a:t>
              </a:r>
              <a:r>
                <a:rPr lang="cs-CZ" dirty="0" err="1" smtClean="0"/>
                <a:t>Brillouinovy</a:t>
              </a:r>
              <a:r>
                <a:rPr lang="cs-CZ" dirty="0" smtClean="0"/>
                <a:t> zóny </a:t>
              </a:r>
              <a:r>
                <a:rPr lang="cs-CZ" i="1" dirty="0" smtClean="0">
                  <a:solidFill>
                    <a:srgbClr val="0000FF"/>
                  </a:solidFill>
                </a:rPr>
                <a:t>mají plnou symetrii reciproké mříže</a:t>
              </a:r>
              <a:r>
                <a:rPr lang="cs-CZ" dirty="0" smtClean="0"/>
                <a:t>,</a:t>
              </a:r>
            </a:p>
            <a:p>
              <a:pPr>
                <a:buFont typeface="Wingdings" pitchFamily="2" charset="2"/>
                <a:buChar char="§"/>
              </a:pPr>
              <a:r>
                <a:rPr lang="cs-CZ" dirty="0" smtClean="0"/>
                <a:t>  </a:t>
              </a:r>
              <a:r>
                <a:rPr lang="cs-CZ" dirty="0" smtClean="0">
                  <a:solidFill>
                    <a:srgbClr val="0000FF"/>
                  </a:solidFill>
                </a:rPr>
                <a:t>vektory </a:t>
              </a:r>
              <a:r>
                <a:rPr lang="cs-CZ" b="1" i="1" dirty="0" smtClean="0">
                  <a:solidFill>
                    <a:srgbClr val="0000FF"/>
                  </a:solidFill>
                </a:rPr>
                <a:t>k</a:t>
              </a:r>
              <a:r>
                <a:rPr lang="cs-CZ" dirty="0" smtClean="0"/>
                <a:t> vycházející z počátku a končící uvnitř </a:t>
              </a:r>
              <a:r>
                <a:rPr lang="cs-CZ" dirty="0" err="1" smtClean="0"/>
                <a:t>1.BZ</a:t>
              </a:r>
              <a:r>
                <a:rPr lang="cs-CZ" dirty="0" smtClean="0"/>
                <a:t> nebo na jedné z protilehlých</a:t>
              </a:r>
            </a:p>
            <a:p>
              <a:r>
                <a:rPr lang="cs-CZ" dirty="0" smtClean="0"/>
                <a:t>    stěn </a:t>
              </a:r>
              <a:r>
                <a:rPr lang="cs-CZ" i="1" dirty="0" smtClean="0">
                  <a:solidFill>
                    <a:srgbClr val="0000FF"/>
                  </a:solidFill>
                </a:rPr>
                <a:t>vyhovují podmínce</a:t>
              </a:r>
              <a:r>
                <a:rPr lang="cs-CZ" dirty="0" smtClean="0"/>
                <a:t>  </a:t>
              </a:r>
              <a:endParaRPr lang="cs-CZ" dirty="0"/>
            </a:p>
          </p:txBody>
        </p:sp>
        <p:grpSp>
          <p:nvGrpSpPr>
            <p:cNvPr id="3" name="Skupina 7"/>
            <p:cNvGrpSpPr/>
            <p:nvPr/>
          </p:nvGrpSpPr>
          <p:grpSpPr>
            <a:xfrm>
              <a:off x="1857356" y="2143116"/>
              <a:ext cx="5000660" cy="642942"/>
              <a:chOff x="1857356" y="2071678"/>
              <a:chExt cx="5000660" cy="642942"/>
            </a:xfrm>
          </p:grpSpPr>
          <p:sp>
            <p:nvSpPr>
              <p:cNvPr id="7" name="Zaoblený obdélník 6"/>
              <p:cNvSpPr/>
              <p:nvPr/>
            </p:nvSpPr>
            <p:spPr>
              <a:xfrm>
                <a:off x="1857356" y="2071678"/>
                <a:ext cx="5000660" cy="64294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6" name="Objekt 5"/>
              <p:cNvGraphicFramePr>
                <a:graphicFrameLocks noChangeAspect="1"/>
              </p:cNvGraphicFramePr>
              <p:nvPr/>
            </p:nvGraphicFramePr>
            <p:xfrm>
              <a:off x="2031982" y="2214554"/>
              <a:ext cx="4683158" cy="357190"/>
            </p:xfrm>
            <a:graphic>
              <a:graphicData uri="http://schemas.openxmlformats.org/presentationml/2006/ole">
                <p:oleObj spid="_x0000_s25602" name="Rovnice" r:id="rId3" imgW="2997000" imgH="228600" progId="Equation.3">
                  <p:embed/>
                </p:oleObj>
              </a:graphicData>
            </a:graphic>
          </p:graphicFrame>
        </p:grpSp>
      </p:grpSp>
      <p:sp>
        <p:nvSpPr>
          <p:cNvPr id="10" name="TextovéPole 9"/>
          <p:cNvSpPr txBox="1"/>
          <p:nvPr/>
        </p:nvSpPr>
        <p:spPr>
          <a:xfrm>
            <a:off x="714348" y="292893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BZ se vektory </a:t>
            </a:r>
            <a:r>
              <a:rPr lang="cs-CZ" b="1" i="1" dirty="0" smtClean="0"/>
              <a:t>k</a:t>
            </a:r>
            <a:r>
              <a:rPr lang="cs-CZ" dirty="0" smtClean="0"/>
              <a:t> mohou zatím měnit spojitě (krystal je zatím nekonečný). 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6967024" y="3857628"/>
          <a:ext cx="1071570" cy="357190"/>
        </p:xfrm>
        <a:graphic>
          <a:graphicData uri="http://schemas.openxmlformats.org/presentationml/2006/ole">
            <p:oleObj spid="_x0000_s25603" name="Rovnice" r:id="rId4" imgW="647640" imgH="215640" progId="Equation.3">
              <p:embed/>
            </p:oleObj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1543823" y="4572008"/>
          <a:ext cx="5634046" cy="600076"/>
        </p:xfrm>
        <a:graphic>
          <a:graphicData uri="http://schemas.openxmlformats.org/presentationml/2006/ole">
            <p:oleObj spid="_x0000_s25604" name="Rovnice" r:id="rId5" imgW="4292280" imgH="45720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327652" y="3412066"/>
          <a:ext cx="2084388" cy="371475"/>
        </p:xfrm>
        <a:graphic>
          <a:graphicData uri="http://schemas.openxmlformats.org/presentationml/2006/ole">
            <p:oleObj spid="_x0000_s25605" name="Rovnice" r:id="rId6" imgW="1282680" imgH="228600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714348" y="3925677"/>
            <a:ext cx="615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Aplikace </a:t>
            </a:r>
            <a:r>
              <a:rPr lang="cs-CZ" dirty="0" err="1" smtClean="0"/>
              <a:t>Bornových</a:t>
            </a:r>
            <a:r>
              <a:rPr lang="cs-CZ" dirty="0" smtClean="0"/>
              <a:t>-</a:t>
            </a:r>
            <a:r>
              <a:rPr lang="cs-CZ" dirty="0" err="1" smtClean="0"/>
              <a:t>Kármánových</a:t>
            </a:r>
            <a:r>
              <a:rPr lang="cs-CZ" dirty="0" smtClean="0"/>
              <a:t> podmínek vede k požadavku :</a:t>
            </a:r>
          </a:p>
          <a:p>
            <a:r>
              <a:rPr lang="cs-CZ" dirty="0" smtClean="0"/>
              <a:t>Odtud </a:t>
            </a:r>
            <a:r>
              <a:rPr lang="cs-CZ" sz="1600" dirty="0" smtClean="0"/>
              <a:t>(bez újmy na obecnosti předpokládáme </a:t>
            </a:r>
            <a:r>
              <a:rPr lang="cs-CZ" sz="1600" i="1" dirty="0" err="1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cs-CZ" sz="1600" baseline="-25000" dirty="0" err="1" smtClean="0"/>
              <a:t>j</a:t>
            </a:r>
            <a:r>
              <a:rPr lang="cs-CZ" sz="1600" dirty="0" smtClean="0"/>
              <a:t> sudé) :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14348" y="5143512"/>
            <a:ext cx="7572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Celkový počet různých stavů </a:t>
            </a:r>
            <a:r>
              <a:rPr lang="cs-CZ" sz="1600" b="1" i="1" dirty="0" smtClean="0"/>
              <a:t>k</a:t>
            </a:r>
            <a:r>
              <a:rPr lang="cs-CZ" sz="1600" dirty="0" smtClean="0"/>
              <a:t> je roven 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600" baseline="-25000" dirty="0" err="1" smtClean="0"/>
              <a:t>1</a:t>
            </a:r>
            <a:r>
              <a:rPr lang="en-US" sz="1600" i="1" dirty="0" err="1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600" baseline="-25000" dirty="0" err="1" smtClean="0"/>
              <a:t>2</a:t>
            </a:r>
            <a:r>
              <a:rPr lang="en-US" sz="1600" i="1" dirty="0" err="1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1600" baseline="-25000" dirty="0" err="1" smtClean="0"/>
              <a:t>3</a:t>
            </a:r>
            <a:r>
              <a:rPr lang="en-US" sz="1600" baseline="-25000" dirty="0" smtClean="0"/>
              <a:t> </a:t>
            </a:r>
            <a:r>
              <a:rPr lang="cs-CZ" sz="1600" baseline="-25000" dirty="0" smtClean="0"/>
              <a:t>  </a:t>
            </a:r>
            <a:r>
              <a:rPr lang="cs-CZ" sz="1600" dirty="0" smtClean="0">
                <a:latin typeface="Arial Narrow" pitchFamily="34" charset="0"/>
              </a:rPr>
              <a:t>(počet primitivních buněk </a:t>
            </a:r>
            <a:r>
              <a:rPr lang="cs-CZ" sz="1600" dirty="0" err="1" smtClean="0">
                <a:latin typeface="Arial Narrow" pitchFamily="34" charset="0"/>
              </a:rPr>
              <a:t>BK</a:t>
            </a:r>
            <a:r>
              <a:rPr lang="cs-CZ" sz="1600" dirty="0" smtClean="0">
                <a:latin typeface="Arial Narrow" pitchFamily="34" charset="0"/>
              </a:rPr>
              <a:t> oblasti).</a:t>
            </a:r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/>
        </p:nvGraphicFramePr>
        <p:xfrm>
          <a:off x="3857620" y="5643578"/>
          <a:ext cx="4886640" cy="714380"/>
        </p:xfrm>
        <a:graphic>
          <a:graphicData uri="http://schemas.openxmlformats.org/presentationml/2006/ole">
            <p:oleObj spid="_x0000_s25606" name="Rovnice" r:id="rId7" imgW="3136680" imgH="457200" progId="Equation.3">
              <p:embed/>
            </p:oleObj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642910" y="578645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Hustota </a:t>
            </a:r>
            <a:r>
              <a:rPr lang="cs-CZ" b="1" i="1" dirty="0" smtClean="0"/>
              <a:t>k</a:t>
            </a:r>
            <a:r>
              <a:rPr lang="cs-CZ" dirty="0" smtClean="0"/>
              <a:t>-bodů je konstantní :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14348" y="3382963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bázi vektorů </a:t>
            </a:r>
            <a:r>
              <a:rPr lang="cs-CZ" b="1" i="1" dirty="0" smtClean="0"/>
              <a:t>b</a:t>
            </a:r>
            <a:r>
              <a:rPr lang="en-US" sz="2000" baseline="-25000" dirty="0" smtClean="0"/>
              <a:t>1</a:t>
            </a:r>
            <a:r>
              <a:rPr lang="en-US" dirty="0" smtClean="0"/>
              <a:t>, </a:t>
            </a:r>
            <a:r>
              <a:rPr lang="en-US" b="1" i="1" dirty="0" err="1" smtClean="0"/>
              <a:t>b</a:t>
            </a:r>
            <a:r>
              <a:rPr lang="en-US" sz="2000" baseline="-25000" dirty="0" err="1" smtClean="0"/>
              <a:t>2</a:t>
            </a:r>
            <a:r>
              <a:rPr lang="en-US" dirty="0" smtClean="0"/>
              <a:t>, </a:t>
            </a:r>
            <a:r>
              <a:rPr lang="en-US" b="1" i="1" dirty="0" err="1" smtClean="0"/>
              <a:t>b</a:t>
            </a:r>
            <a:r>
              <a:rPr lang="en-US" sz="2000" baseline="-25000" dirty="0" err="1" smtClean="0"/>
              <a:t>3</a:t>
            </a:r>
            <a:r>
              <a:rPr lang="en-US" sz="2000" baseline="-25000" dirty="0" smtClean="0"/>
              <a:t>  </a:t>
            </a:r>
            <a:r>
              <a:rPr lang="en-US" dirty="0" smtClean="0"/>
              <a:t>zap</a:t>
            </a:r>
            <a:r>
              <a:rPr lang="cs-CZ" dirty="0" err="1" smtClean="0"/>
              <a:t>íšeme</a:t>
            </a:r>
            <a:r>
              <a:rPr lang="cs-CZ" dirty="0" smtClean="0"/>
              <a:t> vektor </a:t>
            </a:r>
            <a:r>
              <a:rPr lang="cs-CZ" b="1" i="1" dirty="0" smtClean="0"/>
              <a:t>k</a:t>
            </a:r>
            <a:r>
              <a:rPr lang="cs-CZ" dirty="0" smtClean="0"/>
              <a:t> :</a:t>
            </a:r>
            <a:endParaRPr lang="cs-CZ" dirty="0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10"/>
          <p:cNvGrpSpPr/>
          <p:nvPr/>
        </p:nvGrpSpPr>
        <p:grpSpPr>
          <a:xfrm>
            <a:off x="714348" y="642918"/>
            <a:ext cx="3214710" cy="2839415"/>
            <a:chOff x="714348" y="714356"/>
            <a:chExt cx="3286148" cy="2839415"/>
          </a:xfrm>
        </p:grpSpPr>
        <p:pic>
          <p:nvPicPr>
            <p:cNvPr id="5" name="Obrázek 4" descr="BZ_SC.e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4348" y="714356"/>
              <a:ext cx="3233768" cy="2839415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3571868" y="3078033"/>
              <a:ext cx="428628" cy="4224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72000" rIns="72000" bIns="72000" rtlCol="0">
              <a:spAutoFit/>
            </a:bodyPr>
            <a:lstStyle/>
            <a:p>
              <a:r>
                <a:rPr lang="en-US" dirty="0" smtClean="0"/>
                <a:t>(a)</a:t>
              </a:r>
              <a:endParaRPr lang="cs-CZ" dirty="0"/>
            </a:p>
          </p:txBody>
        </p:sp>
      </p:grpSp>
      <p:sp>
        <p:nvSpPr>
          <p:cNvPr id="3" name="Obdélník 2"/>
          <p:cNvSpPr/>
          <p:nvPr/>
        </p:nvSpPr>
        <p:spPr>
          <a:xfrm>
            <a:off x="428596" y="142852"/>
            <a:ext cx="8258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3D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0" y="785794"/>
            <a:ext cx="3929090" cy="369332"/>
          </a:xfrm>
          <a:prstGeom prst="rect">
            <a:avLst/>
          </a:prstGeom>
          <a:solidFill>
            <a:srgbClr val="D1FFFF"/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Brillouinovy</a:t>
            </a:r>
            <a:r>
              <a:rPr lang="en-US" dirty="0" smtClean="0">
                <a:latin typeface="Comic Sans MS" pitchFamily="66" charset="0"/>
              </a:rPr>
              <a:t> z</a:t>
            </a:r>
            <a:r>
              <a:rPr lang="cs-CZ" dirty="0" err="1" smtClean="0">
                <a:latin typeface="Comic Sans MS" pitchFamily="66" charset="0"/>
              </a:rPr>
              <a:t>óny</a:t>
            </a:r>
            <a:r>
              <a:rPr lang="cs-CZ" dirty="0" smtClean="0">
                <a:latin typeface="Comic Sans MS" pitchFamily="66" charset="0"/>
              </a:rPr>
              <a:t> pro kubické mříže</a:t>
            </a:r>
            <a:endParaRPr lang="cs-CZ" dirty="0">
              <a:latin typeface="Comic Sans MS" pitchFamily="66" charset="0"/>
            </a:endParaRPr>
          </a:p>
        </p:txBody>
      </p:sp>
      <p:grpSp>
        <p:nvGrpSpPr>
          <p:cNvPr id="11" name="Skupina 9"/>
          <p:cNvGrpSpPr/>
          <p:nvPr/>
        </p:nvGrpSpPr>
        <p:grpSpPr>
          <a:xfrm>
            <a:off x="285720" y="3571876"/>
            <a:ext cx="6841732" cy="3121524"/>
            <a:chOff x="373474" y="3665062"/>
            <a:chExt cx="6841732" cy="3121524"/>
          </a:xfrm>
        </p:grpSpPr>
        <p:pic>
          <p:nvPicPr>
            <p:cNvPr id="6" name="Obrázek 5" descr="BZ_BCC_FCC.e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474" y="3665062"/>
              <a:ext cx="6841732" cy="3121524"/>
            </a:xfrm>
            <a:prstGeom prst="rect">
              <a:avLst/>
            </a:prstGeom>
          </p:spPr>
        </p:pic>
        <p:sp>
          <p:nvSpPr>
            <p:cNvPr id="8" name="TextovéPole 7"/>
            <p:cNvSpPr txBox="1"/>
            <p:nvPr/>
          </p:nvSpPr>
          <p:spPr>
            <a:xfrm>
              <a:off x="3571868" y="6149867"/>
              <a:ext cx="428628" cy="4224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72000" rIns="72000" bIns="72000" rtlCol="0">
              <a:spAutoFit/>
            </a:bodyPr>
            <a:lstStyle/>
            <a:p>
              <a:r>
                <a:rPr lang="en-US" dirty="0" smtClean="0"/>
                <a:t>(b)</a:t>
              </a:r>
              <a:endParaRPr lang="cs-CZ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6643702" y="6149867"/>
              <a:ext cx="428628" cy="4224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72000" rIns="72000" bIns="72000" rtlCol="0">
              <a:spAutoFit/>
            </a:bodyPr>
            <a:lstStyle/>
            <a:p>
              <a:r>
                <a:rPr lang="en-US" dirty="0" smtClean="0"/>
                <a:t>(c)</a:t>
              </a:r>
              <a:endParaRPr lang="cs-CZ" dirty="0"/>
            </a:p>
          </p:txBody>
        </p:sp>
      </p:grpSp>
      <p:sp>
        <p:nvSpPr>
          <p:cNvPr id="12" name="TextovéPole 11"/>
          <p:cNvSpPr txBox="1"/>
          <p:nvPr/>
        </p:nvSpPr>
        <p:spPr>
          <a:xfrm>
            <a:off x="4572000" y="1285860"/>
            <a:ext cx="3857652" cy="1431161"/>
          </a:xfrm>
          <a:prstGeom prst="rect">
            <a:avLst/>
          </a:prstGeom>
          <a:solidFill>
            <a:srgbClr val="D1FFFF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Pro </a:t>
            </a:r>
            <a:r>
              <a:rPr lang="cs-CZ" i="1" dirty="0" smtClean="0">
                <a:solidFill>
                  <a:srgbClr val="0000FF"/>
                </a:solidFill>
              </a:rPr>
              <a:t>přímou mříž</a:t>
            </a:r>
            <a:r>
              <a:rPr lang="cs-CZ" dirty="0" smtClean="0"/>
              <a:t>:</a:t>
            </a:r>
            <a:endParaRPr lang="en-US" dirty="0" smtClean="0"/>
          </a:p>
          <a:p>
            <a:pPr marL="342900" indent="-342900">
              <a:spcAft>
                <a:spcPts val="600"/>
              </a:spcAft>
              <a:buAutoNum type="alphaLcParenBoth"/>
            </a:pPr>
            <a:r>
              <a:rPr lang="cs-CZ" dirty="0" smtClean="0"/>
              <a:t>jednoduchou kubickou,</a:t>
            </a:r>
          </a:p>
          <a:p>
            <a:pPr marL="342900" indent="-342900">
              <a:spcAft>
                <a:spcPts val="600"/>
              </a:spcAft>
              <a:buAutoNum type="alphaLcParenBoth"/>
            </a:pPr>
            <a:r>
              <a:rPr lang="cs-CZ" dirty="0" smtClean="0"/>
              <a:t>kubickou plošně centrovanou,</a:t>
            </a:r>
          </a:p>
          <a:p>
            <a:pPr marL="342900" indent="-342900">
              <a:spcAft>
                <a:spcPts val="600"/>
              </a:spcAft>
              <a:buAutoNum type="alphaLcParenBoth"/>
            </a:pPr>
            <a:r>
              <a:rPr lang="cs-CZ" dirty="0" smtClean="0"/>
              <a:t>kubickou prostorově centrovanou 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572000" y="2857496"/>
            <a:ext cx="378621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V obrázcích je použito </a:t>
            </a:r>
            <a:r>
              <a:rPr lang="cs-CZ" sz="1600" i="1" dirty="0" smtClean="0">
                <a:solidFill>
                  <a:srgbClr val="0000FF"/>
                </a:solidFill>
              </a:rPr>
              <a:t>standardní značení</a:t>
            </a:r>
          </a:p>
          <a:p>
            <a:pPr algn="ctr"/>
            <a:r>
              <a:rPr lang="cs-CZ" sz="1600" dirty="0" smtClean="0"/>
              <a:t>významných symetrických </a:t>
            </a:r>
            <a:r>
              <a:rPr lang="cs-CZ" sz="1600" i="1" dirty="0" smtClean="0">
                <a:solidFill>
                  <a:srgbClr val="0000FF"/>
                </a:solidFill>
              </a:rPr>
              <a:t>směrů a bodů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véPole 54"/>
          <p:cNvSpPr txBox="1"/>
          <p:nvPr/>
        </p:nvSpPr>
        <p:spPr>
          <a:xfrm>
            <a:off x="7524328" y="260648"/>
            <a:ext cx="57606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1D</a:t>
            </a:r>
            <a:endParaRPr lang="cs-CZ" dirty="0"/>
          </a:p>
        </p:txBody>
      </p:sp>
      <p:graphicFrame>
        <p:nvGraphicFramePr>
          <p:cNvPr id="24" name="Objekt 2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8675" name="Rovnice" r:id="rId3" imgW="114120" imgH="215640" progId="Equation.3">
              <p:embed/>
            </p:oleObj>
          </a:graphicData>
        </a:graphic>
      </p:graphicFrame>
      <p:graphicFrame>
        <p:nvGraphicFramePr>
          <p:cNvPr id="25" name="Objekt 2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8676" name="Rovnice" r:id="rId4" imgW="114120" imgH="215640" progId="Equation.3">
              <p:embed/>
            </p:oleObj>
          </a:graphicData>
        </a:graphic>
      </p:graphicFrame>
      <p:graphicFrame>
        <p:nvGraphicFramePr>
          <p:cNvPr id="26" name="Objekt 25"/>
          <p:cNvGraphicFramePr>
            <a:graphicFrameLocks noChangeAspect="1"/>
          </p:cNvGraphicFramePr>
          <p:nvPr/>
        </p:nvGraphicFramePr>
        <p:xfrm>
          <a:off x="755576" y="2145928"/>
          <a:ext cx="6774620" cy="1283072"/>
        </p:xfrm>
        <a:graphic>
          <a:graphicData uri="http://schemas.openxmlformats.org/presentationml/2006/ole">
            <p:oleObj spid="_x0000_s28677" name="Equation" r:id="rId5" imgW="3352680" imgH="634680" progId="">
              <p:embed/>
            </p:oleObj>
          </a:graphicData>
        </a:graphic>
      </p:graphicFrame>
      <p:grpSp>
        <p:nvGrpSpPr>
          <p:cNvPr id="12" name="Skupina 11"/>
          <p:cNvGrpSpPr/>
          <p:nvPr/>
        </p:nvGrpSpPr>
        <p:grpSpPr>
          <a:xfrm>
            <a:off x="1331640" y="332656"/>
            <a:ext cx="5040560" cy="842610"/>
            <a:chOff x="611560" y="404664"/>
            <a:chExt cx="5040560" cy="842610"/>
          </a:xfrm>
        </p:grpSpPr>
        <p:sp>
          <p:nvSpPr>
            <p:cNvPr id="11" name="Zaoblený obdélník 10"/>
            <p:cNvSpPr/>
            <p:nvPr/>
          </p:nvSpPr>
          <p:spPr>
            <a:xfrm>
              <a:off x="611560" y="404664"/>
              <a:ext cx="5040560" cy="57606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611560" y="539388"/>
              <a:ext cx="19442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Bloch</a:t>
              </a:r>
              <a:r>
                <a:rPr lang="cs-CZ" sz="2000" b="1" dirty="0" err="1" smtClean="0">
                  <a:solidFill>
                    <a:srgbClr val="FF0000"/>
                  </a:solidFill>
                </a:rPr>
                <a:t>ův</a:t>
              </a:r>
              <a:r>
                <a:rPr lang="cs-CZ" sz="2000" b="1" dirty="0" smtClean="0">
                  <a:solidFill>
                    <a:srgbClr val="FF0000"/>
                  </a:solidFill>
                </a:rPr>
                <a:t> teorém </a:t>
              </a:r>
              <a:r>
                <a:rPr lang="cs-CZ" sz="2000" dirty="0" smtClean="0"/>
                <a:t>:</a:t>
              </a:r>
              <a:endParaRPr lang="cs-CZ" sz="2000" dirty="0"/>
            </a:p>
          </p:txBody>
        </p:sp>
        <p:graphicFrame>
          <p:nvGraphicFramePr>
            <p:cNvPr id="28" name="Objekt 27"/>
            <p:cNvGraphicFramePr>
              <a:graphicFrameLocks noChangeAspect="1"/>
            </p:cNvGraphicFramePr>
            <p:nvPr/>
          </p:nvGraphicFramePr>
          <p:xfrm>
            <a:off x="2627784" y="476672"/>
            <a:ext cx="2766549" cy="444624"/>
          </p:xfrm>
          <a:graphic>
            <a:graphicData uri="http://schemas.openxmlformats.org/presentationml/2006/ole">
              <p:oleObj spid="_x0000_s28678" name="Equation" r:id="rId6" imgW="1422360" imgH="228600" progId="">
                <p:embed/>
              </p:oleObj>
            </a:graphicData>
          </a:graphic>
        </p:graphicFrame>
      </p:grpSp>
      <p:graphicFrame>
        <p:nvGraphicFramePr>
          <p:cNvPr id="32" name="Objekt 31"/>
          <p:cNvGraphicFramePr>
            <a:graphicFrameLocks noChangeAspect="1"/>
          </p:cNvGraphicFramePr>
          <p:nvPr/>
        </p:nvGraphicFramePr>
        <p:xfrm>
          <a:off x="1331640" y="4365104"/>
          <a:ext cx="5567950" cy="753740"/>
        </p:xfrm>
        <a:graphic>
          <a:graphicData uri="http://schemas.openxmlformats.org/presentationml/2006/ole">
            <p:oleObj spid="_x0000_s28679" name="Equation" r:id="rId7" imgW="2908080" imgH="393480" progId="">
              <p:embed/>
            </p:oleObj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827584" y="3645024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 </a:t>
            </a:r>
            <a:r>
              <a:rPr lang="en-US" dirty="0" err="1" smtClean="0"/>
              <a:t>jednozna</a:t>
            </a:r>
            <a:r>
              <a:rPr lang="cs-CZ" dirty="0" err="1" smtClean="0"/>
              <a:t>čný</a:t>
            </a:r>
            <a:r>
              <a:rPr lang="cs-CZ" dirty="0" smtClean="0"/>
              <a:t> výběr můžeme tedy brát </a:t>
            </a:r>
            <a:r>
              <a:rPr lang="cs-CZ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dirty="0" smtClean="0"/>
              <a:t> např. z intervalů 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755576" y="1196752"/>
            <a:ext cx="7488832" cy="861774"/>
            <a:chOff x="755576" y="1196752"/>
            <a:chExt cx="7488832" cy="861774"/>
          </a:xfrm>
        </p:grpSpPr>
        <p:sp>
          <p:nvSpPr>
            <p:cNvPr id="29" name="TextovéPole 28"/>
            <p:cNvSpPr txBox="1"/>
            <p:nvPr/>
          </p:nvSpPr>
          <p:spPr>
            <a:xfrm>
              <a:off x="755576" y="1196752"/>
              <a:ext cx="5336397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Číslo </a:t>
              </a:r>
              <a:r>
                <a:rPr lang="cs-CZ" sz="2000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cs-CZ" i="1" dirty="0" smtClean="0"/>
                <a:t> </a:t>
              </a:r>
              <a:r>
                <a:rPr lang="cs-CZ" dirty="0" smtClean="0"/>
                <a:t>poslouží jako</a:t>
              </a:r>
              <a:r>
                <a:rPr lang="cs-CZ" dirty="0" smtClean="0">
                  <a:solidFill>
                    <a:srgbClr val="FF0000"/>
                  </a:solidFill>
                </a:rPr>
                <a:t> kvantové číslo</a:t>
              </a:r>
              <a:r>
                <a:rPr lang="cs-CZ" dirty="0" smtClean="0"/>
                <a:t>  </a:t>
              </a:r>
              <a:r>
                <a:rPr lang="cs-CZ" sz="1400" dirty="0" smtClean="0"/>
                <a:t>(rozlišuje vlnové funkce).</a:t>
              </a:r>
            </a:p>
            <a:p>
              <a:endParaRPr lang="cs-CZ" sz="1400" dirty="0" smtClean="0"/>
            </a:p>
            <a:p>
              <a:r>
                <a:rPr lang="cs-CZ" sz="1600" dirty="0" smtClean="0">
                  <a:latin typeface="+mj-lt"/>
                </a:rPr>
                <a:t>Jaké může nabývat hodnoty aby rozlišení bylo jednoznačné ?</a:t>
              </a:r>
              <a:endParaRPr lang="cs-CZ" dirty="0">
                <a:latin typeface="+mj-lt"/>
              </a:endParaRPr>
            </a:p>
          </p:txBody>
        </p:sp>
        <p:grpSp>
          <p:nvGrpSpPr>
            <p:cNvPr id="15" name="Skupina 14"/>
            <p:cNvGrpSpPr/>
            <p:nvPr/>
          </p:nvGrpSpPr>
          <p:grpSpPr>
            <a:xfrm>
              <a:off x="6804248" y="1196752"/>
              <a:ext cx="1440160" cy="792088"/>
              <a:chOff x="6804248" y="1196752"/>
              <a:chExt cx="1440160" cy="792088"/>
            </a:xfrm>
          </p:grpSpPr>
          <p:sp>
            <p:nvSpPr>
              <p:cNvPr id="14" name="Zaoblený obdélník 13"/>
              <p:cNvSpPr/>
              <p:nvPr/>
            </p:nvSpPr>
            <p:spPr>
              <a:xfrm>
                <a:off x="6804248" y="1196752"/>
                <a:ext cx="1440160" cy="792088"/>
              </a:xfrm>
              <a:prstGeom prst="roundRect">
                <a:avLst/>
              </a:prstGeom>
              <a:solidFill>
                <a:srgbClr val="C9FFC9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13" name="Objekt 12"/>
              <p:cNvGraphicFramePr>
                <a:graphicFrameLocks noChangeAspect="1"/>
              </p:cNvGraphicFramePr>
              <p:nvPr/>
            </p:nvGraphicFramePr>
            <p:xfrm>
              <a:off x="6948264" y="1268760"/>
              <a:ext cx="1262035" cy="648072"/>
            </p:xfrm>
            <a:graphic>
              <a:graphicData uri="http://schemas.openxmlformats.org/presentationml/2006/ole">
                <p:oleObj spid="_x0000_s28680" name="Equation" r:id="rId8" imgW="469800" imgH="241200" progId="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148064" y="332656"/>
            <a:ext cx="2952328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Reciproká mříž – </a:t>
            </a:r>
            <a:r>
              <a:rPr lang="cs-CZ" sz="2000" dirty="0" err="1" smtClean="0"/>
              <a:t>1D</a:t>
            </a:r>
            <a:endParaRPr lang="cs-CZ" sz="2000" dirty="0" smtClean="0"/>
          </a:p>
        </p:txBody>
      </p:sp>
      <p:grpSp>
        <p:nvGrpSpPr>
          <p:cNvPr id="6" name="Skupina 47"/>
          <p:cNvGrpSpPr/>
          <p:nvPr/>
        </p:nvGrpSpPr>
        <p:grpSpPr>
          <a:xfrm>
            <a:off x="1259632" y="1737094"/>
            <a:ext cx="6408712" cy="536491"/>
            <a:chOff x="539552" y="1851951"/>
            <a:chExt cx="5544616" cy="365348"/>
          </a:xfrm>
        </p:grpSpPr>
        <p:grpSp>
          <p:nvGrpSpPr>
            <p:cNvPr id="12" name="Skupina 34"/>
            <p:cNvGrpSpPr/>
            <p:nvPr/>
          </p:nvGrpSpPr>
          <p:grpSpPr>
            <a:xfrm>
              <a:off x="539552" y="2060848"/>
              <a:ext cx="5544616" cy="156451"/>
              <a:chOff x="539552" y="2060848"/>
              <a:chExt cx="5544616" cy="156451"/>
            </a:xfrm>
          </p:grpSpPr>
          <p:cxnSp>
            <p:nvCxnSpPr>
              <p:cNvPr id="25" name="Přímá spojovací čára 24"/>
              <p:cNvCxnSpPr/>
              <p:nvPr/>
            </p:nvCxnSpPr>
            <p:spPr>
              <a:xfrm>
                <a:off x="539552" y="2132856"/>
                <a:ext cx="5544616" cy="0"/>
              </a:xfrm>
              <a:prstGeom prst="line">
                <a:avLst/>
              </a:prstGeom>
              <a:ln w="127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Elipsa 25"/>
              <p:cNvSpPr/>
              <p:nvPr/>
            </p:nvSpPr>
            <p:spPr>
              <a:xfrm>
                <a:off x="1115616" y="2060848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Elipsa 26"/>
              <p:cNvSpPr/>
              <p:nvPr/>
            </p:nvSpPr>
            <p:spPr>
              <a:xfrm>
                <a:off x="1619672" y="2070179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Elipsa 27"/>
              <p:cNvSpPr/>
              <p:nvPr/>
            </p:nvSpPr>
            <p:spPr>
              <a:xfrm>
                <a:off x="2627784" y="2070179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Elipsa 28"/>
              <p:cNvSpPr/>
              <p:nvPr/>
            </p:nvSpPr>
            <p:spPr>
              <a:xfrm>
                <a:off x="3131840" y="2073283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" name="Elipsa 29"/>
              <p:cNvSpPr/>
              <p:nvPr/>
            </p:nvSpPr>
            <p:spPr>
              <a:xfrm>
                <a:off x="4339954" y="2070179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Elipsa 30"/>
              <p:cNvSpPr/>
              <p:nvPr/>
            </p:nvSpPr>
            <p:spPr>
              <a:xfrm>
                <a:off x="4860032" y="2067539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Elipsa 31"/>
              <p:cNvSpPr/>
              <p:nvPr/>
            </p:nvSpPr>
            <p:spPr>
              <a:xfrm>
                <a:off x="5364088" y="2063952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Elipsa 32"/>
              <p:cNvSpPr/>
              <p:nvPr/>
            </p:nvSpPr>
            <p:spPr>
              <a:xfrm>
                <a:off x="611560" y="2063952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0" name="TextovéPole 19"/>
            <p:cNvSpPr txBox="1"/>
            <p:nvPr/>
          </p:nvSpPr>
          <p:spPr>
            <a:xfrm>
              <a:off x="827584" y="1851951"/>
              <a:ext cx="21602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350302" y="1863486"/>
              <a:ext cx="21602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2887823" y="1873717"/>
              <a:ext cx="21602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4581331" y="1891479"/>
              <a:ext cx="21602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5085387" y="1892379"/>
              <a:ext cx="21602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1" name="Přímá spojovací čára 70"/>
          <p:cNvCxnSpPr/>
          <p:nvPr/>
        </p:nvCxnSpPr>
        <p:spPr>
          <a:xfrm>
            <a:off x="2915816" y="2148878"/>
            <a:ext cx="56768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>
            <a:off x="4796408" y="2151518"/>
            <a:ext cx="56768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1115616" y="620688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Přímá mříž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sz="1600" i="1" dirty="0" smtClean="0">
                <a:solidFill>
                  <a:srgbClr val="FF0000"/>
                </a:solidFill>
              </a:rPr>
              <a:t/>
            </a:r>
            <a:br>
              <a:rPr lang="en-US" sz="1600" i="1" dirty="0" smtClean="0">
                <a:solidFill>
                  <a:srgbClr val="FF0000"/>
                </a:solidFill>
              </a:rPr>
            </a:br>
            <a:r>
              <a:rPr lang="cs-CZ" sz="1600" dirty="0" smtClean="0"/>
              <a:t>Základní translace  </a:t>
            </a:r>
            <a:r>
              <a:rPr lang="cs-CZ" sz="20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0" name="Skupina 79"/>
          <p:cNvGrpSpPr/>
          <p:nvPr/>
        </p:nvGrpSpPr>
        <p:grpSpPr>
          <a:xfrm>
            <a:off x="1403648" y="2420888"/>
            <a:ext cx="648072" cy="246221"/>
            <a:chOff x="1403648" y="2420888"/>
            <a:chExt cx="648072" cy="246221"/>
          </a:xfrm>
        </p:grpSpPr>
        <p:cxnSp>
          <p:nvCxnSpPr>
            <p:cNvPr id="78" name="Přímá spojovací šipka 77"/>
            <p:cNvCxnSpPr/>
            <p:nvPr/>
          </p:nvCxnSpPr>
          <p:spPr>
            <a:xfrm>
              <a:off x="1403648" y="2420888"/>
              <a:ext cx="648072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ovéPole 78"/>
            <p:cNvSpPr txBox="1"/>
            <p:nvPr/>
          </p:nvSpPr>
          <p:spPr>
            <a:xfrm>
              <a:off x="1547664" y="2420888"/>
              <a:ext cx="24969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70C0"/>
                  </a:solidFill>
                  <a:latin typeface="+mj-lt"/>
                  <a:cs typeface="Arial" pitchFamily="34" charset="0"/>
                </a:rPr>
                <a:t>a</a:t>
              </a:r>
              <a:endParaRPr lang="cs-CZ" b="1" i="1" dirty="0">
                <a:solidFill>
                  <a:srgbClr val="0070C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5" name="Skupina 84"/>
          <p:cNvGrpSpPr/>
          <p:nvPr/>
        </p:nvGrpSpPr>
        <p:grpSpPr>
          <a:xfrm>
            <a:off x="1115616" y="3183940"/>
            <a:ext cx="2420279" cy="974471"/>
            <a:chOff x="1115616" y="3183940"/>
            <a:chExt cx="2420279" cy="974471"/>
          </a:xfrm>
        </p:grpSpPr>
        <p:sp>
          <p:nvSpPr>
            <p:cNvPr id="76" name="TextovéPole 75"/>
            <p:cNvSpPr txBox="1"/>
            <p:nvPr/>
          </p:nvSpPr>
          <p:spPr>
            <a:xfrm>
              <a:off x="1115616" y="3183940"/>
              <a:ext cx="1728192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 smtClean="0">
                  <a:solidFill>
                    <a:srgbClr val="FF0000"/>
                  </a:solidFill>
                </a:rPr>
                <a:t>Reciproká mříž</a:t>
              </a:r>
            </a:p>
            <a:p>
              <a:endParaRPr lang="en-US" sz="1600" dirty="0" smtClean="0"/>
            </a:p>
            <a:p>
              <a:r>
                <a:rPr lang="cs-CZ" sz="1600" dirty="0" smtClean="0"/>
                <a:t>Základní translace</a:t>
              </a:r>
              <a:endParaRPr lang="cs-CZ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4" name="Objekt 83"/>
            <p:cNvGraphicFramePr>
              <a:graphicFrameLocks noChangeAspect="1"/>
            </p:cNvGraphicFramePr>
            <p:nvPr/>
          </p:nvGraphicFramePr>
          <p:xfrm>
            <a:off x="2850499" y="3599273"/>
            <a:ext cx="685396" cy="559138"/>
          </p:xfrm>
          <a:graphic>
            <a:graphicData uri="http://schemas.openxmlformats.org/presentationml/2006/ole">
              <p:oleObj spid="_x0000_s48130" name="Equation" r:id="rId3" imgW="482400" imgH="393480" progId="">
                <p:embed/>
              </p:oleObj>
            </a:graphicData>
          </a:graphic>
        </p:graphicFrame>
      </p:grpSp>
      <p:grpSp>
        <p:nvGrpSpPr>
          <p:cNvPr id="87" name="Skupina 86"/>
          <p:cNvGrpSpPr/>
          <p:nvPr/>
        </p:nvGrpSpPr>
        <p:grpSpPr>
          <a:xfrm>
            <a:off x="827584" y="4594946"/>
            <a:ext cx="7632848" cy="850278"/>
            <a:chOff x="827584" y="4162898"/>
            <a:chExt cx="7632848" cy="850278"/>
          </a:xfrm>
        </p:grpSpPr>
        <p:cxnSp>
          <p:nvCxnSpPr>
            <p:cNvPr id="88" name="Přímá spojovací čára 87"/>
            <p:cNvCxnSpPr/>
            <p:nvPr/>
          </p:nvCxnSpPr>
          <p:spPr>
            <a:xfrm flipV="1">
              <a:off x="827584" y="4437112"/>
              <a:ext cx="763284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89" name="Rovnoramenný trojúhelník 88"/>
            <p:cNvSpPr/>
            <p:nvPr/>
          </p:nvSpPr>
          <p:spPr>
            <a:xfrm>
              <a:off x="1403648" y="4365104"/>
              <a:ext cx="72008" cy="144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Rovnoramenný trojúhelník 89"/>
            <p:cNvSpPr/>
            <p:nvPr/>
          </p:nvSpPr>
          <p:spPr>
            <a:xfrm>
              <a:off x="2483768" y="4365104"/>
              <a:ext cx="72000" cy="144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1" name="Rovnoramenný trojúhelník 90"/>
            <p:cNvSpPr/>
            <p:nvPr/>
          </p:nvSpPr>
          <p:spPr>
            <a:xfrm>
              <a:off x="5220072" y="4374435"/>
              <a:ext cx="72008" cy="144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2" name="Rovnoramenný trojúhelník 91"/>
            <p:cNvSpPr/>
            <p:nvPr/>
          </p:nvSpPr>
          <p:spPr>
            <a:xfrm>
              <a:off x="4067944" y="4365104"/>
              <a:ext cx="72008" cy="144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3" name="Rovnoramenný trojúhelník 92"/>
            <p:cNvSpPr/>
            <p:nvPr/>
          </p:nvSpPr>
          <p:spPr>
            <a:xfrm>
              <a:off x="6972206" y="4358877"/>
              <a:ext cx="72008" cy="144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4" name="Rovnoramenný trojúhelník 93"/>
            <p:cNvSpPr/>
            <p:nvPr/>
          </p:nvSpPr>
          <p:spPr>
            <a:xfrm>
              <a:off x="8028384" y="4374435"/>
              <a:ext cx="72008" cy="144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1802030" y="4172229"/>
              <a:ext cx="24969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cs-CZ" sz="16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4538334" y="4162898"/>
              <a:ext cx="24969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cs-CZ" sz="16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7446647" y="4192148"/>
              <a:ext cx="24969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cs-CZ" sz="16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cs-CZ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8" name="Přímá spojovací čára 97"/>
            <p:cNvCxnSpPr/>
            <p:nvPr/>
          </p:nvCxnSpPr>
          <p:spPr>
            <a:xfrm>
              <a:off x="2987824" y="4446443"/>
              <a:ext cx="792088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Přímá spojovací čára 98"/>
            <p:cNvCxnSpPr/>
            <p:nvPr/>
          </p:nvCxnSpPr>
          <p:spPr>
            <a:xfrm>
              <a:off x="5724128" y="4450494"/>
              <a:ext cx="792088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00" name="Skupina 80"/>
            <p:cNvGrpSpPr/>
            <p:nvPr/>
          </p:nvGrpSpPr>
          <p:grpSpPr>
            <a:xfrm>
              <a:off x="1403648" y="4766955"/>
              <a:ext cx="1152000" cy="246221"/>
              <a:chOff x="1403648" y="2420888"/>
              <a:chExt cx="648072" cy="246221"/>
            </a:xfrm>
          </p:grpSpPr>
          <p:cxnSp>
            <p:nvCxnSpPr>
              <p:cNvPr id="101" name="Přímá spojovací šipka 100"/>
              <p:cNvCxnSpPr/>
              <p:nvPr/>
            </p:nvCxnSpPr>
            <p:spPr>
              <a:xfrm>
                <a:off x="1403648" y="2420888"/>
                <a:ext cx="648072" cy="1588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TextovéPole 101"/>
              <p:cNvSpPr txBox="1"/>
              <p:nvPr/>
            </p:nvSpPr>
            <p:spPr>
              <a:xfrm>
                <a:off x="1547664" y="2420888"/>
                <a:ext cx="24969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rgbClr val="0070C0"/>
                    </a:solidFill>
                    <a:latin typeface="+mj-lt"/>
                    <a:cs typeface="Arial" pitchFamily="34" charset="0"/>
                  </a:rPr>
                  <a:t>b</a:t>
                </a:r>
                <a:endParaRPr lang="cs-CZ" b="1" i="1" dirty="0">
                  <a:solidFill>
                    <a:srgbClr val="0070C0"/>
                  </a:solidFill>
                  <a:latin typeface="+mj-lt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220072" y="260648"/>
            <a:ext cx="295232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/>
              <a:t>Brillouinovy</a:t>
            </a:r>
            <a:r>
              <a:rPr lang="cs-CZ" sz="2400" dirty="0" smtClean="0"/>
              <a:t> zóny – </a:t>
            </a:r>
            <a:r>
              <a:rPr lang="cs-CZ" sz="2400" dirty="0" err="1" smtClean="0"/>
              <a:t>1D</a:t>
            </a:r>
            <a:endParaRPr lang="cs-CZ" sz="20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428596" y="1810865"/>
            <a:ext cx="8501122" cy="4143878"/>
            <a:chOff x="428596" y="1810865"/>
            <a:chExt cx="8501122" cy="4143878"/>
          </a:xfrm>
        </p:grpSpPr>
        <p:grpSp>
          <p:nvGrpSpPr>
            <p:cNvPr id="6" name="Skupina 57"/>
            <p:cNvGrpSpPr/>
            <p:nvPr/>
          </p:nvGrpSpPr>
          <p:grpSpPr>
            <a:xfrm>
              <a:off x="500034" y="1810865"/>
              <a:ext cx="7312631" cy="3189771"/>
              <a:chOff x="764226" y="1810865"/>
              <a:chExt cx="7312631" cy="3189771"/>
            </a:xfrm>
          </p:grpSpPr>
          <p:grpSp>
            <p:nvGrpSpPr>
              <p:cNvPr id="13" name="Skupina 38"/>
              <p:cNvGrpSpPr/>
              <p:nvPr/>
            </p:nvGrpSpPr>
            <p:grpSpPr>
              <a:xfrm>
                <a:off x="785786" y="1810865"/>
                <a:ext cx="7291071" cy="3189771"/>
                <a:chOff x="785786" y="1810865"/>
                <a:chExt cx="7291071" cy="3189771"/>
              </a:xfrm>
            </p:grpSpPr>
            <p:grpSp>
              <p:nvGrpSpPr>
                <p:cNvPr id="31" name="Skupina 17"/>
                <p:cNvGrpSpPr/>
                <p:nvPr/>
              </p:nvGrpSpPr>
              <p:grpSpPr>
                <a:xfrm>
                  <a:off x="812960" y="1810865"/>
                  <a:ext cx="7263897" cy="3189771"/>
                  <a:chOff x="812960" y="1810865"/>
                  <a:chExt cx="7263897" cy="3189771"/>
                </a:xfrm>
              </p:grpSpPr>
              <p:grpSp>
                <p:nvGrpSpPr>
                  <p:cNvPr id="35" name="Skupina 12"/>
                  <p:cNvGrpSpPr/>
                  <p:nvPr/>
                </p:nvGrpSpPr>
                <p:grpSpPr>
                  <a:xfrm>
                    <a:off x="812960" y="1825590"/>
                    <a:ext cx="7263897" cy="3175046"/>
                    <a:chOff x="812960" y="1825590"/>
                    <a:chExt cx="7263897" cy="3175046"/>
                  </a:xfrm>
                </p:grpSpPr>
                <p:pic>
                  <p:nvPicPr>
                    <p:cNvPr id="39" name="Obrázek 38" descr="TypyPasovychSchemat.emf"/>
                    <p:cNvPicPr>
                      <a:picLocks noChangeAspect="1"/>
                    </p:cNvPicPr>
                    <p:nvPr/>
                  </p:nvPicPr>
                  <p:blipFill>
                    <a:blip r:embed="rId3" cstate="print"/>
                    <a:stretch>
                      <a:fillRect/>
                    </a:stretch>
                  </p:blipFill>
                  <p:spPr>
                    <a:xfrm>
                      <a:off x="812960" y="1825590"/>
                      <a:ext cx="7263897" cy="3175046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40" name="TextovéPole 39"/>
                    <p:cNvSpPr txBox="1"/>
                    <p:nvPr/>
                  </p:nvSpPr>
                  <p:spPr>
                    <a:xfrm>
                      <a:off x="2071670" y="4687911"/>
                      <a:ext cx="285752" cy="28257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lIns="72000" tIns="0" rIns="0" bIns="36000" rtlCol="0">
                      <a:spAutoFit/>
                    </a:bodyPr>
                    <a:lstStyle/>
                    <a:p>
                      <a:r>
                        <a:rPr lang="cs-CZ" sz="1600" i="1" dirty="0" smtClean="0">
                          <a:latin typeface="Cambria Math" pitchFamily="18" charset="0"/>
                          <a:ea typeface="Cambria Math" pitchFamily="18" charset="0"/>
                        </a:rPr>
                        <a:t>k   </a:t>
                      </a:r>
                      <a:endParaRPr lang="cs-CZ" baseline="-25000" dirty="0">
                        <a:latin typeface="Cambria Math" pitchFamily="18" charset="0"/>
                        <a:ea typeface="Cambria Math" pitchFamily="18" charset="0"/>
                      </a:endParaRPr>
                    </a:p>
                  </p:txBody>
                </p:sp>
                <p:sp>
                  <p:nvSpPr>
                    <p:cNvPr id="41" name="TextovéPole 40"/>
                    <p:cNvSpPr txBox="1"/>
                    <p:nvPr/>
                  </p:nvSpPr>
                  <p:spPr>
                    <a:xfrm>
                      <a:off x="3840994" y="4689945"/>
                      <a:ext cx="285752" cy="28257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lIns="72000" tIns="0" rIns="0" bIns="36000" rtlCol="0">
                      <a:spAutoFit/>
                    </a:bodyPr>
                    <a:lstStyle/>
                    <a:p>
                      <a:r>
                        <a:rPr lang="cs-CZ" sz="1600" i="1" dirty="0" smtClean="0">
                          <a:latin typeface="Cambria Math" pitchFamily="18" charset="0"/>
                          <a:ea typeface="Cambria Math" pitchFamily="18" charset="0"/>
                        </a:rPr>
                        <a:t>k   </a:t>
                      </a:r>
                      <a:endParaRPr lang="cs-CZ" baseline="-25000" dirty="0">
                        <a:latin typeface="Cambria Math" pitchFamily="18" charset="0"/>
                        <a:ea typeface="Cambria Math" pitchFamily="18" charset="0"/>
                      </a:endParaRPr>
                    </a:p>
                  </p:txBody>
                </p:sp>
                <p:sp>
                  <p:nvSpPr>
                    <p:cNvPr id="42" name="TextovéPole 41"/>
                    <p:cNvSpPr txBox="1"/>
                    <p:nvPr/>
                  </p:nvSpPr>
                  <p:spPr>
                    <a:xfrm>
                      <a:off x="7102203" y="4690677"/>
                      <a:ext cx="285752" cy="28257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lIns="72000" tIns="0" rIns="0" bIns="36000" rtlCol="0">
                      <a:spAutoFit/>
                    </a:bodyPr>
                    <a:lstStyle/>
                    <a:p>
                      <a:r>
                        <a:rPr lang="cs-CZ" sz="1600" i="1" dirty="0" smtClean="0">
                          <a:latin typeface="Cambria Math" pitchFamily="18" charset="0"/>
                          <a:ea typeface="Cambria Math" pitchFamily="18" charset="0"/>
                        </a:rPr>
                        <a:t>k   </a:t>
                      </a:r>
                      <a:endParaRPr lang="cs-CZ" baseline="-25000" dirty="0">
                        <a:latin typeface="Cambria Math" pitchFamily="18" charset="0"/>
                        <a:ea typeface="Cambria Math" pitchFamily="18" charset="0"/>
                      </a:endParaRPr>
                    </a:p>
                  </p:txBody>
                </p:sp>
              </p:grpSp>
              <p:sp>
                <p:nvSpPr>
                  <p:cNvPr id="36" name="TextovéPole 35"/>
                  <p:cNvSpPr txBox="1"/>
                  <p:nvPr/>
                </p:nvSpPr>
                <p:spPr>
                  <a:xfrm>
                    <a:off x="2134795" y="1832425"/>
                    <a:ext cx="500066" cy="24622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sz="1600" i="1" dirty="0" smtClean="0">
                        <a:latin typeface="Cambria Math" pitchFamily="18" charset="0"/>
                        <a:ea typeface="Cambria Math" pitchFamily="18" charset="0"/>
                      </a:rPr>
                      <a:t>E</a:t>
                    </a:r>
                    <a:endParaRPr lang="cs-CZ" baseline="-25000" dirty="0">
                      <a:latin typeface="Cambria Math" pitchFamily="18" charset="0"/>
                      <a:ea typeface="Cambria Math" pitchFamily="18" charset="0"/>
                    </a:endParaRPr>
                  </a:p>
                </p:txBody>
              </p:sp>
              <p:sp>
                <p:nvSpPr>
                  <p:cNvPr id="37" name="TextovéPole 36"/>
                  <p:cNvSpPr txBox="1"/>
                  <p:nvPr/>
                </p:nvSpPr>
                <p:spPr>
                  <a:xfrm>
                    <a:off x="4159998" y="1810865"/>
                    <a:ext cx="500066" cy="24622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sz="1600" i="1" dirty="0" smtClean="0">
                        <a:latin typeface="Cambria Math" pitchFamily="18" charset="0"/>
                        <a:ea typeface="Cambria Math" pitchFamily="18" charset="0"/>
                      </a:rPr>
                      <a:t>E</a:t>
                    </a:r>
                    <a:r>
                      <a:rPr lang="en-US" sz="1600" i="1" dirty="0" smtClean="0">
                        <a:latin typeface="Cambria Math" pitchFamily="18" charset="0"/>
                        <a:ea typeface="Cambria Math" pitchFamily="18" charset="0"/>
                      </a:rPr>
                      <a:t> </a:t>
                    </a:r>
                    <a:endParaRPr lang="cs-CZ" baseline="-25000" dirty="0">
                      <a:latin typeface="Cambria Math" pitchFamily="18" charset="0"/>
                      <a:ea typeface="Cambria Math" pitchFamily="18" charset="0"/>
                    </a:endParaRPr>
                  </a:p>
                </p:txBody>
              </p:sp>
              <p:sp>
                <p:nvSpPr>
                  <p:cNvPr id="38" name="TextovéPole 37"/>
                  <p:cNvSpPr txBox="1"/>
                  <p:nvPr/>
                </p:nvSpPr>
                <p:spPr>
                  <a:xfrm>
                    <a:off x="6563951" y="1819178"/>
                    <a:ext cx="500066" cy="24622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sz="1600" i="1" dirty="0" smtClean="0">
                        <a:latin typeface="Cambria Math" pitchFamily="18" charset="0"/>
                        <a:ea typeface="Cambria Math" pitchFamily="18" charset="0"/>
                      </a:rPr>
                      <a:t>E</a:t>
                    </a:r>
                    <a:endParaRPr lang="cs-CZ" baseline="-25000" dirty="0">
                      <a:latin typeface="Cambria Math" pitchFamily="18" charset="0"/>
                      <a:ea typeface="Cambria Math" pitchFamily="18" charset="0"/>
                    </a:endParaRPr>
                  </a:p>
                </p:txBody>
              </p:sp>
            </p:grpSp>
            <p:sp>
              <p:nvSpPr>
                <p:cNvPr id="32" name="TextovéPole 31"/>
                <p:cNvSpPr txBox="1"/>
                <p:nvPr/>
              </p:nvSpPr>
              <p:spPr>
                <a:xfrm>
                  <a:off x="785786" y="1863643"/>
                  <a:ext cx="500066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accent6">
                          <a:lumMod val="50000"/>
                        </a:schemeClr>
                      </a:solidFill>
                      <a:latin typeface="Cambria Math" pitchFamily="18" charset="0"/>
                      <a:ea typeface="Cambria Math" pitchFamily="18" charset="0"/>
                    </a:rPr>
                    <a:t>(a)</a:t>
                  </a:r>
                  <a:endParaRPr lang="cs-CZ" baseline="-25000" dirty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endParaRPr>
                </a:p>
              </p:txBody>
            </p:sp>
            <p:sp>
              <p:nvSpPr>
                <p:cNvPr id="33" name="TextovéPole 32"/>
                <p:cNvSpPr txBox="1"/>
                <p:nvPr/>
              </p:nvSpPr>
              <p:spPr>
                <a:xfrm>
                  <a:off x="3428992" y="1849051"/>
                  <a:ext cx="500066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accent6">
                          <a:lumMod val="50000"/>
                        </a:schemeClr>
                      </a:solidFill>
                      <a:latin typeface="Cambria Math" pitchFamily="18" charset="0"/>
                      <a:ea typeface="Cambria Math" pitchFamily="18" charset="0"/>
                    </a:rPr>
                    <a:t>(b)</a:t>
                  </a:r>
                  <a:endParaRPr lang="cs-CZ" baseline="-25000" dirty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endParaRPr>
                </a:p>
              </p:txBody>
            </p:sp>
            <p:sp>
              <p:nvSpPr>
                <p:cNvPr id="34" name="TextovéPole 33"/>
                <p:cNvSpPr txBox="1"/>
                <p:nvPr/>
              </p:nvSpPr>
              <p:spPr>
                <a:xfrm>
                  <a:off x="4904251" y="1863643"/>
                  <a:ext cx="500066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accent6">
                          <a:lumMod val="50000"/>
                        </a:schemeClr>
                      </a:solidFill>
                      <a:latin typeface="Cambria Math" pitchFamily="18" charset="0"/>
                      <a:ea typeface="Cambria Math" pitchFamily="18" charset="0"/>
                    </a:rPr>
                    <a:t>(c)</a:t>
                  </a:r>
                  <a:endParaRPr lang="cs-CZ" baseline="-25000" dirty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endParaRPr>
                </a:p>
              </p:txBody>
            </p:sp>
          </p:grpSp>
          <p:grpSp>
            <p:nvGrpSpPr>
              <p:cNvPr id="14" name="Skupina 42"/>
              <p:cNvGrpSpPr/>
              <p:nvPr/>
            </p:nvGrpSpPr>
            <p:grpSpPr>
              <a:xfrm>
                <a:off x="1571604" y="4366007"/>
                <a:ext cx="950254" cy="0"/>
                <a:chOff x="1571604" y="4366007"/>
                <a:chExt cx="950254" cy="0"/>
              </a:xfrm>
            </p:grpSpPr>
            <p:cxnSp>
              <p:nvCxnSpPr>
                <p:cNvPr id="29" name="Přímá spojovací čára 28"/>
                <p:cNvCxnSpPr/>
                <p:nvPr/>
              </p:nvCxnSpPr>
              <p:spPr>
                <a:xfrm>
                  <a:off x="1571604" y="4366007"/>
                  <a:ext cx="468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ovací čára 29"/>
                <p:cNvCxnSpPr/>
                <p:nvPr/>
              </p:nvCxnSpPr>
              <p:spPr>
                <a:xfrm>
                  <a:off x="2053858" y="4366007"/>
                  <a:ext cx="468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Skupina 43"/>
              <p:cNvGrpSpPr/>
              <p:nvPr/>
            </p:nvGrpSpPr>
            <p:grpSpPr>
              <a:xfrm>
                <a:off x="3621746" y="4366007"/>
                <a:ext cx="950254" cy="0"/>
                <a:chOff x="1571604" y="4366007"/>
                <a:chExt cx="950254" cy="0"/>
              </a:xfrm>
            </p:grpSpPr>
            <p:cxnSp>
              <p:nvCxnSpPr>
                <p:cNvPr id="27" name="Přímá spojovací čára 26"/>
                <p:cNvCxnSpPr/>
                <p:nvPr/>
              </p:nvCxnSpPr>
              <p:spPr>
                <a:xfrm>
                  <a:off x="1571604" y="4366007"/>
                  <a:ext cx="468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Přímá spojovací čára 27"/>
                <p:cNvCxnSpPr/>
                <p:nvPr/>
              </p:nvCxnSpPr>
              <p:spPr>
                <a:xfrm>
                  <a:off x="2053858" y="4366007"/>
                  <a:ext cx="468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Skupina 46"/>
              <p:cNvGrpSpPr/>
              <p:nvPr/>
            </p:nvGrpSpPr>
            <p:grpSpPr>
              <a:xfrm>
                <a:off x="6017386" y="4366007"/>
                <a:ext cx="950254" cy="0"/>
                <a:chOff x="1571604" y="4366007"/>
                <a:chExt cx="950254" cy="0"/>
              </a:xfrm>
            </p:grpSpPr>
            <p:cxnSp>
              <p:nvCxnSpPr>
                <p:cNvPr id="25" name="Přímá spojovací čára 24"/>
                <p:cNvCxnSpPr/>
                <p:nvPr/>
              </p:nvCxnSpPr>
              <p:spPr>
                <a:xfrm>
                  <a:off x="1571604" y="4366007"/>
                  <a:ext cx="468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Přímá spojovací čára 25"/>
                <p:cNvCxnSpPr/>
                <p:nvPr/>
              </p:nvCxnSpPr>
              <p:spPr>
                <a:xfrm>
                  <a:off x="2053858" y="4366007"/>
                  <a:ext cx="468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Přímá spojovací čára 16"/>
              <p:cNvCxnSpPr/>
              <p:nvPr/>
            </p:nvCxnSpPr>
            <p:spPr>
              <a:xfrm>
                <a:off x="2524051" y="4370941"/>
                <a:ext cx="468000" cy="0"/>
              </a:xfrm>
              <a:prstGeom prst="line">
                <a:avLst/>
              </a:prstGeom>
              <a:ln w="285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ovací čára 17"/>
              <p:cNvCxnSpPr/>
              <p:nvPr/>
            </p:nvCxnSpPr>
            <p:spPr>
              <a:xfrm>
                <a:off x="1098301" y="4374320"/>
                <a:ext cx="468000" cy="0"/>
              </a:xfrm>
              <a:prstGeom prst="line">
                <a:avLst/>
              </a:prstGeom>
              <a:ln w="285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ovací čára 18"/>
              <p:cNvCxnSpPr/>
              <p:nvPr/>
            </p:nvCxnSpPr>
            <p:spPr>
              <a:xfrm>
                <a:off x="5562633" y="4362628"/>
                <a:ext cx="468000" cy="0"/>
              </a:xfrm>
              <a:prstGeom prst="line">
                <a:avLst/>
              </a:prstGeom>
              <a:ln w="285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ovací čára 19"/>
              <p:cNvCxnSpPr/>
              <p:nvPr/>
            </p:nvCxnSpPr>
            <p:spPr>
              <a:xfrm>
                <a:off x="6968009" y="4366007"/>
                <a:ext cx="468000" cy="0"/>
              </a:xfrm>
              <a:prstGeom prst="line">
                <a:avLst/>
              </a:prstGeom>
              <a:ln w="285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ovací čára 20"/>
              <p:cNvCxnSpPr/>
              <p:nvPr/>
            </p:nvCxnSpPr>
            <p:spPr>
              <a:xfrm>
                <a:off x="5076083" y="4366007"/>
                <a:ext cx="468000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ovací čára 21"/>
              <p:cNvCxnSpPr/>
              <p:nvPr/>
            </p:nvCxnSpPr>
            <p:spPr>
              <a:xfrm>
                <a:off x="7436647" y="4362628"/>
                <a:ext cx="468000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ovací čára 22"/>
              <p:cNvCxnSpPr/>
              <p:nvPr/>
            </p:nvCxnSpPr>
            <p:spPr>
              <a:xfrm>
                <a:off x="764226" y="4374320"/>
                <a:ext cx="324000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ovací čára 23"/>
              <p:cNvCxnSpPr/>
              <p:nvPr/>
            </p:nvCxnSpPr>
            <p:spPr>
              <a:xfrm>
                <a:off x="2979367" y="4374320"/>
                <a:ext cx="108000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ovéPole 6"/>
            <p:cNvSpPr txBox="1"/>
            <p:nvPr/>
          </p:nvSpPr>
          <p:spPr>
            <a:xfrm>
              <a:off x="428596" y="5000636"/>
              <a:ext cx="60007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>
                  <a:solidFill>
                    <a:srgbClr val="0000FF"/>
                  </a:solidFill>
                </a:rPr>
                <a:t>T</a:t>
              </a:r>
              <a:r>
                <a:rPr lang="cs-CZ" sz="1400" i="1" dirty="0" err="1" smtClean="0">
                  <a:solidFill>
                    <a:srgbClr val="0000FF"/>
                  </a:solidFill>
                </a:rPr>
                <a:t>ři</a:t>
              </a:r>
              <a:r>
                <a:rPr lang="cs-CZ" sz="1400" i="1" dirty="0" smtClean="0">
                  <a:solidFill>
                    <a:srgbClr val="0000FF"/>
                  </a:solidFill>
                </a:rPr>
                <a:t> způsoby zobrazení disperzních závislostí</a:t>
              </a:r>
              <a:r>
                <a:rPr lang="cs-CZ" sz="1400" dirty="0" smtClean="0">
                  <a:solidFill>
                    <a:srgbClr val="0000FF"/>
                  </a:solidFill>
                </a:rPr>
                <a:t> </a:t>
              </a:r>
              <a:r>
                <a:rPr lang="cs-CZ" sz="1400" dirty="0" smtClean="0"/>
                <a:t>:</a:t>
              </a:r>
            </a:p>
            <a:p>
              <a:pPr marL="342900" indent="-342900"/>
              <a:r>
                <a:rPr lang="cs-CZ" sz="1400" dirty="0" smtClean="0">
                  <a:solidFill>
                    <a:schemeClr val="accent6">
                      <a:lumMod val="50000"/>
                    </a:schemeClr>
                  </a:solidFill>
                </a:rPr>
                <a:t>(a)</a:t>
              </a:r>
              <a:r>
                <a:rPr lang="cs-CZ" sz="1400" i="1" dirty="0" smtClean="0">
                  <a:solidFill>
                    <a:srgbClr val="FF0000"/>
                  </a:solidFill>
                </a:rPr>
                <a:t>  protažené</a:t>
              </a:r>
              <a:r>
                <a:rPr lang="cs-CZ" sz="1400" dirty="0" smtClean="0"/>
                <a:t> pásové schéma (</a:t>
              </a:r>
              <a:r>
                <a:rPr lang="cs-CZ" sz="1400" dirty="0" err="1" smtClean="0"/>
                <a:t>1.větev</a:t>
              </a:r>
              <a:r>
                <a:rPr lang="cs-CZ" sz="1400" dirty="0" smtClean="0"/>
                <a:t> do </a:t>
              </a:r>
              <a:r>
                <a:rPr lang="cs-CZ" sz="1400" dirty="0" err="1" smtClean="0"/>
                <a:t>1.BZ</a:t>
              </a:r>
              <a:r>
                <a:rPr lang="cs-CZ" sz="1400" dirty="0" smtClean="0"/>
                <a:t>, </a:t>
              </a:r>
              <a:r>
                <a:rPr lang="cs-CZ" sz="1400" dirty="0" err="1" smtClean="0"/>
                <a:t>2.větev</a:t>
              </a:r>
              <a:r>
                <a:rPr lang="cs-CZ" sz="1400" dirty="0" smtClean="0"/>
                <a:t> do </a:t>
              </a:r>
              <a:r>
                <a:rPr lang="cs-CZ" sz="1400" dirty="0" err="1" smtClean="0"/>
                <a:t>2.BZ</a:t>
              </a:r>
              <a:r>
                <a:rPr lang="cs-CZ" sz="1400" dirty="0" smtClean="0"/>
                <a:t> atd.),</a:t>
              </a:r>
            </a:p>
            <a:p>
              <a:pPr marL="342900" indent="-342900"/>
              <a:r>
                <a:rPr lang="cs-CZ" sz="1400" dirty="0" smtClean="0">
                  <a:solidFill>
                    <a:schemeClr val="accent6">
                      <a:lumMod val="50000"/>
                    </a:schemeClr>
                  </a:solidFill>
                </a:rPr>
                <a:t>(b)</a:t>
              </a:r>
              <a:r>
                <a:rPr lang="cs-CZ" sz="1400" i="1" dirty="0" smtClean="0">
                  <a:solidFill>
                    <a:srgbClr val="FF0000"/>
                  </a:solidFill>
                </a:rPr>
                <a:t>  redukované</a:t>
              </a:r>
              <a:r>
                <a:rPr lang="cs-CZ" sz="1400" dirty="0" smtClean="0"/>
                <a:t> pásové schéma (všechny větve do  </a:t>
              </a:r>
              <a:r>
                <a:rPr lang="cs-CZ" sz="1400" dirty="0" err="1" smtClean="0"/>
                <a:t>1.BZ</a:t>
              </a:r>
              <a:r>
                <a:rPr lang="cs-CZ" sz="1400" dirty="0" smtClean="0"/>
                <a:t>),</a:t>
              </a:r>
            </a:p>
            <a:p>
              <a:pPr marL="342900" indent="-342900"/>
              <a:r>
                <a:rPr lang="cs-CZ" sz="1400" dirty="0" smtClean="0">
                  <a:solidFill>
                    <a:schemeClr val="accent6">
                      <a:lumMod val="50000"/>
                    </a:schemeClr>
                  </a:solidFill>
                </a:rPr>
                <a:t>(c)</a:t>
              </a:r>
              <a:r>
                <a:rPr lang="cs-CZ" sz="1400" i="1" dirty="0" smtClean="0">
                  <a:solidFill>
                    <a:srgbClr val="FF0000"/>
                  </a:solidFill>
                </a:rPr>
                <a:t>  periodické</a:t>
              </a:r>
              <a:r>
                <a:rPr lang="cs-CZ" sz="1400" dirty="0" smtClean="0"/>
                <a:t> pásové schéma (každá větev se periodicky zobrazuje ve všech BZ).</a:t>
              </a:r>
              <a:endParaRPr lang="cs-CZ" sz="1400" dirty="0"/>
            </a:p>
          </p:txBody>
        </p:sp>
        <p:grpSp>
          <p:nvGrpSpPr>
            <p:cNvPr id="8" name="Skupina 64"/>
            <p:cNvGrpSpPr/>
            <p:nvPr/>
          </p:nvGrpSpPr>
          <p:grpSpPr>
            <a:xfrm>
              <a:off x="7959459" y="2706962"/>
              <a:ext cx="970259" cy="738664"/>
              <a:chOff x="7215206" y="5207292"/>
              <a:chExt cx="970259" cy="738664"/>
            </a:xfrm>
          </p:grpSpPr>
          <p:cxnSp>
            <p:nvCxnSpPr>
              <p:cNvPr id="9" name="Přímá spojovací čára 8"/>
              <p:cNvCxnSpPr/>
              <p:nvPr/>
            </p:nvCxnSpPr>
            <p:spPr>
              <a:xfrm>
                <a:off x="7714086" y="5374452"/>
                <a:ext cx="468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ovéPole 9"/>
              <p:cNvSpPr txBox="1"/>
              <p:nvPr/>
            </p:nvSpPr>
            <p:spPr>
              <a:xfrm>
                <a:off x="7215206" y="5207292"/>
                <a:ext cx="78581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err="1" smtClean="0"/>
                  <a:t>1.BZ</a:t>
                </a:r>
                <a:endParaRPr lang="cs-CZ" sz="1400" dirty="0" smtClean="0"/>
              </a:p>
              <a:p>
                <a:r>
                  <a:rPr lang="cs-CZ" sz="1400" dirty="0" err="1" smtClean="0"/>
                  <a:t>2.BZ</a:t>
                </a:r>
                <a:endParaRPr lang="cs-CZ" sz="1400" dirty="0" smtClean="0"/>
              </a:p>
              <a:p>
                <a:r>
                  <a:rPr lang="cs-CZ" sz="1400" dirty="0" err="1" smtClean="0"/>
                  <a:t>3.BZ</a:t>
                </a:r>
                <a:endParaRPr lang="cs-CZ" sz="1600" dirty="0"/>
              </a:p>
            </p:txBody>
          </p:sp>
          <p:cxnSp>
            <p:nvCxnSpPr>
              <p:cNvPr id="11" name="Přímá spojovací čára 10"/>
              <p:cNvCxnSpPr/>
              <p:nvPr/>
            </p:nvCxnSpPr>
            <p:spPr>
              <a:xfrm>
                <a:off x="7715272" y="5588766"/>
                <a:ext cx="468000" cy="0"/>
              </a:xfrm>
              <a:prstGeom prst="line">
                <a:avLst/>
              </a:prstGeom>
              <a:ln w="285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ovací čára 11"/>
              <p:cNvCxnSpPr/>
              <p:nvPr/>
            </p:nvCxnSpPr>
            <p:spPr>
              <a:xfrm>
                <a:off x="7717465" y="5803080"/>
                <a:ext cx="468000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Skupina 46"/>
          <p:cNvGrpSpPr/>
          <p:nvPr/>
        </p:nvGrpSpPr>
        <p:grpSpPr>
          <a:xfrm>
            <a:off x="500034" y="928670"/>
            <a:ext cx="7960398" cy="772138"/>
            <a:chOff x="500034" y="928670"/>
            <a:chExt cx="7960398" cy="772138"/>
          </a:xfrm>
        </p:grpSpPr>
        <p:sp>
          <p:nvSpPr>
            <p:cNvPr id="43" name="TextovéPole 42"/>
            <p:cNvSpPr txBox="1"/>
            <p:nvPr/>
          </p:nvSpPr>
          <p:spPr>
            <a:xfrm>
              <a:off x="500034" y="928670"/>
              <a:ext cx="54292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</a:rPr>
                <a:t>Disperzní závislosti pro volné elektrony v kovu </a:t>
              </a:r>
            </a:p>
            <a:p>
              <a:r>
                <a:rPr lang="cs-CZ" sz="1400" dirty="0" smtClean="0"/>
                <a:t>(periodicitu si myslíme vyznačenu velice slabým potenciálem </a:t>
              </a:r>
              <a:r>
                <a:rPr lang="cs-CZ" sz="1400" i="1" dirty="0" smtClean="0">
                  <a:latin typeface="Cambria Math" pitchFamily="18" charset="0"/>
                  <a:ea typeface="Cambria Math" pitchFamily="18" charset="0"/>
                </a:rPr>
                <a:t>V</a:t>
              </a:r>
              <a:r>
                <a:rPr lang="cs-CZ" sz="1400" dirty="0" smtClean="0"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cs-CZ" sz="1400" i="1" dirty="0" smtClean="0">
                  <a:latin typeface="Cambria Math" pitchFamily="18" charset="0"/>
                  <a:ea typeface="Cambria Math" pitchFamily="18" charset="0"/>
                </a:rPr>
                <a:t>x</a:t>
              </a:r>
              <a:r>
                <a:rPr lang="cs-CZ" sz="1400" dirty="0" smtClean="0">
                  <a:latin typeface="Cambria Math" pitchFamily="18" charset="0"/>
                  <a:ea typeface="Cambria Math" pitchFamily="18" charset="0"/>
                </a:rPr>
                <a:t>)</a:t>
              </a:r>
              <a:r>
                <a:rPr lang="cs-CZ" sz="1100" dirty="0" smtClean="0"/>
                <a:t>→</a:t>
              </a:r>
              <a:r>
                <a:rPr lang="cs-CZ" sz="1400" dirty="0" smtClean="0"/>
                <a:t>0).</a:t>
              </a:r>
              <a:endParaRPr lang="cs-CZ" dirty="0"/>
            </a:p>
          </p:txBody>
        </p:sp>
        <p:grpSp>
          <p:nvGrpSpPr>
            <p:cNvPr id="46" name="Skupina 45"/>
            <p:cNvGrpSpPr/>
            <p:nvPr/>
          </p:nvGrpSpPr>
          <p:grpSpPr>
            <a:xfrm>
              <a:off x="6660232" y="980728"/>
              <a:ext cx="1800200" cy="720080"/>
              <a:chOff x="6660232" y="980728"/>
              <a:chExt cx="1800200" cy="720080"/>
            </a:xfrm>
          </p:grpSpPr>
          <p:sp>
            <p:nvSpPr>
              <p:cNvPr id="45" name="Zaoblený obdélník 44"/>
              <p:cNvSpPr/>
              <p:nvPr/>
            </p:nvSpPr>
            <p:spPr>
              <a:xfrm>
                <a:off x="6660232" y="980728"/>
                <a:ext cx="1800200" cy="720080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44" name="Objekt 43"/>
              <p:cNvGraphicFramePr>
                <a:graphicFrameLocks noChangeAspect="1"/>
              </p:cNvGraphicFramePr>
              <p:nvPr/>
            </p:nvGraphicFramePr>
            <p:xfrm>
              <a:off x="6804248" y="1124744"/>
              <a:ext cx="1484165" cy="504056"/>
            </p:xfrm>
            <a:graphic>
              <a:graphicData uri="http://schemas.openxmlformats.org/presentationml/2006/ole">
                <p:oleObj spid="_x0000_s50177" name="Equation" r:id="rId4" imgW="672840" imgH="228600" progId="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13876"/>
            <a:ext cx="4382610" cy="20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717032"/>
            <a:ext cx="4185717" cy="2756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395536" y="692696"/>
            <a:ext cx="828092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33CC33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Slabý periodický poruchový potenciál vede k </a:t>
            </a:r>
            <a:r>
              <a:rPr lang="cs-CZ" sz="1600" dirty="0" smtClean="0">
                <a:solidFill>
                  <a:srgbClr val="FF0000"/>
                </a:solidFill>
              </a:rPr>
              <a:t>vytvoření zakázaných pásů  v </a:t>
            </a:r>
            <a:r>
              <a:rPr lang="cs-CZ" sz="1600" dirty="0" err="1" smtClean="0">
                <a:solidFill>
                  <a:srgbClr val="FF0000"/>
                </a:solidFill>
              </a:rPr>
              <a:t>energiovém</a:t>
            </a:r>
            <a:r>
              <a:rPr lang="cs-CZ" sz="1600" dirty="0" smtClean="0">
                <a:solidFill>
                  <a:srgbClr val="FF0000"/>
                </a:solidFill>
              </a:rPr>
              <a:t> spektru.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643570" y="174155"/>
            <a:ext cx="307183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101600" dist="50800" dir="240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Cambria" pitchFamily="18" charset="0"/>
                <a:cs typeface="Lucida Sans Unicode" pitchFamily="34" charset="0"/>
              </a:rPr>
              <a:t>Téměř volné elektrony </a:t>
            </a:r>
            <a:endParaRPr lang="cs-CZ" i="1" dirty="0">
              <a:solidFill>
                <a:schemeClr val="bg1"/>
              </a:solidFill>
              <a:latin typeface="Cambria" pitchFamily="18" charset="0"/>
              <a:cs typeface="Lucida Sans Unicode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2420888"/>
            <a:ext cx="3643338" cy="242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8"/>
          <p:cNvGrpSpPr/>
          <p:nvPr/>
        </p:nvGrpSpPr>
        <p:grpSpPr>
          <a:xfrm>
            <a:off x="6460820" y="764704"/>
            <a:ext cx="2215636" cy="2736304"/>
            <a:chOff x="6084168" y="1844824"/>
            <a:chExt cx="2215636" cy="2736304"/>
          </a:xfrm>
        </p:grpSpPr>
        <p:sp>
          <p:nvSpPr>
            <p:cNvPr id="6" name="TextovéPole 5"/>
            <p:cNvSpPr txBox="1"/>
            <p:nvPr/>
          </p:nvSpPr>
          <p:spPr>
            <a:xfrm>
              <a:off x="6372200" y="3841303"/>
              <a:ext cx="14401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 smtClean="0"/>
                <a:t>1</a:t>
              </a:r>
              <a:endParaRPr lang="cs-CZ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6281530" y="3553271"/>
              <a:ext cx="14401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 smtClean="0"/>
                <a:t>2</a:t>
              </a:r>
              <a:endParaRPr lang="cs-CZ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6601606" y="4057327"/>
              <a:ext cx="360040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i="1" dirty="0" smtClean="0"/>
                <a:t>0=N</a:t>
              </a:r>
              <a:endParaRPr lang="cs-CZ" i="1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7452320" y="2060848"/>
              <a:ext cx="14401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i="1" dirty="0" err="1" smtClean="0"/>
                <a:t>i</a:t>
              </a:r>
              <a:endParaRPr lang="cs-CZ" i="1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7884368" y="2107503"/>
              <a:ext cx="360040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i="1" dirty="0" err="1" smtClean="0"/>
                <a:t>i</a:t>
              </a:r>
              <a:r>
                <a:rPr lang="en-US" sz="1400" dirty="0" err="1" smtClean="0"/>
                <a:t>+1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7172672" y="4020003"/>
              <a:ext cx="279648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i="1" dirty="0" smtClean="0"/>
                <a:t>N-1</a:t>
              </a:r>
              <a:endParaRPr lang="cs-CZ" i="1" dirty="0"/>
            </a:p>
          </p:txBody>
        </p:sp>
        <p:grpSp>
          <p:nvGrpSpPr>
            <p:cNvPr id="12" name="Skupina 28"/>
            <p:cNvGrpSpPr/>
            <p:nvPr/>
          </p:nvGrpSpPr>
          <p:grpSpPr>
            <a:xfrm>
              <a:off x="6084168" y="1844824"/>
              <a:ext cx="2215636" cy="2736304"/>
              <a:chOff x="6084168" y="1844824"/>
              <a:chExt cx="2215636" cy="2736304"/>
            </a:xfrm>
          </p:grpSpPr>
          <p:grpSp>
            <p:nvGrpSpPr>
              <p:cNvPr id="13" name="Skupina 17"/>
              <p:cNvGrpSpPr/>
              <p:nvPr/>
            </p:nvGrpSpPr>
            <p:grpSpPr>
              <a:xfrm>
                <a:off x="6084168" y="1844824"/>
                <a:ext cx="2215636" cy="2736304"/>
                <a:chOff x="6084168" y="1833238"/>
                <a:chExt cx="2215636" cy="2736304"/>
              </a:xfrm>
            </p:grpSpPr>
            <p:sp>
              <p:nvSpPr>
                <p:cNvPr id="15" name="Elipsa 14"/>
                <p:cNvSpPr/>
                <p:nvPr/>
              </p:nvSpPr>
              <p:spPr>
                <a:xfrm rot="2509766">
                  <a:off x="6355588" y="1833238"/>
                  <a:ext cx="1944216" cy="2736304"/>
                </a:xfrm>
                <a:prstGeom prst="ellipse">
                  <a:avLst/>
                </a:prstGeom>
                <a:noFill/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" name="Elipsa 15"/>
                <p:cNvSpPr/>
                <p:nvPr/>
              </p:nvSpPr>
              <p:spPr>
                <a:xfrm>
                  <a:off x="6084168" y="3645024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17" name="Elipsa 16"/>
                <p:cNvSpPr/>
                <p:nvPr/>
              </p:nvSpPr>
              <p:spPr>
                <a:xfrm>
                  <a:off x="6245899" y="4039748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18" name="Elipsa 17"/>
                <p:cNvSpPr/>
                <p:nvPr/>
              </p:nvSpPr>
              <p:spPr>
                <a:xfrm>
                  <a:off x="6606886" y="4286405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19" name="Elipsa 18"/>
                <p:cNvSpPr/>
                <p:nvPr/>
              </p:nvSpPr>
              <p:spPr>
                <a:xfrm>
                  <a:off x="7524328" y="1930214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0" name="Elipsa 19"/>
                <p:cNvSpPr/>
                <p:nvPr/>
              </p:nvSpPr>
              <p:spPr>
                <a:xfrm>
                  <a:off x="7959016" y="1976869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</p:grpSp>
          <p:sp>
            <p:nvSpPr>
              <p:cNvPr id="14" name="Elipsa 13"/>
              <p:cNvSpPr/>
              <p:nvPr/>
            </p:nvSpPr>
            <p:spPr>
              <a:xfrm>
                <a:off x="7164288" y="4283765"/>
                <a:ext cx="144016" cy="144016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</p:grpSp>
      </p:grpSp>
      <p:sp>
        <p:nvSpPr>
          <p:cNvPr id="21" name="TextovéPole 20"/>
          <p:cNvSpPr txBox="1"/>
          <p:nvPr/>
        </p:nvSpPr>
        <p:spPr>
          <a:xfrm>
            <a:off x="2915816" y="220578"/>
            <a:ext cx="518457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 err="1" smtClean="0"/>
              <a:t>Bornovy</a:t>
            </a:r>
            <a:r>
              <a:rPr lang="cs-CZ" sz="2000" dirty="0" smtClean="0"/>
              <a:t>-</a:t>
            </a:r>
            <a:r>
              <a:rPr lang="cs-CZ" sz="2000" dirty="0" err="1" smtClean="0"/>
              <a:t>Kármánovy</a:t>
            </a:r>
            <a:r>
              <a:rPr lang="cs-CZ" sz="2000" dirty="0" smtClean="0"/>
              <a:t> okrajové podmínky – </a:t>
            </a:r>
            <a:r>
              <a:rPr lang="cs-CZ" sz="2000" dirty="0" err="1" smtClean="0"/>
              <a:t>1D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grpSp>
        <p:nvGrpSpPr>
          <p:cNvPr id="62" name="Skupina 61"/>
          <p:cNvGrpSpPr/>
          <p:nvPr/>
        </p:nvGrpSpPr>
        <p:grpSpPr>
          <a:xfrm>
            <a:off x="442913" y="3808413"/>
            <a:ext cx="7729487" cy="2932955"/>
            <a:chOff x="442913" y="3573727"/>
            <a:chExt cx="7729487" cy="2932955"/>
          </a:xfrm>
        </p:grpSpPr>
        <p:graphicFrame>
          <p:nvGraphicFramePr>
            <p:cNvPr id="47106" name="Object 2"/>
            <p:cNvGraphicFramePr>
              <a:graphicFrameLocks noChangeAspect="1"/>
            </p:cNvGraphicFramePr>
            <p:nvPr/>
          </p:nvGraphicFramePr>
          <p:xfrm>
            <a:off x="442913" y="3573727"/>
            <a:ext cx="7729487" cy="2306637"/>
          </p:xfrm>
          <a:graphic>
            <a:graphicData uri="http://schemas.openxmlformats.org/presentationml/2006/ole">
              <p:oleObj spid="_x0000_s47106" name="Equation" r:id="rId3" imgW="4038480" imgH="1358640" progId="">
                <p:embed/>
              </p:oleObj>
            </a:graphicData>
          </a:graphic>
        </p:graphicFrame>
        <p:grpSp>
          <p:nvGrpSpPr>
            <p:cNvPr id="22" name="Skupina 21"/>
            <p:cNvGrpSpPr/>
            <p:nvPr/>
          </p:nvGrpSpPr>
          <p:grpSpPr>
            <a:xfrm>
              <a:off x="4681332" y="5786602"/>
              <a:ext cx="2016224" cy="720080"/>
              <a:chOff x="5004048" y="6021288"/>
              <a:chExt cx="2016224" cy="720080"/>
            </a:xfrm>
          </p:grpSpPr>
          <p:cxnSp>
            <p:nvCxnSpPr>
              <p:cNvPr id="23" name="Přímá spojovací šipka 22"/>
              <p:cNvCxnSpPr/>
              <p:nvPr/>
            </p:nvCxnSpPr>
            <p:spPr>
              <a:xfrm rot="5400000" flipH="1" flipV="1">
                <a:off x="6660232" y="6021288"/>
                <a:ext cx="360040" cy="36004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ovéPole 23"/>
              <p:cNvSpPr txBox="1"/>
              <p:nvPr/>
            </p:nvSpPr>
            <p:spPr>
              <a:xfrm>
                <a:off x="5004048" y="6402814"/>
                <a:ext cx="1944216" cy="338554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err="1" smtClean="0"/>
                  <a:t>jen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jedna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st</a:t>
                </a:r>
                <a:r>
                  <a:rPr lang="cs-CZ" sz="1600" dirty="0" err="1" smtClean="0"/>
                  <a:t>ěna</a:t>
                </a:r>
                <a:r>
                  <a:rPr lang="cs-CZ" sz="1600" dirty="0" smtClean="0"/>
                  <a:t> BZ </a:t>
                </a:r>
                <a:r>
                  <a:rPr lang="en-US" sz="1600" dirty="0" smtClean="0"/>
                  <a:t>!</a:t>
                </a:r>
                <a:endParaRPr lang="cs-CZ" dirty="0"/>
              </a:p>
            </p:txBody>
          </p:sp>
        </p:grpSp>
      </p:grpSp>
      <p:grpSp>
        <p:nvGrpSpPr>
          <p:cNvPr id="61" name="Skupina 60"/>
          <p:cNvGrpSpPr/>
          <p:nvPr/>
        </p:nvGrpSpPr>
        <p:grpSpPr>
          <a:xfrm>
            <a:off x="539552" y="980728"/>
            <a:ext cx="5544616" cy="1176892"/>
            <a:chOff x="539552" y="1336870"/>
            <a:chExt cx="5544616" cy="1176892"/>
          </a:xfrm>
        </p:grpSpPr>
        <p:grpSp>
          <p:nvGrpSpPr>
            <p:cNvPr id="48" name="Skupina 47"/>
            <p:cNvGrpSpPr/>
            <p:nvPr/>
          </p:nvGrpSpPr>
          <p:grpSpPr>
            <a:xfrm>
              <a:off x="539552" y="1851951"/>
              <a:ext cx="5544616" cy="661811"/>
              <a:chOff x="539552" y="1851951"/>
              <a:chExt cx="5544616" cy="661811"/>
            </a:xfrm>
          </p:grpSpPr>
          <p:grpSp>
            <p:nvGrpSpPr>
              <p:cNvPr id="35" name="Skupina 34"/>
              <p:cNvGrpSpPr/>
              <p:nvPr/>
            </p:nvGrpSpPr>
            <p:grpSpPr>
              <a:xfrm>
                <a:off x="539552" y="2060848"/>
                <a:ext cx="5544616" cy="156451"/>
                <a:chOff x="539552" y="2060848"/>
                <a:chExt cx="5544616" cy="156451"/>
              </a:xfrm>
            </p:grpSpPr>
            <p:cxnSp>
              <p:nvCxnSpPr>
                <p:cNvPr id="26" name="Přímá spojovací čára 25"/>
                <p:cNvCxnSpPr/>
                <p:nvPr/>
              </p:nvCxnSpPr>
              <p:spPr>
                <a:xfrm>
                  <a:off x="539552" y="2132856"/>
                  <a:ext cx="5544616" cy="0"/>
                </a:xfrm>
                <a:prstGeom prst="line">
                  <a:avLst/>
                </a:prstGeom>
                <a:ln w="1270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Elipsa 26"/>
                <p:cNvSpPr/>
                <p:nvPr/>
              </p:nvSpPr>
              <p:spPr>
                <a:xfrm>
                  <a:off x="1115616" y="2060848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8" name="Elipsa 27"/>
                <p:cNvSpPr/>
                <p:nvPr/>
              </p:nvSpPr>
              <p:spPr>
                <a:xfrm>
                  <a:off x="1619672" y="2070179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9" name="Elipsa 28"/>
                <p:cNvSpPr/>
                <p:nvPr/>
              </p:nvSpPr>
              <p:spPr>
                <a:xfrm>
                  <a:off x="2627784" y="2070179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0" name="Elipsa 29"/>
                <p:cNvSpPr/>
                <p:nvPr/>
              </p:nvSpPr>
              <p:spPr>
                <a:xfrm>
                  <a:off x="3131840" y="2073283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1" name="Elipsa 30"/>
                <p:cNvSpPr/>
                <p:nvPr/>
              </p:nvSpPr>
              <p:spPr>
                <a:xfrm>
                  <a:off x="4339954" y="2070179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2" name="Elipsa 31"/>
                <p:cNvSpPr/>
                <p:nvPr/>
              </p:nvSpPr>
              <p:spPr>
                <a:xfrm>
                  <a:off x="4860032" y="2067539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3" name="Elipsa 32"/>
                <p:cNvSpPr/>
                <p:nvPr/>
              </p:nvSpPr>
              <p:spPr>
                <a:xfrm>
                  <a:off x="5364088" y="2063952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4" name="Elipsa 33"/>
                <p:cNvSpPr/>
                <p:nvPr/>
              </p:nvSpPr>
              <p:spPr>
                <a:xfrm>
                  <a:off x="611560" y="2063952"/>
                  <a:ext cx="144016" cy="144016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36" name="TextovéPole 35"/>
              <p:cNvSpPr txBox="1"/>
              <p:nvPr/>
            </p:nvSpPr>
            <p:spPr>
              <a:xfrm>
                <a:off x="555574" y="2232857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 smtClean="0"/>
                  <a:t>0</a:t>
                </a:r>
                <a:endParaRPr lang="cs-CZ" dirty="0"/>
              </a:p>
            </p:txBody>
          </p:sp>
          <p:sp>
            <p:nvSpPr>
              <p:cNvPr id="37" name="TextovéPole 36"/>
              <p:cNvSpPr txBox="1"/>
              <p:nvPr/>
            </p:nvSpPr>
            <p:spPr>
              <a:xfrm>
                <a:off x="1087623" y="2228013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 smtClean="0"/>
                  <a:t>1</a:t>
                </a:r>
                <a:endParaRPr lang="cs-CZ" dirty="0"/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1582348" y="2228013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cs-CZ" dirty="0"/>
              </a:p>
            </p:txBody>
          </p:sp>
          <p:sp>
            <p:nvSpPr>
              <p:cNvPr id="39" name="TextovéPole 38"/>
              <p:cNvSpPr txBox="1"/>
              <p:nvPr/>
            </p:nvSpPr>
            <p:spPr>
              <a:xfrm>
                <a:off x="2555776" y="2228013"/>
                <a:ext cx="28803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err="1" smtClean="0"/>
                  <a:t>i</a:t>
                </a:r>
                <a:r>
                  <a:rPr lang="en-US" sz="1600" i="1" dirty="0" smtClean="0"/>
                  <a:t>-1</a:t>
                </a:r>
                <a:endParaRPr lang="cs-CZ" i="1" dirty="0"/>
              </a:p>
            </p:txBody>
          </p:sp>
          <p:sp>
            <p:nvSpPr>
              <p:cNvPr id="40" name="TextovéPole 39"/>
              <p:cNvSpPr txBox="1"/>
              <p:nvPr/>
            </p:nvSpPr>
            <p:spPr>
              <a:xfrm>
                <a:off x="3103847" y="2230217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smtClean="0"/>
                  <a:t>i</a:t>
                </a:r>
                <a:endParaRPr lang="cs-CZ" i="1" dirty="0"/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4239953" y="2267541"/>
                <a:ext cx="3600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smtClean="0"/>
                  <a:t>N</a:t>
                </a:r>
                <a:r>
                  <a:rPr lang="en-US" sz="1600" dirty="0" smtClean="0"/>
                  <a:t>-1</a:t>
                </a:r>
                <a:endParaRPr lang="cs-CZ" dirty="0"/>
              </a:p>
            </p:txBody>
          </p:sp>
          <p:sp>
            <p:nvSpPr>
              <p:cNvPr id="42" name="TextovéPole 41"/>
              <p:cNvSpPr txBox="1"/>
              <p:nvPr/>
            </p:nvSpPr>
            <p:spPr>
              <a:xfrm>
                <a:off x="4672001" y="2267541"/>
                <a:ext cx="50405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err="1" smtClean="0"/>
                  <a:t>N</a:t>
                </a:r>
                <a:r>
                  <a:rPr lang="en-US" sz="1400" i="1" dirty="0" err="1" smtClean="0">
                    <a:latin typeface="Times New Roman"/>
                    <a:cs typeface="Times New Roman"/>
                  </a:rPr>
                  <a:t>≡</a:t>
                </a:r>
                <a:r>
                  <a:rPr lang="en-US" sz="1600" dirty="0" err="1" smtClean="0">
                    <a:latin typeface="+mj-lt"/>
                    <a:cs typeface="Times New Roman"/>
                  </a:rPr>
                  <a:t>0</a:t>
                </a:r>
                <a:endParaRPr lang="cs-CZ" dirty="0">
                  <a:latin typeface="+mj-lt"/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827584" y="1851951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cs-CZ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ovéPole 43"/>
              <p:cNvSpPr txBox="1"/>
              <p:nvPr/>
            </p:nvSpPr>
            <p:spPr>
              <a:xfrm>
                <a:off x="1350302" y="1863486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cs-CZ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ovéPole 44"/>
              <p:cNvSpPr txBox="1"/>
              <p:nvPr/>
            </p:nvSpPr>
            <p:spPr>
              <a:xfrm>
                <a:off x="2887823" y="1873717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cs-CZ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ovéPole 45"/>
              <p:cNvSpPr txBox="1"/>
              <p:nvPr/>
            </p:nvSpPr>
            <p:spPr>
              <a:xfrm>
                <a:off x="4581331" y="1891479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cs-CZ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TextovéPole 46"/>
              <p:cNvSpPr txBox="1"/>
              <p:nvPr/>
            </p:nvSpPr>
            <p:spPr>
              <a:xfrm>
                <a:off x="5085387" y="1892379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cs-CZ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0" name="Skupina 59"/>
            <p:cNvGrpSpPr/>
            <p:nvPr/>
          </p:nvGrpSpPr>
          <p:grpSpPr>
            <a:xfrm>
              <a:off x="658215" y="1336870"/>
              <a:ext cx="4788000" cy="651970"/>
              <a:chOff x="658215" y="1196752"/>
              <a:chExt cx="4788000" cy="651970"/>
            </a:xfrm>
          </p:grpSpPr>
          <p:cxnSp>
            <p:nvCxnSpPr>
              <p:cNvPr id="50" name="Přímá spojovací čára 49"/>
              <p:cNvCxnSpPr/>
              <p:nvPr/>
            </p:nvCxnSpPr>
            <p:spPr>
              <a:xfrm>
                <a:off x="658215" y="1556792"/>
                <a:ext cx="4788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5" name="TextovéPole 54"/>
              <p:cNvSpPr txBox="1"/>
              <p:nvPr/>
            </p:nvSpPr>
            <p:spPr>
              <a:xfrm>
                <a:off x="2411760" y="1196752"/>
                <a:ext cx="136815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L=Na</a:t>
                </a:r>
                <a:endParaRPr lang="cs-CZ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7" name="Přímá spojovací šipka 56"/>
              <p:cNvCxnSpPr/>
              <p:nvPr/>
            </p:nvCxnSpPr>
            <p:spPr>
              <a:xfrm rot="5400000">
                <a:off x="530221" y="1700808"/>
                <a:ext cx="288032" cy="1588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ovací šipka 57"/>
              <p:cNvCxnSpPr/>
              <p:nvPr/>
            </p:nvCxnSpPr>
            <p:spPr>
              <a:xfrm rot="5400000">
                <a:off x="5300617" y="1703912"/>
                <a:ext cx="288032" cy="1588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589"/>
          <p:cNvGrpSpPr/>
          <p:nvPr/>
        </p:nvGrpSpPr>
        <p:grpSpPr>
          <a:xfrm>
            <a:off x="138081" y="619102"/>
            <a:ext cx="8858312" cy="4741550"/>
            <a:chOff x="71406" y="142852"/>
            <a:chExt cx="8858312" cy="4741550"/>
          </a:xfrm>
        </p:grpSpPr>
        <p:grpSp>
          <p:nvGrpSpPr>
            <p:cNvPr id="3" name="Skupina 443"/>
            <p:cNvGrpSpPr/>
            <p:nvPr/>
          </p:nvGrpSpPr>
          <p:grpSpPr>
            <a:xfrm>
              <a:off x="71406" y="142852"/>
              <a:ext cx="8858312" cy="4092747"/>
              <a:chOff x="71406" y="142852"/>
              <a:chExt cx="8858312" cy="4092747"/>
            </a:xfrm>
          </p:grpSpPr>
          <p:cxnSp>
            <p:nvCxnSpPr>
              <p:cNvPr id="624" name="Přímá spojovací šipka 623"/>
              <p:cNvCxnSpPr/>
              <p:nvPr/>
            </p:nvCxnSpPr>
            <p:spPr>
              <a:xfrm rot="5400000" flipH="1" flipV="1">
                <a:off x="1345598" y="2746664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5" name="Přímá spojovací šipka 624"/>
              <p:cNvCxnSpPr/>
              <p:nvPr/>
            </p:nvCxnSpPr>
            <p:spPr>
              <a:xfrm rot="5400000" flipH="1" flipV="1">
                <a:off x="225539" y="3164029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Přímá spojovací šipka 625"/>
              <p:cNvCxnSpPr/>
              <p:nvPr/>
            </p:nvCxnSpPr>
            <p:spPr>
              <a:xfrm rot="5400000" flipH="1" flipV="1">
                <a:off x="1940051" y="3164029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7" name="Přímá spojovací šipka 626"/>
              <p:cNvCxnSpPr/>
              <p:nvPr/>
            </p:nvCxnSpPr>
            <p:spPr>
              <a:xfrm rot="5400000" flipH="1" flipV="1">
                <a:off x="3071801" y="2742328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8" name="Přímá spojovací šipka 627"/>
              <p:cNvCxnSpPr/>
              <p:nvPr/>
            </p:nvCxnSpPr>
            <p:spPr>
              <a:xfrm rot="5400000" flipH="1" flipV="1">
                <a:off x="4797571" y="2756188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9" name="Přímá spojovací šipka 628"/>
              <p:cNvCxnSpPr/>
              <p:nvPr/>
            </p:nvCxnSpPr>
            <p:spPr>
              <a:xfrm rot="5400000" flipH="1" flipV="1">
                <a:off x="3659328" y="3164029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0" name="Přímá spojovací šipka 629"/>
              <p:cNvCxnSpPr/>
              <p:nvPr/>
            </p:nvCxnSpPr>
            <p:spPr>
              <a:xfrm rot="5400000" flipH="1" flipV="1">
                <a:off x="5376002" y="3159693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Přímá spojovací šipka 630"/>
              <p:cNvCxnSpPr/>
              <p:nvPr/>
            </p:nvCxnSpPr>
            <p:spPr>
              <a:xfrm rot="5400000" flipH="1" flipV="1">
                <a:off x="6516848" y="2763115"/>
                <a:ext cx="1652598" cy="490542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Skupina 368"/>
              <p:cNvGrpSpPr/>
              <p:nvPr/>
            </p:nvGrpSpPr>
            <p:grpSpPr>
              <a:xfrm>
                <a:off x="71406" y="142852"/>
                <a:ext cx="8858312" cy="2643206"/>
                <a:chOff x="71406" y="142852"/>
                <a:chExt cx="8858312" cy="2643206"/>
              </a:xfrm>
            </p:grpSpPr>
            <p:grpSp>
              <p:nvGrpSpPr>
                <p:cNvPr id="5" name="Skupina 246"/>
                <p:cNvGrpSpPr/>
                <p:nvPr/>
              </p:nvGrpSpPr>
              <p:grpSpPr>
                <a:xfrm>
                  <a:off x="71406" y="142852"/>
                  <a:ext cx="8856764" cy="2435819"/>
                  <a:chOff x="71406" y="142852"/>
                  <a:chExt cx="8856764" cy="2435819"/>
                </a:xfrm>
              </p:grpSpPr>
              <p:cxnSp>
                <p:nvCxnSpPr>
                  <p:cNvPr id="660" name="Přímá spojovací šipka 659"/>
                  <p:cNvCxnSpPr/>
                  <p:nvPr/>
                </p:nvCxnSpPr>
                <p:spPr>
                  <a:xfrm rot="5400000" flipH="1" flipV="1">
                    <a:off x="1833734" y="1084834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1" name="Přímá spojovací šipka 660"/>
                  <p:cNvCxnSpPr/>
                  <p:nvPr/>
                </p:nvCxnSpPr>
                <p:spPr>
                  <a:xfrm rot="5400000" flipH="1" flipV="1">
                    <a:off x="3569700" y="1087997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2" name="Přímá spojovací šipka 661"/>
                  <p:cNvCxnSpPr/>
                  <p:nvPr/>
                </p:nvCxnSpPr>
                <p:spPr>
                  <a:xfrm rot="5400000" flipH="1" flipV="1">
                    <a:off x="2440117" y="1498006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3" name="Přímá spojovací šipka 662"/>
                  <p:cNvCxnSpPr/>
                  <p:nvPr/>
                </p:nvCxnSpPr>
                <p:spPr>
                  <a:xfrm rot="5400000" flipH="1" flipV="1">
                    <a:off x="5286380" y="1087997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4" name="Přímá spojovací šipka 663"/>
                  <p:cNvCxnSpPr/>
                  <p:nvPr/>
                </p:nvCxnSpPr>
                <p:spPr>
                  <a:xfrm rot="5400000" flipH="1" flipV="1">
                    <a:off x="4159394" y="1504933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5" name="Přímá spojovací šipka 664"/>
                  <p:cNvCxnSpPr/>
                  <p:nvPr/>
                </p:nvCxnSpPr>
                <p:spPr>
                  <a:xfrm rot="5400000" flipH="1" flipV="1">
                    <a:off x="5873906" y="1507101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6" name="Přímá spojovací šipka 665"/>
                  <p:cNvCxnSpPr/>
                  <p:nvPr/>
                </p:nvCxnSpPr>
                <p:spPr>
                  <a:xfrm rot="5400000" flipH="1" flipV="1">
                    <a:off x="142844" y="1087997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7" name="Přímá spojovací šipka 666"/>
                  <p:cNvCxnSpPr/>
                  <p:nvPr/>
                </p:nvCxnSpPr>
                <p:spPr>
                  <a:xfrm rot="5400000" flipH="1" flipV="1">
                    <a:off x="7014746" y="1108784"/>
                    <a:ext cx="1652598" cy="490542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headEnd type="oval" w="lg" len="lg"/>
                    <a:tailEnd type="oval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" name="Skupina 207"/>
                  <p:cNvGrpSpPr/>
                  <p:nvPr/>
                </p:nvGrpSpPr>
                <p:grpSpPr>
                  <a:xfrm>
                    <a:off x="71406" y="142852"/>
                    <a:ext cx="8856764" cy="907672"/>
                    <a:chOff x="71406" y="142852"/>
                    <a:chExt cx="8856764" cy="907672"/>
                  </a:xfrm>
                </p:grpSpPr>
                <p:cxnSp>
                  <p:nvCxnSpPr>
                    <p:cNvPr id="669" name="Přímá spojovací šipka 668"/>
                    <p:cNvCxnSpPr/>
                    <p:nvPr/>
                  </p:nvCxnSpPr>
                  <p:spPr>
                    <a:xfrm rot="5400000" flipH="1" flipV="1">
                      <a:off x="1677022" y="697256"/>
                      <a:ext cx="357190" cy="10563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0" name="Přímá spojovací šipka 669"/>
                    <p:cNvCxnSpPr/>
                    <p:nvPr/>
                  </p:nvCxnSpPr>
                  <p:spPr>
                    <a:xfrm rot="5400000" flipH="1" flipV="1">
                      <a:off x="3388943" y="708948"/>
                      <a:ext cx="357190" cy="10563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1" name="Přímá spojovací šipka 670"/>
                    <p:cNvCxnSpPr/>
                    <p:nvPr/>
                  </p:nvCxnSpPr>
                  <p:spPr>
                    <a:xfrm flipV="1">
                      <a:off x="3256240" y="928670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2" name="Přímá spojovací šipka 671"/>
                    <p:cNvCxnSpPr/>
                    <p:nvPr/>
                  </p:nvCxnSpPr>
                  <p:spPr>
                    <a:xfrm flipV="1">
                      <a:off x="1540845" y="942524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" name="Skupina 173"/>
                    <p:cNvGrpSpPr/>
                    <p:nvPr/>
                  </p:nvGrpSpPr>
                  <p:grpSpPr>
                    <a:xfrm>
                      <a:off x="71406" y="142852"/>
                      <a:ext cx="8856764" cy="907672"/>
                      <a:chOff x="71406" y="142852"/>
                      <a:chExt cx="8856764" cy="907672"/>
                    </a:xfrm>
                  </p:grpSpPr>
                  <p:cxnSp>
                    <p:nvCxnSpPr>
                      <p:cNvPr id="674" name="Přímá spojovací šipka 673"/>
                      <p:cNvCxnSpPr/>
                      <p:nvPr/>
                    </p:nvCxnSpPr>
                    <p:spPr>
                      <a:xfrm flipV="1">
                        <a:off x="3513818" y="502676"/>
                        <a:ext cx="1143008" cy="428628"/>
                      </a:xfrm>
                      <a:prstGeom prst="straightConnector1">
                        <a:avLst/>
                      </a:prstGeom>
                      <a:ln w="1905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headEnd type="oval" w="lg" len="lg"/>
                        <a:tailEnd type="oval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8" name="Skupina 119"/>
                      <p:cNvGrpSpPr/>
                      <p:nvPr/>
                    </p:nvGrpSpPr>
                    <p:grpSpPr>
                      <a:xfrm>
                        <a:off x="71406" y="142852"/>
                        <a:ext cx="8856764" cy="907672"/>
                        <a:chOff x="71406" y="142852"/>
                        <a:chExt cx="8856764" cy="907672"/>
                      </a:xfrm>
                    </p:grpSpPr>
                    <p:cxnSp>
                      <p:nvCxnSpPr>
                        <p:cNvPr id="676" name="Přímá spojovací šipka 675"/>
                        <p:cNvCxnSpPr/>
                        <p:nvPr/>
                      </p:nvCxnSpPr>
                      <p:spPr>
                        <a:xfrm flipV="1">
                          <a:off x="1785918" y="500042"/>
                          <a:ext cx="1143008" cy="42862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7" name="Přímá spojovací šipka 676"/>
                        <p:cNvCxnSpPr/>
                        <p:nvPr/>
                      </p:nvCxnSpPr>
                      <p:spPr>
                        <a:xfrm>
                          <a:off x="2928926" y="500042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8" name="Přímá spojovací šipka 677"/>
                        <p:cNvCxnSpPr/>
                        <p:nvPr/>
                      </p:nvCxnSpPr>
                      <p:spPr>
                        <a:xfrm>
                          <a:off x="1816260" y="928670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9" name="Přímá spojovací šipka 678"/>
                        <p:cNvCxnSpPr/>
                        <p:nvPr/>
                      </p:nvCxnSpPr>
                      <p:spPr>
                        <a:xfrm>
                          <a:off x="3528138" y="937765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0" name="Přímá spojovací šipka 679"/>
                        <p:cNvCxnSpPr/>
                        <p:nvPr/>
                      </p:nvCxnSpPr>
                      <p:spPr>
                        <a:xfrm>
                          <a:off x="4657292" y="504378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1" name="Přímá spojovací šipka 680"/>
                        <p:cNvCxnSpPr/>
                        <p:nvPr/>
                      </p:nvCxnSpPr>
                      <p:spPr>
                        <a:xfrm>
                          <a:off x="5242650" y="929250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2" name="Přímá spojovací šipka 681"/>
                        <p:cNvCxnSpPr/>
                        <p:nvPr/>
                      </p:nvCxnSpPr>
                      <p:spPr>
                        <a:xfrm flipV="1">
                          <a:off x="5228796" y="506969"/>
                          <a:ext cx="1143008" cy="42862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3" name="Přímá spojovací šipka 682"/>
                        <p:cNvCxnSpPr/>
                        <p:nvPr/>
                      </p:nvCxnSpPr>
                      <p:spPr>
                        <a:xfrm>
                          <a:off x="6371804" y="513896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4" name="Přímá spojovací šipka 683"/>
                        <p:cNvCxnSpPr/>
                        <p:nvPr/>
                      </p:nvCxnSpPr>
                      <p:spPr>
                        <a:xfrm>
                          <a:off x="78333" y="928670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5" name="Přímá spojovací šipka 684"/>
                        <p:cNvCxnSpPr/>
                        <p:nvPr/>
                      </p:nvCxnSpPr>
                      <p:spPr>
                        <a:xfrm>
                          <a:off x="1205319" y="506969"/>
                          <a:ext cx="1714512" cy="158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6" name="Přímá spojovací šipka 685"/>
                        <p:cNvCxnSpPr/>
                        <p:nvPr/>
                      </p:nvCxnSpPr>
                      <p:spPr>
                        <a:xfrm flipV="1">
                          <a:off x="71406" y="500042"/>
                          <a:ext cx="1143008" cy="42862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7" name="Přímá spojovací šipka 686"/>
                        <p:cNvCxnSpPr/>
                        <p:nvPr/>
                      </p:nvCxnSpPr>
                      <p:spPr>
                        <a:xfrm flipV="1">
                          <a:off x="6943308" y="513896"/>
                          <a:ext cx="1143008" cy="42862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headEnd type="oval" w="lg" len="lg"/>
                          <a:tailEnd type="oval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8" name="Přímá spojovací čára 687"/>
                        <p:cNvCxnSpPr/>
                        <p:nvPr/>
                      </p:nvCxnSpPr>
                      <p:spPr>
                        <a:xfrm flipV="1">
                          <a:off x="6950235" y="928670"/>
                          <a:ext cx="1329614" cy="0"/>
                        </a:xfrm>
                        <a:prstGeom prst="line">
                          <a:avLst/>
                        </a:prstGeom>
                        <a:ln w="19050"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89" name="Přímá spojovací čára 688"/>
                        <p:cNvCxnSpPr/>
                        <p:nvPr/>
                      </p:nvCxnSpPr>
                      <p:spPr>
                        <a:xfrm flipV="1">
                          <a:off x="8100170" y="529918"/>
                          <a:ext cx="828000" cy="0"/>
                        </a:xfrm>
                        <a:prstGeom prst="line">
                          <a:avLst/>
                        </a:prstGeom>
                        <a:ln w="19050"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0" name="Přímá spojovací čára 689"/>
                        <p:cNvCxnSpPr/>
                        <p:nvPr/>
                      </p:nvCxnSpPr>
                      <p:spPr>
                        <a:xfrm flipV="1">
                          <a:off x="307487" y="506969"/>
                          <a:ext cx="900000" cy="0"/>
                        </a:xfrm>
                        <a:prstGeom prst="line">
                          <a:avLst/>
                        </a:prstGeom>
                        <a:ln w="19050"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1" name="Přímá spojovací šipka 690"/>
                        <p:cNvCxnSpPr/>
                        <p:nvPr/>
                      </p:nvCxnSpPr>
                      <p:spPr>
                        <a:xfrm rot="5400000" flipH="1" flipV="1">
                          <a:off x="-54370" y="681234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2" name="Přímá spojovací šipka 691"/>
                        <p:cNvCxnSpPr/>
                        <p:nvPr/>
                      </p:nvCxnSpPr>
                      <p:spPr>
                        <a:xfrm rot="5400000" flipH="1" flipV="1">
                          <a:off x="1088638" y="268628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3" name="Přímá spojovací šipka 692"/>
                        <p:cNvCxnSpPr/>
                        <p:nvPr/>
                      </p:nvCxnSpPr>
                      <p:spPr>
                        <a:xfrm rot="5400000" flipH="1" flipV="1">
                          <a:off x="2794490" y="268628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4" name="Přímá spojovací šipka 693"/>
                        <p:cNvCxnSpPr/>
                        <p:nvPr/>
                      </p:nvCxnSpPr>
                      <p:spPr>
                        <a:xfrm rot="5400000" flipH="1" flipV="1">
                          <a:off x="4518097" y="268628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5" name="Přímá spojovací šipka 694"/>
                        <p:cNvCxnSpPr/>
                        <p:nvPr/>
                      </p:nvCxnSpPr>
                      <p:spPr>
                        <a:xfrm rot="5400000" flipH="1" flipV="1">
                          <a:off x="5119477" y="695094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6" name="Přímá spojovací šipka 695"/>
                        <p:cNvCxnSpPr/>
                        <p:nvPr/>
                      </p:nvCxnSpPr>
                      <p:spPr>
                        <a:xfrm rot="5400000" flipH="1" flipV="1">
                          <a:off x="6239536" y="268628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7" name="Přímá spojovací šipka 696"/>
                        <p:cNvCxnSpPr/>
                        <p:nvPr/>
                      </p:nvCxnSpPr>
                      <p:spPr>
                        <a:xfrm rot="5400000" flipH="1" flipV="1">
                          <a:off x="6833989" y="708948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8" name="Přímá spojovací šipka 697"/>
                        <p:cNvCxnSpPr/>
                        <p:nvPr/>
                      </p:nvCxnSpPr>
                      <p:spPr>
                        <a:xfrm rot="5400000" flipH="1" flipV="1">
                          <a:off x="7970069" y="282482"/>
                          <a:ext cx="357190" cy="105638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9" name="Přímá spojovací šipka 698"/>
                        <p:cNvCxnSpPr/>
                        <p:nvPr/>
                      </p:nvCxnSpPr>
                      <p:spPr>
                        <a:xfrm flipV="1">
                          <a:off x="1214414" y="392042"/>
                          <a:ext cx="252000" cy="10800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00" name="Přímá spojovací šipka 699"/>
                        <p:cNvCxnSpPr/>
                        <p:nvPr/>
                      </p:nvCxnSpPr>
                      <p:spPr>
                        <a:xfrm flipV="1">
                          <a:off x="2928043" y="400896"/>
                          <a:ext cx="252000" cy="10800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01" name="Přímá spojovací šipka 700"/>
                        <p:cNvCxnSpPr/>
                        <p:nvPr/>
                      </p:nvCxnSpPr>
                      <p:spPr>
                        <a:xfrm flipV="1">
                          <a:off x="4656409" y="392042"/>
                          <a:ext cx="252000" cy="10800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02" name="Přímá spojovací šipka 701"/>
                        <p:cNvCxnSpPr/>
                        <p:nvPr/>
                      </p:nvCxnSpPr>
                      <p:spPr>
                        <a:xfrm flipV="1">
                          <a:off x="6377848" y="409991"/>
                          <a:ext cx="252000" cy="10800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03" name="Přímá spojovací šipka 702"/>
                        <p:cNvCxnSpPr/>
                        <p:nvPr/>
                      </p:nvCxnSpPr>
                      <p:spPr>
                        <a:xfrm flipV="1">
                          <a:off x="8106214" y="407823"/>
                          <a:ext cx="252000" cy="10800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04" name="Přímá spojovací šipka 703"/>
                        <p:cNvCxnSpPr/>
                        <p:nvPr/>
                      </p:nvCxnSpPr>
                      <p:spPr>
                        <a:xfrm flipV="1">
                          <a:off x="4969869" y="935597"/>
                          <a:ext cx="252000" cy="10800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05" name="Přímá spojovací šipka 704"/>
                        <p:cNvCxnSpPr/>
                        <p:nvPr/>
                      </p:nvCxnSpPr>
                      <p:spPr>
                        <a:xfrm flipV="1">
                          <a:off x="6691308" y="942524"/>
                          <a:ext cx="252000" cy="10800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prstDash val="sysDash"/>
                          <a:headEnd type="none" w="med" len="med"/>
                          <a:tailEnd type="none" w="med" len="me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  <p:grpSp>
              <p:nvGrpSpPr>
                <p:cNvPr id="9" name="Skupina 341"/>
                <p:cNvGrpSpPr/>
                <p:nvPr/>
              </p:nvGrpSpPr>
              <p:grpSpPr>
                <a:xfrm>
                  <a:off x="71406" y="2041802"/>
                  <a:ext cx="8858312" cy="744256"/>
                  <a:chOff x="71406" y="2041802"/>
                  <a:chExt cx="8858312" cy="744256"/>
                </a:xfrm>
              </p:grpSpPr>
              <p:cxnSp>
                <p:nvCxnSpPr>
                  <p:cNvPr id="635" name="Přímá spojovací šipka 634"/>
                  <p:cNvCxnSpPr/>
                  <p:nvPr/>
                </p:nvCxnSpPr>
                <p:spPr>
                  <a:xfrm rot="5400000" flipH="1" flipV="1">
                    <a:off x="311799" y="2390436"/>
                    <a:ext cx="612000" cy="179244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prstDash val="sysDash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6" name="Přímá spojovací šipka 635"/>
                  <p:cNvCxnSpPr/>
                  <p:nvPr/>
                </p:nvCxnSpPr>
                <p:spPr>
                  <a:xfrm flipV="1">
                    <a:off x="1043830" y="2585839"/>
                    <a:ext cx="252000" cy="108000"/>
                  </a:xfrm>
                  <a:prstGeom prst="straightConnector1">
                    <a:avLst/>
                  </a:prstGeom>
                  <a:ln w="19050">
                    <a:solidFill>
                      <a:schemeClr val="tx2">
                        <a:lumMod val="40000"/>
                        <a:lumOff val="60000"/>
                      </a:schemeClr>
                    </a:solidFill>
                    <a:prstDash val="sysDash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" name="Skupina 317"/>
                  <p:cNvGrpSpPr/>
                  <p:nvPr/>
                </p:nvGrpSpPr>
                <p:grpSpPr>
                  <a:xfrm>
                    <a:off x="71406" y="2041802"/>
                    <a:ext cx="8858312" cy="652037"/>
                    <a:chOff x="71406" y="2041802"/>
                    <a:chExt cx="8858312" cy="652037"/>
                  </a:xfrm>
                </p:grpSpPr>
                <p:cxnSp>
                  <p:nvCxnSpPr>
                    <p:cNvPr id="638" name="Přímá spojovací šipka 637"/>
                    <p:cNvCxnSpPr/>
                    <p:nvPr/>
                  </p:nvCxnSpPr>
                  <p:spPr>
                    <a:xfrm flipV="1">
                      <a:off x="3000364" y="2150043"/>
                      <a:ext cx="1143008" cy="42862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9" name="Přímá spojovací šipka 638"/>
                    <p:cNvCxnSpPr/>
                    <p:nvPr/>
                  </p:nvCxnSpPr>
                  <p:spPr>
                    <a:xfrm>
                      <a:off x="2996784" y="2575091"/>
                      <a:ext cx="171451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0" name="Přímá spojovací šipka 639"/>
                    <p:cNvCxnSpPr/>
                    <p:nvPr/>
                  </p:nvCxnSpPr>
                  <p:spPr>
                    <a:xfrm>
                      <a:off x="2425280" y="2156970"/>
                      <a:ext cx="171451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1" name="Přímá spojovací šipka 640"/>
                    <p:cNvCxnSpPr/>
                    <p:nvPr/>
                  </p:nvCxnSpPr>
                  <p:spPr>
                    <a:xfrm>
                      <a:off x="4143372" y="2159138"/>
                      <a:ext cx="171451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2" name="Přímá spojovací šipka 641"/>
                    <p:cNvCxnSpPr/>
                    <p:nvPr/>
                  </p:nvCxnSpPr>
                  <p:spPr>
                    <a:xfrm>
                      <a:off x="4728307" y="2578671"/>
                      <a:ext cx="171451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3" name="Přímá spojovací šipka 642"/>
                    <p:cNvCxnSpPr/>
                    <p:nvPr/>
                  </p:nvCxnSpPr>
                  <p:spPr>
                    <a:xfrm flipV="1">
                      <a:off x="4721803" y="2161729"/>
                      <a:ext cx="1143008" cy="42862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4" name="Přímá spojovací šipka 643"/>
                    <p:cNvCxnSpPr/>
                    <p:nvPr/>
                  </p:nvCxnSpPr>
                  <p:spPr>
                    <a:xfrm>
                      <a:off x="5871738" y="2163897"/>
                      <a:ext cx="171451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5" name="Přímá spojovací šipka 644"/>
                    <p:cNvCxnSpPr/>
                    <p:nvPr/>
                  </p:nvCxnSpPr>
                  <p:spPr>
                    <a:xfrm>
                      <a:off x="707421" y="2159138"/>
                      <a:ext cx="171451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6" name="Přímá spojovací šipka 645"/>
                    <p:cNvCxnSpPr/>
                    <p:nvPr/>
                  </p:nvCxnSpPr>
                  <p:spPr>
                    <a:xfrm flipV="1">
                      <a:off x="6450169" y="2161306"/>
                      <a:ext cx="1143008" cy="428628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headEnd type="oval" w="lg" len="lg"/>
                      <a:tailEnd type="oval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7" name="Přímá spojovací čára 646"/>
                    <p:cNvCxnSpPr/>
                    <p:nvPr/>
                  </p:nvCxnSpPr>
                  <p:spPr>
                    <a:xfrm flipV="1">
                      <a:off x="6457096" y="2578671"/>
                      <a:ext cx="1329614" cy="0"/>
                    </a:xfrm>
                    <a:prstGeom prst="line">
                      <a:avLst/>
                    </a:prstGeom>
                    <a:ln w="1905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8" name="Přímá spojovací čára 647"/>
                    <p:cNvCxnSpPr/>
                    <p:nvPr/>
                  </p:nvCxnSpPr>
                  <p:spPr>
                    <a:xfrm flipV="1">
                      <a:off x="7600104" y="2189014"/>
                      <a:ext cx="1329614" cy="0"/>
                    </a:xfrm>
                    <a:prstGeom prst="line">
                      <a:avLst/>
                    </a:prstGeom>
                    <a:ln w="1905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9" name="Přímá spojovací čára 648"/>
                    <p:cNvCxnSpPr/>
                    <p:nvPr/>
                  </p:nvCxnSpPr>
                  <p:spPr>
                    <a:xfrm flipV="1">
                      <a:off x="170975" y="2578671"/>
                      <a:ext cx="1116000" cy="0"/>
                    </a:xfrm>
                    <a:prstGeom prst="line">
                      <a:avLst/>
                    </a:prstGeom>
                    <a:ln w="1905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0" name="Přímá spojovací čára 649"/>
                    <p:cNvCxnSpPr/>
                    <p:nvPr/>
                  </p:nvCxnSpPr>
                  <p:spPr>
                    <a:xfrm flipV="1">
                      <a:off x="71406" y="2163897"/>
                      <a:ext cx="648000" cy="0"/>
                    </a:xfrm>
                    <a:prstGeom prst="line">
                      <a:avLst/>
                    </a:prstGeom>
                    <a:ln w="1905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1" name="Přímá spojovací šipka 650"/>
                    <p:cNvCxnSpPr/>
                    <p:nvPr/>
                  </p:nvCxnSpPr>
                  <p:spPr>
                    <a:xfrm flipV="1">
                      <a:off x="2748364" y="2585839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2" name="Přímá spojovací šipka 651"/>
                    <p:cNvCxnSpPr/>
                    <p:nvPr/>
                  </p:nvCxnSpPr>
                  <p:spPr>
                    <a:xfrm flipV="1">
                      <a:off x="4469803" y="2585839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3" name="Přímá spojovací šipka 652"/>
                    <p:cNvCxnSpPr/>
                    <p:nvPr/>
                  </p:nvCxnSpPr>
                  <p:spPr>
                    <a:xfrm flipV="1">
                      <a:off x="6191242" y="2583671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4" name="Přímá spojovací šipka 653"/>
                    <p:cNvCxnSpPr/>
                    <p:nvPr/>
                  </p:nvCxnSpPr>
                  <p:spPr>
                    <a:xfrm flipV="1">
                      <a:off x="4149416" y="2041802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5" name="Přímá spojovací šipka 654"/>
                    <p:cNvCxnSpPr/>
                    <p:nvPr/>
                  </p:nvCxnSpPr>
                  <p:spPr>
                    <a:xfrm flipV="1">
                      <a:off x="2428860" y="2048970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6" name="Přímá spojovací šipka 655"/>
                    <p:cNvCxnSpPr/>
                    <p:nvPr/>
                  </p:nvCxnSpPr>
                  <p:spPr>
                    <a:xfrm flipV="1">
                      <a:off x="5877782" y="2057824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7" name="Přímá spojovací šipka 656"/>
                    <p:cNvCxnSpPr/>
                    <p:nvPr/>
                  </p:nvCxnSpPr>
                  <p:spPr>
                    <a:xfrm flipV="1">
                      <a:off x="718684" y="2058065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8" name="Přímá spojovací šipka 657"/>
                    <p:cNvCxnSpPr/>
                    <p:nvPr/>
                  </p:nvCxnSpPr>
                  <p:spPr>
                    <a:xfrm flipV="1">
                      <a:off x="7606148" y="2057824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9" name="Přímá spojovací šipka 658"/>
                    <p:cNvCxnSpPr/>
                    <p:nvPr/>
                  </p:nvCxnSpPr>
                  <p:spPr>
                    <a:xfrm flipV="1">
                      <a:off x="447209" y="2170824"/>
                      <a:ext cx="252000" cy="108000"/>
                    </a:xfrm>
                    <a:prstGeom prst="straightConnector1">
                      <a:avLst/>
                    </a:prstGeom>
                    <a:ln w="1905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11" name="Skupina 556"/>
            <p:cNvGrpSpPr/>
            <p:nvPr/>
          </p:nvGrpSpPr>
          <p:grpSpPr>
            <a:xfrm>
              <a:off x="203764" y="3597416"/>
              <a:ext cx="8019201" cy="1286986"/>
              <a:chOff x="203764" y="3597416"/>
              <a:chExt cx="8019201" cy="1286986"/>
            </a:xfrm>
          </p:grpSpPr>
          <p:cxnSp>
            <p:nvCxnSpPr>
              <p:cNvPr id="593" name="Přímá spojovací šipka 592"/>
              <p:cNvCxnSpPr/>
              <p:nvPr/>
            </p:nvCxnSpPr>
            <p:spPr>
              <a:xfrm>
                <a:off x="3659328" y="3827752"/>
                <a:ext cx="1714512" cy="1588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" name="Přímá spojovací šipka 593"/>
              <p:cNvCxnSpPr/>
              <p:nvPr/>
            </p:nvCxnSpPr>
            <p:spPr>
              <a:xfrm>
                <a:off x="4237759" y="4245697"/>
                <a:ext cx="1714512" cy="1588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Přímá spojovací šipka 594"/>
              <p:cNvCxnSpPr/>
              <p:nvPr/>
            </p:nvCxnSpPr>
            <p:spPr>
              <a:xfrm flipV="1">
                <a:off x="5959198" y="3820825"/>
                <a:ext cx="1143008" cy="428628"/>
              </a:xfrm>
              <a:prstGeom prst="straightConnector1">
                <a:avLst/>
              </a:prstGeom>
              <a:ln w="19050">
                <a:solidFill>
                  <a:schemeClr val="tx2">
                    <a:lumMod val="40000"/>
                    <a:lumOff val="60000"/>
                  </a:schemeClr>
                </a:solidFill>
                <a:headEnd type="oval" w="lg" len="lg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Skupina 527"/>
              <p:cNvGrpSpPr/>
              <p:nvPr/>
            </p:nvGrpSpPr>
            <p:grpSpPr>
              <a:xfrm>
                <a:off x="203764" y="3597416"/>
                <a:ext cx="8019201" cy="1286986"/>
                <a:chOff x="203764" y="3597416"/>
                <a:chExt cx="8019201" cy="1286986"/>
              </a:xfrm>
            </p:grpSpPr>
            <p:cxnSp>
              <p:nvCxnSpPr>
                <p:cNvPr id="597" name="Přímá spojovací šipka 596"/>
                <p:cNvCxnSpPr/>
                <p:nvPr/>
              </p:nvCxnSpPr>
              <p:spPr>
                <a:xfrm flipV="1">
                  <a:off x="792713" y="3820825"/>
                  <a:ext cx="1143008" cy="428628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oval" w="lg" len="lg"/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8" name="Přímá spojovací šipka 597"/>
                <p:cNvCxnSpPr/>
                <p:nvPr/>
              </p:nvCxnSpPr>
              <p:spPr>
                <a:xfrm flipV="1">
                  <a:off x="2514152" y="3822993"/>
                  <a:ext cx="1143008" cy="428628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oval" w="lg" len="lg"/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9" name="Přímá spojovací šipka 598"/>
                <p:cNvCxnSpPr/>
                <p:nvPr/>
              </p:nvCxnSpPr>
              <p:spPr>
                <a:xfrm>
                  <a:off x="1928794" y="3828332"/>
                  <a:ext cx="1714512" cy="1588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oval" w="lg" len="lg"/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0" name="Přímá spojovací šipka 599"/>
                <p:cNvCxnSpPr/>
                <p:nvPr/>
              </p:nvCxnSpPr>
              <p:spPr>
                <a:xfrm>
                  <a:off x="799640" y="4256960"/>
                  <a:ext cx="1714512" cy="1588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oval" w="lg" len="lg"/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1" name="Přímá spojovací šipka 600"/>
                <p:cNvCxnSpPr/>
                <p:nvPr/>
              </p:nvCxnSpPr>
              <p:spPr>
                <a:xfrm>
                  <a:off x="2521079" y="4247865"/>
                  <a:ext cx="1714512" cy="1588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oval" w="lg" len="lg"/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2" name="Přímá spojovací šipka 601"/>
                <p:cNvCxnSpPr/>
                <p:nvPr/>
              </p:nvCxnSpPr>
              <p:spPr>
                <a:xfrm>
                  <a:off x="5385526" y="3833091"/>
                  <a:ext cx="1714512" cy="1588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oval" w="lg" len="lg"/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3" name="Přímá spojovací šipka 602"/>
                <p:cNvCxnSpPr/>
                <p:nvPr/>
              </p:nvCxnSpPr>
              <p:spPr>
                <a:xfrm flipV="1">
                  <a:off x="4235591" y="3829920"/>
                  <a:ext cx="1143008" cy="428628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oval" w="lg" len="lg"/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4" name="Přímá spojovací čára 603"/>
                <p:cNvCxnSpPr/>
                <p:nvPr/>
              </p:nvCxnSpPr>
              <p:spPr>
                <a:xfrm flipV="1">
                  <a:off x="5963957" y="4242526"/>
                  <a:ext cx="1329614" cy="0"/>
                </a:xfrm>
                <a:prstGeom prst="line">
                  <a:avLst/>
                </a:prstGeom>
                <a:ln w="19050"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Přímá spojovací čára 604"/>
                <p:cNvCxnSpPr/>
                <p:nvPr/>
              </p:nvCxnSpPr>
              <p:spPr>
                <a:xfrm flipV="1">
                  <a:off x="7106965" y="3820825"/>
                  <a:ext cx="1116000" cy="0"/>
                </a:xfrm>
                <a:prstGeom prst="line">
                  <a:avLst/>
                </a:prstGeom>
                <a:ln w="19050"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6" name="Přímá spojovací čára 605"/>
                <p:cNvCxnSpPr/>
                <p:nvPr/>
              </p:nvCxnSpPr>
              <p:spPr>
                <a:xfrm flipV="1">
                  <a:off x="203764" y="4247285"/>
                  <a:ext cx="576000" cy="0"/>
                </a:xfrm>
                <a:prstGeom prst="line">
                  <a:avLst/>
                </a:prstGeom>
                <a:ln w="19050"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7" name="Přímá spojovací čára 606"/>
                <p:cNvCxnSpPr/>
                <p:nvPr/>
              </p:nvCxnSpPr>
              <p:spPr>
                <a:xfrm flipV="1">
                  <a:off x="592253" y="3825584"/>
                  <a:ext cx="1329614" cy="0"/>
                </a:xfrm>
                <a:prstGeom prst="line">
                  <a:avLst/>
                </a:prstGeom>
                <a:ln w="19050"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8" name="Přímá spojovací šipka 607"/>
                <p:cNvCxnSpPr/>
                <p:nvPr/>
              </p:nvCxnSpPr>
              <p:spPr>
                <a:xfrm rot="5400000" flipH="1" flipV="1">
                  <a:off x="3855556" y="4488780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9" name="Přímá spojovací šipka 608"/>
                <p:cNvCxnSpPr/>
                <p:nvPr/>
              </p:nvCxnSpPr>
              <p:spPr>
                <a:xfrm rot="5400000" flipH="1" flipV="1">
                  <a:off x="4982977" y="4060152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0" name="Přímá spojovací šipka 609"/>
                <p:cNvCxnSpPr/>
                <p:nvPr/>
              </p:nvCxnSpPr>
              <p:spPr>
                <a:xfrm rot="5400000" flipH="1" flipV="1">
                  <a:off x="5554481" y="4462138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1" name="Přímá spojovací šipka 610"/>
                <p:cNvCxnSpPr/>
                <p:nvPr/>
              </p:nvCxnSpPr>
              <p:spPr>
                <a:xfrm rot="5400000" flipH="1" flipV="1">
                  <a:off x="6706584" y="4047364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2" name="Přímá spojovací šipka 611"/>
                <p:cNvCxnSpPr/>
                <p:nvPr/>
              </p:nvCxnSpPr>
              <p:spPr>
                <a:xfrm rot="5400000" flipH="1" flipV="1">
                  <a:off x="3247684" y="4060152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3" name="Přímá spojovací šipka 612"/>
                <p:cNvCxnSpPr/>
                <p:nvPr/>
              </p:nvCxnSpPr>
              <p:spPr>
                <a:xfrm rot="5400000" flipH="1" flipV="1">
                  <a:off x="2118530" y="4482496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4" name="Přímá spojovací šipka 613"/>
                <p:cNvCxnSpPr/>
                <p:nvPr/>
              </p:nvCxnSpPr>
              <p:spPr>
                <a:xfrm rot="5400000" flipH="1" flipV="1">
                  <a:off x="1528413" y="4062320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5" name="Přímá spojovací šipka 614"/>
                <p:cNvCxnSpPr/>
                <p:nvPr/>
              </p:nvCxnSpPr>
              <p:spPr>
                <a:xfrm rot="5400000" flipH="1" flipV="1">
                  <a:off x="396656" y="4481853"/>
                  <a:ext cx="612000" cy="17924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6" name="Přímá spojovací šipka 615"/>
                <p:cNvCxnSpPr/>
                <p:nvPr/>
              </p:nvCxnSpPr>
              <p:spPr>
                <a:xfrm flipV="1">
                  <a:off x="1928794" y="4263307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7" name="Přímá spojovací šipka 616"/>
                <p:cNvCxnSpPr/>
                <p:nvPr/>
              </p:nvCxnSpPr>
              <p:spPr>
                <a:xfrm flipV="1">
                  <a:off x="3650233" y="3597416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8" name="Přímá spojovací šipka 617"/>
                <p:cNvCxnSpPr/>
                <p:nvPr/>
              </p:nvCxnSpPr>
              <p:spPr>
                <a:xfrm flipV="1">
                  <a:off x="214282" y="4263313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9" name="Přímá spojovací šipka 618"/>
                <p:cNvCxnSpPr/>
                <p:nvPr/>
              </p:nvCxnSpPr>
              <p:spPr>
                <a:xfrm flipV="1">
                  <a:off x="1944816" y="3615606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Přímá spojovací šipka 619"/>
                <p:cNvCxnSpPr/>
                <p:nvPr/>
              </p:nvCxnSpPr>
              <p:spPr>
                <a:xfrm flipV="1">
                  <a:off x="5390125" y="3615606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1" name="Přímá spojovací šipka 620"/>
                <p:cNvCxnSpPr/>
                <p:nvPr/>
              </p:nvCxnSpPr>
              <p:spPr>
                <a:xfrm flipV="1">
                  <a:off x="7107228" y="3615606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2" name="Přímá spojovací šipka 621"/>
                <p:cNvCxnSpPr/>
                <p:nvPr/>
              </p:nvCxnSpPr>
              <p:spPr>
                <a:xfrm flipV="1">
                  <a:off x="3657160" y="4256380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3" name="Přímá spojovací šipka 622"/>
                <p:cNvCxnSpPr/>
                <p:nvPr/>
              </p:nvCxnSpPr>
              <p:spPr>
                <a:xfrm flipV="1">
                  <a:off x="5374103" y="4242526"/>
                  <a:ext cx="576000" cy="214314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3" name="Skupina 28"/>
          <p:cNvGrpSpPr/>
          <p:nvPr/>
        </p:nvGrpSpPr>
        <p:grpSpPr>
          <a:xfrm>
            <a:off x="1321916" y="1383201"/>
            <a:ext cx="1775676" cy="1991544"/>
            <a:chOff x="1561810" y="837434"/>
            <a:chExt cx="1775676" cy="1991544"/>
          </a:xfrm>
        </p:grpSpPr>
        <p:cxnSp>
          <p:nvCxnSpPr>
            <p:cNvPr id="18" name="Přímá spojovací šipka 17"/>
            <p:cNvCxnSpPr/>
            <p:nvPr/>
          </p:nvCxnSpPr>
          <p:spPr>
            <a:xfrm>
              <a:off x="1622974" y="2500306"/>
              <a:ext cx="1714512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/>
            <p:cNvSpPr txBox="1"/>
            <p:nvPr/>
          </p:nvSpPr>
          <p:spPr>
            <a:xfrm>
              <a:off x="2643174" y="2428868"/>
              <a:ext cx="428628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i="1" dirty="0" err="1" smtClean="0"/>
                <a:t>a</a:t>
              </a:r>
              <a:r>
                <a:rPr lang="en-US" sz="2400" b="1" baseline="-25000" dirty="0" err="1" smtClean="0"/>
                <a:t>1</a:t>
              </a:r>
              <a:endParaRPr lang="cs-CZ" b="1" baseline="-25000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2285984" y="2071678"/>
              <a:ext cx="50006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i="1" dirty="0" err="1" smtClean="0"/>
                <a:t>a</a:t>
              </a:r>
              <a:r>
                <a:rPr lang="en-US" sz="2400" b="1" baseline="-25000" dirty="0" err="1" smtClean="0"/>
                <a:t>2</a:t>
              </a:r>
              <a:endParaRPr lang="cs-CZ" b="1" baseline="-25000" dirty="0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1928794" y="1028626"/>
              <a:ext cx="50006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i="1" dirty="0" err="1" smtClean="0">
                  <a:ln>
                    <a:solidFill>
                      <a:schemeClr val="bg1"/>
                    </a:solidFill>
                  </a:ln>
                </a:rPr>
                <a:t>a</a:t>
              </a:r>
              <a:r>
                <a:rPr lang="en-US" sz="2400" b="1" baseline="-25000" dirty="0" err="1">
                  <a:ln>
                    <a:solidFill>
                      <a:schemeClr val="bg1"/>
                    </a:solidFill>
                  </a:ln>
                </a:rPr>
                <a:t>3</a:t>
              </a:r>
              <a:endParaRPr lang="cs-CZ" b="1" baseline="-25000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28" name="Elipsa 27"/>
            <p:cNvSpPr/>
            <p:nvPr/>
          </p:nvSpPr>
          <p:spPr>
            <a:xfrm>
              <a:off x="1561810" y="2447976"/>
              <a:ext cx="108000" cy="108000"/>
            </a:xfrm>
            <a:prstGeom prst="ellipse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9" name="Přímá spojovací šipka 18"/>
            <p:cNvCxnSpPr/>
            <p:nvPr/>
          </p:nvCxnSpPr>
          <p:spPr>
            <a:xfrm flipV="1">
              <a:off x="1622974" y="2061404"/>
              <a:ext cx="1143008" cy="42862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šipka 20"/>
            <p:cNvCxnSpPr/>
            <p:nvPr/>
          </p:nvCxnSpPr>
          <p:spPr>
            <a:xfrm rot="5400000" flipH="1" flipV="1">
              <a:off x="1021398" y="1418462"/>
              <a:ext cx="1652598" cy="49054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8" name="TextovéPole 717"/>
          <p:cNvSpPr txBox="1"/>
          <p:nvPr/>
        </p:nvSpPr>
        <p:spPr>
          <a:xfrm>
            <a:off x="357158" y="5086362"/>
            <a:ext cx="8100000" cy="738664"/>
          </a:xfrm>
          <a:prstGeom prst="rect">
            <a:avLst/>
          </a:prstGeom>
          <a:solidFill>
            <a:srgbClr val="EBF6F9"/>
          </a:solidFill>
          <a:ln>
            <a:noFill/>
          </a:ln>
        </p:spPr>
        <p:txBody>
          <a:bodyPr wrap="square" tIns="36000" bIns="36000" rtlCol="0">
            <a:spAutoFit/>
          </a:bodyPr>
          <a:lstStyle/>
          <a:p>
            <a:r>
              <a:rPr lang="cs-CZ" sz="2000" i="1" dirty="0" smtClean="0">
                <a:latin typeface="Cambria" pitchFamily="18" charset="0"/>
              </a:rPr>
              <a:t>Zvolíme </a:t>
            </a:r>
            <a:r>
              <a:rPr lang="cs-CZ" sz="2000" i="1" dirty="0" smtClean="0">
                <a:solidFill>
                  <a:srgbClr val="FF0000"/>
                </a:solidFill>
                <a:latin typeface="Cambria" pitchFamily="18" charset="0"/>
              </a:rPr>
              <a:t> elementární</a:t>
            </a:r>
            <a:r>
              <a:rPr lang="cs-CZ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cs-CZ" sz="2000" i="1" dirty="0" smtClean="0">
                <a:solidFill>
                  <a:srgbClr val="FF0000"/>
                </a:solidFill>
                <a:latin typeface="Cambria" pitchFamily="18" charset="0"/>
              </a:rPr>
              <a:t> translace</a:t>
            </a:r>
            <a:r>
              <a:rPr lang="en-US" sz="2000" i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cs-CZ" sz="2000" i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000" b="1" i="1" dirty="0" smtClean="0"/>
              <a:t>a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 </a:t>
            </a:r>
            <a:r>
              <a:rPr lang="cs-CZ" sz="2400" dirty="0" smtClean="0"/>
              <a:t>,</a:t>
            </a:r>
            <a:r>
              <a:rPr lang="cs-CZ" sz="2400" b="1" dirty="0" smtClean="0"/>
              <a:t> </a:t>
            </a:r>
            <a:r>
              <a:rPr lang="en-US" sz="2000" b="1" i="1" dirty="0" smtClean="0"/>
              <a:t>a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 </a:t>
            </a:r>
            <a:r>
              <a:rPr lang="cs-CZ" sz="2400" dirty="0" smtClean="0"/>
              <a:t>,</a:t>
            </a:r>
            <a:r>
              <a:rPr lang="cs-CZ" sz="2400" b="1" dirty="0" smtClean="0"/>
              <a:t> </a:t>
            </a:r>
            <a:r>
              <a:rPr lang="en-US" sz="2000" b="1" i="1" dirty="0" err="1" smtClean="0"/>
              <a:t>a</a:t>
            </a:r>
            <a:r>
              <a:rPr lang="en-US" sz="2400" b="1" baseline="-25000" dirty="0" err="1" smtClean="0"/>
              <a:t>3</a:t>
            </a:r>
            <a:r>
              <a:rPr lang="cs-CZ" b="1" baseline="-25000" dirty="0" smtClean="0"/>
              <a:t>   </a:t>
            </a:r>
            <a:r>
              <a:rPr lang="cs-CZ" i="1" dirty="0" smtClean="0">
                <a:latin typeface="Cambria" pitchFamily="18" charset="0"/>
              </a:rPr>
              <a:t>(dále také  </a:t>
            </a:r>
            <a:r>
              <a:rPr lang="cs-CZ" sz="2000" b="1" i="1" dirty="0" smtClean="0">
                <a:latin typeface="Calibri" pitchFamily="34" charset="0"/>
              </a:rPr>
              <a:t>a , b , c</a:t>
            </a:r>
            <a:r>
              <a:rPr lang="cs-CZ" b="1" i="1" dirty="0" smtClean="0">
                <a:latin typeface="Calibri" pitchFamily="34" charset="0"/>
              </a:rPr>
              <a:t> </a:t>
            </a:r>
            <a:r>
              <a:rPr lang="cs-CZ" i="1" dirty="0" smtClean="0">
                <a:latin typeface="Cambria" pitchFamily="18" charset="0"/>
              </a:rPr>
              <a:t>)</a:t>
            </a:r>
          </a:p>
          <a:p>
            <a:r>
              <a:rPr lang="cs-CZ" i="1" dirty="0" smtClean="0">
                <a:latin typeface="Cambria" pitchFamily="18" charset="0"/>
              </a:rPr>
              <a:t>Velikost vektorů a úhly mezi nimi jsou libovolné. </a:t>
            </a:r>
            <a:endParaRPr lang="cs-CZ" i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grpSp>
        <p:nvGrpSpPr>
          <p:cNvPr id="14" name="Skupina 724"/>
          <p:cNvGrpSpPr/>
          <p:nvPr/>
        </p:nvGrpSpPr>
        <p:grpSpPr>
          <a:xfrm>
            <a:off x="1088340" y="990583"/>
            <a:ext cx="288000" cy="2052000"/>
            <a:chOff x="1088340" y="990583"/>
            <a:chExt cx="288000" cy="2052000"/>
          </a:xfrm>
        </p:grpSpPr>
        <p:cxnSp>
          <p:nvCxnSpPr>
            <p:cNvPr id="707" name="Přímá spojovací šipka 706"/>
            <p:cNvCxnSpPr/>
            <p:nvPr/>
          </p:nvCxnSpPr>
          <p:spPr>
            <a:xfrm rot="5400000" flipH="1">
              <a:off x="304307" y="1980583"/>
              <a:ext cx="2052000" cy="72000"/>
            </a:xfrm>
            <a:prstGeom prst="straightConnector1">
              <a:avLst/>
            </a:prstGeom>
            <a:ln w="25400">
              <a:solidFill>
                <a:schemeClr val="accent3">
                  <a:lumMod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1" name="TextovéPole 720"/>
            <p:cNvSpPr txBox="1"/>
            <p:nvPr/>
          </p:nvSpPr>
          <p:spPr>
            <a:xfrm>
              <a:off x="1088340" y="1928801"/>
              <a:ext cx="288000" cy="360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cs-CZ" sz="2000" b="1" i="1" dirty="0" smtClean="0"/>
                <a:t>T</a:t>
              </a:r>
              <a:r>
                <a:rPr lang="en-US" sz="2400" b="1" baseline="-25000" dirty="0" smtClean="0"/>
                <a:t>1</a:t>
              </a:r>
              <a:endParaRPr lang="cs-CZ" b="1" baseline="-25000" dirty="0"/>
            </a:p>
          </p:txBody>
        </p:sp>
      </p:grpSp>
      <p:grpSp>
        <p:nvGrpSpPr>
          <p:cNvPr id="15" name="Skupina 725"/>
          <p:cNvGrpSpPr/>
          <p:nvPr/>
        </p:nvGrpSpPr>
        <p:grpSpPr>
          <a:xfrm>
            <a:off x="1389358" y="2571744"/>
            <a:ext cx="6264000" cy="476964"/>
            <a:chOff x="1389358" y="2571744"/>
            <a:chExt cx="6264000" cy="476964"/>
          </a:xfrm>
        </p:grpSpPr>
        <p:cxnSp>
          <p:nvCxnSpPr>
            <p:cNvPr id="715" name="Přímá spojovací šipka 714"/>
            <p:cNvCxnSpPr/>
            <p:nvPr/>
          </p:nvCxnSpPr>
          <p:spPr>
            <a:xfrm rot="5400000" flipH="1" flipV="1">
              <a:off x="4323358" y="-281292"/>
              <a:ext cx="396000" cy="6264000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2" name="TextovéPole 721"/>
            <p:cNvSpPr txBox="1"/>
            <p:nvPr/>
          </p:nvSpPr>
          <p:spPr>
            <a:xfrm>
              <a:off x="4286248" y="2571744"/>
              <a:ext cx="288000" cy="360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cs-CZ" sz="2000" b="1" i="1" dirty="0" smtClean="0"/>
                <a:t>T</a:t>
              </a:r>
              <a:r>
                <a:rPr lang="en-US" sz="2400" b="1" baseline="-25000" dirty="0" smtClean="0"/>
                <a:t>2</a:t>
              </a:r>
              <a:endParaRPr lang="cs-CZ" b="1" baseline="-25000" dirty="0"/>
            </a:p>
          </p:txBody>
        </p:sp>
      </p:grpSp>
      <p:grpSp>
        <p:nvGrpSpPr>
          <p:cNvPr id="16" name="Skupina 723"/>
          <p:cNvGrpSpPr/>
          <p:nvPr/>
        </p:nvGrpSpPr>
        <p:grpSpPr>
          <a:xfrm>
            <a:off x="1375832" y="3071781"/>
            <a:ext cx="4068000" cy="1224000"/>
            <a:chOff x="1375832" y="3071781"/>
            <a:chExt cx="4068000" cy="1224000"/>
          </a:xfrm>
        </p:grpSpPr>
        <p:cxnSp>
          <p:nvCxnSpPr>
            <p:cNvPr id="717" name="Přímá spojovací šipka 716"/>
            <p:cNvCxnSpPr/>
            <p:nvPr/>
          </p:nvCxnSpPr>
          <p:spPr>
            <a:xfrm rot="16200000" flipH="1">
              <a:off x="2797832" y="1649781"/>
              <a:ext cx="1224000" cy="4068000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3" name="TextovéPole 722"/>
            <p:cNvSpPr txBox="1"/>
            <p:nvPr/>
          </p:nvSpPr>
          <p:spPr>
            <a:xfrm>
              <a:off x="3283868" y="3354752"/>
              <a:ext cx="288000" cy="360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cs-CZ" sz="2000" b="1" i="1" dirty="0" smtClean="0"/>
                <a:t>T</a:t>
              </a:r>
              <a:r>
                <a:rPr lang="en-US" sz="2400" b="1" baseline="-25000" dirty="0" smtClean="0"/>
                <a:t>3</a:t>
              </a:r>
              <a:endParaRPr lang="cs-CZ" b="1" baseline="-25000" dirty="0"/>
            </a:p>
          </p:txBody>
        </p:sp>
      </p:grpSp>
      <p:sp>
        <p:nvSpPr>
          <p:cNvPr id="136" name="Obdélník 135"/>
          <p:cNvSpPr/>
          <p:nvPr/>
        </p:nvSpPr>
        <p:spPr>
          <a:xfrm>
            <a:off x="569321" y="85725"/>
            <a:ext cx="8014182" cy="461665"/>
          </a:xfrm>
          <a:prstGeom prst="rect">
            <a:avLst/>
          </a:prstGeom>
          <a:solidFill>
            <a:srgbClr val="FFFFFF"/>
          </a:solidFill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Geometrická mříž je tvořena koncovými body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šech translačních vektorů  </a:t>
            </a:r>
            <a:r>
              <a:rPr lang="cs-CZ" sz="2400" i="1" dirty="0" err="1" smtClean="0">
                <a:solidFill>
                  <a:srgbClr val="FF0000"/>
                </a:solidFill>
              </a:rPr>
              <a:t>T</a:t>
            </a:r>
            <a:r>
              <a:rPr lang="cs-CZ" sz="2400" i="1" baseline="-25000" dirty="0" err="1" smtClean="0">
                <a:solidFill>
                  <a:srgbClr val="FF0000"/>
                </a:solidFill>
              </a:rPr>
              <a:t>n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0" name="TextovéPole 139"/>
          <p:cNvSpPr txBox="1"/>
          <p:nvPr/>
        </p:nvSpPr>
        <p:spPr>
          <a:xfrm>
            <a:off x="52357" y="5929330"/>
            <a:ext cx="9000000" cy="7498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36000" bIns="36000" rtlCol="0">
            <a:spAutoFit/>
          </a:bodyPr>
          <a:lstStyle/>
          <a:p>
            <a:r>
              <a:rPr lang="cs-CZ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Vyneseme všechny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DejaVu LGC Serif" pitchFamily="18" charset="0"/>
              </a:rPr>
              <a:t>translační vektory mříže  </a:t>
            </a:r>
            <a:r>
              <a:rPr lang="en-US" b="1" i="1" dirty="0" err="1" smtClean="0">
                <a:solidFill>
                  <a:srgbClr val="2B3616"/>
                </a:solidFill>
                <a:ea typeface="DejaVu LGC Serif" pitchFamily="18" charset="0"/>
              </a:rPr>
              <a:t>T</a:t>
            </a:r>
            <a:r>
              <a:rPr lang="en-US" b="1" i="1" baseline="-25000" dirty="0" err="1" smtClean="0">
                <a:solidFill>
                  <a:srgbClr val="2B3616"/>
                </a:solidFill>
                <a:ea typeface="DejaVu LGC Serif" pitchFamily="18" charset="0"/>
              </a:rPr>
              <a:t>n</a:t>
            </a:r>
            <a:r>
              <a:rPr lang="en-US" b="1" i="1" dirty="0" smtClean="0">
                <a:solidFill>
                  <a:srgbClr val="2B3616"/>
                </a:solidFill>
                <a:ea typeface="DejaVu LGC Serif" pitchFamily="18" charset="0"/>
              </a:rPr>
              <a:t> = </a:t>
            </a:r>
            <a:r>
              <a:rPr lang="en-US" i="1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n</a:t>
            </a:r>
            <a:r>
              <a:rPr lang="en-US" baseline="-25000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1</a:t>
            </a:r>
            <a:r>
              <a:rPr lang="en-US" b="1" i="1" dirty="0" smtClean="0">
                <a:solidFill>
                  <a:srgbClr val="2B3616"/>
                </a:solidFill>
                <a:ea typeface="DejaVu LGC Serif" pitchFamily="18" charset="0"/>
              </a:rPr>
              <a:t> </a:t>
            </a:r>
            <a:r>
              <a:rPr lang="en-US" b="1" i="1" dirty="0" err="1" smtClean="0">
                <a:solidFill>
                  <a:srgbClr val="2B3616"/>
                </a:solidFill>
                <a:ea typeface="DejaVu LGC Serif" pitchFamily="18" charset="0"/>
              </a:rPr>
              <a:t>a</a:t>
            </a:r>
            <a:r>
              <a:rPr lang="en-US" b="1" baseline="-25000" dirty="0" err="1" smtClean="0">
                <a:solidFill>
                  <a:srgbClr val="2B3616"/>
                </a:solidFill>
                <a:ea typeface="DejaVu LGC Serif" pitchFamily="18" charset="0"/>
              </a:rPr>
              <a:t>1</a:t>
            </a:r>
            <a:r>
              <a:rPr lang="en-US" b="1" i="1" dirty="0" smtClean="0">
                <a:solidFill>
                  <a:srgbClr val="2B3616"/>
                </a:solidFill>
                <a:ea typeface="DejaVu LGC Serif" pitchFamily="18" charset="0"/>
              </a:rPr>
              <a:t> + </a:t>
            </a:r>
            <a:r>
              <a:rPr lang="en-US" i="1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n</a:t>
            </a:r>
            <a:r>
              <a:rPr lang="en-US" baseline="-25000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2</a:t>
            </a:r>
            <a:r>
              <a:rPr lang="en-US" b="1" i="1" dirty="0" smtClean="0">
                <a:solidFill>
                  <a:srgbClr val="2B3616"/>
                </a:solidFill>
                <a:ea typeface="DejaVu LGC Serif" pitchFamily="18" charset="0"/>
              </a:rPr>
              <a:t> </a:t>
            </a:r>
            <a:r>
              <a:rPr lang="en-US" b="1" i="1" dirty="0" err="1" smtClean="0">
                <a:solidFill>
                  <a:srgbClr val="2B3616"/>
                </a:solidFill>
                <a:ea typeface="DejaVu LGC Serif" pitchFamily="18" charset="0"/>
              </a:rPr>
              <a:t>a</a:t>
            </a:r>
            <a:r>
              <a:rPr lang="en-US" b="1" baseline="-25000" dirty="0" err="1" smtClean="0">
                <a:solidFill>
                  <a:srgbClr val="2B3616"/>
                </a:solidFill>
                <a:ea typeface="DejaVu LGC Serif" pitchFamily="18" charset="0"/>
              </a:rPr>
              <a:t>2</a:t>
            </a:r>
            <a:r>
              <a:rPr lang="en-US" b="1" i="1" dirty="0" smtClean="0">
                <a:solidFill>
                  <a:srgbClr val="2B3616"/>
                </a:solidFill>
                <a:ea typeface="DejaVu LGC Serif" pitchFamily="18" charset="0"/>
              </a:rPr>
              <a:t> + </a:t>
            </a:r>
            <a:r>
              <a:rPr lang="en-US" i="1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n</a:t>
            </a:r>
            <a:r>
              <a:rPr lang="en-US" i="1" baseline="-25000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3</a:t>
            </a:r>
            <a:r>
              <a:rPr lang="en-US" b="1" i="1" dirty="0" smtClean="0">
                <a:solidFill>
                  <a:srgbClr val="2B3616"/>
                </a:solidFill>
                <a:ea typeface="DejaVu LGC Serif" pitchFamily="18" charset="0"/>
              </a:rPr>
              <a:t> </a:t>
            </a:r>
            <a:r>
              <a:rPr lang="en-US" b="1" i="1" dirty="0" err="1" smtClean="0">
                <a:solidFill>
                  <a:srgbClr val="2B3616"/>
                </a:solidFill>
                <a:ea typeface="DejaVu LGC Serif" pitchFamily="18" charset="0"/>
              </a:rPr>
              <a:t>a</a:t>
            </a:r>
            <a:r>
              <a:rPr lang="en-US" b="1" baseline="-25000" dirty="0" err="1" smtClean="0">
                <a:solidFill>
                  <a:srgbClr val="2B3616"/>
                </a:solidFill>
                <a:ea typeface="DejaVu LGC Serif" pitchFamily="18" charset="0"/>
              </a:rPr>
              <a:t>3</a:t>
            </a:r>
            <a:r>
              <a:rPr lang="en-US" b="1" baseline="-25000" dirty="0" smtClean="0">
                <a:solidFill>
                  <a:srgbClr val="2B3616"/>
                </a:solidFill>
                <a:ea typeface="DejaVu LGC Serif" pitchFamily="18" charset="0"/>
              </a:rPr>
              <a:t> </a:t>
            </a:r>
            <a:r>
              <a:rPr lang="cs-CZ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 </a:t>
            </a:r>
            <a:r>
              <a:rPr lang="en-US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,</a:t>
            </a:r>
            <a:r>
              <a:rPr lang="en-US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 </a:t>
            </a:r>
            <a:r>
              <a:rPr lang="en-US" sz="1600" b="1" i="1" dirty="0" smtClean="0">
                <a:solidFill>
                  <a:srgbClr val="2B3616"/>
                </a:solidFill>
                <a:ea typeface="DejaVu LGC Serif" pitchFamily="18" charset="0"/>
              </a:rPr>
              <a:t>n</a:t>
            </a:r>
            <a:r>
              <a:rPr lang="en-US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=(</a:t>
            </a:r>
            <a:r>
              <a:rPr lang="en-US" sz="1600" i="1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n</a:t>
            </a:r>
            <a:r>
              <a:rPr lang="en-US" sz="1600" baseline="-25000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1</a:t>
            </a:r>
            <a:r>
              <a:rPr lang="en-US" sz="1600" i="1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,n</a:t>
            </a:r>
            <a:r>
              <a:rPr lang="en-US" sz="1600" baseline="-25000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2</a:t>
            </a:r>
            <a:r>
              <a:rPr lang="en-US" sz="1600" i="1" baseline="-25000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 </a:t>
            </a:r>
            <a:r>
              <a:rPr lang="en-US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,</a:t>
            </a:r>
            <a:r>
              <a:rPr lang="en-US" sz="1600" i="1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n</a:t>
            </a:r>
            <a:r>
              <a:rPr lang="en-US" sz="1600" i="1" baseline="-25000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3</a:t>
            </a:r>
            <a:r>
              <a:rPr lang="en-US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)</a:t>
            </a:r>
            <a:r>
              <a:rPr lang="cs-CZ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, n</a:t>
            </a:r>
            <a:r>
              <a:rPr lang="en-US" sz="1600" i="1" baseline="-25000" dirty="0" err="1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i</a:t>
            </a:r>
            <a:r>
              <a:rPr lang="en-US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=0,</a:t>
            </a:r>
            <a:r>
              <a:rPr lang="en-US" sz="12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±</a:t>
            </a:r>
            <a:r>
              <a:rPr lang="en-US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1,</a:t>
            </a:r>
            <a:r>
              <a:rPr lang="en-US" sz="12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±</a:t>
            </a:r>
            <a:r>
              <a:rPr lang="en-US" sz="1600" i="1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2,…</a:t>
            </a:r>
            <a:r>
              <a:rPr lang="cs-CZ" i="1" baseline="-25000" dirty="0" smtClean="0">
                <a:solidFill>
                  <a:srgbClr val="2B3616"/>
                </a:solidFill>
                <a:latin typeface="Cambria" pitchFamily="18" charset="0"/>
                <a:ea typeface="DejaVu LGC Serif" pitchFamily="18" charset="0"/>
              </a:rPr>
              <a:t>    </a:t>
            </a:r>
            <a:endParaRPr lang="en-US" baseline="-25000" dirty="0" smtClean="0">
              <a:solidFill>
                <a:srgbClr val="2B3616"/>
              </a:solidFill>
              <a:latin typeface="Cambria" pitchFamily="18" charset="0"/>
              <a:ea typeface="DejaVu LGC Serif" pitchFamily="18" charset="0"/>
            </a:endParaRPr>
          </a:p>
          <a:p>
            <a:endParaRPr lang="en-US" sz="800" i="1" dirty="0" smtClean="0">
              <a:solidFill>
                <a:srgbClr val="2B3616"/>
              </a:solidFill>
              <a:latin typeface="Cambria" pitchFamily="18" charset="0"/>
              <a:ea typeface="DejaVu LGC Serif" pitchFamily="18" charset="0"/>
            </a:endParaRPr>
          </a:p>
          <a:p>
            <a:r>
              <a:rPr lang="en-US" i="1" dirty="0" smtClean="0">
                <a:latin typeface="Cambria" pitchFamily="18" charset="0"/>
              </a:rPr>
              <a:t>nap</a:t>
            </a:r>
            <a:r>
              <a:rPr lang="cs-CZ" i="1" dirty="0" err="1" smtClean="0">
                <a:latin typeface="Cambria" pitchFamily="18" charset="0"/>
              </a:rPr>
              <a:t>ř</a:t>
            </a:r>
            <a:r>
              <a:rPr lang="cs-CZ" i="1" dirty="0" smtClean="0">
                <a:latin typeface="Cambria" pitchFamily="18" charset="0"/>
              </a:rPr>
              <a:t>.</a:t>
            </a:r>
            <a:r>
              <a:rPr lang="cs-CZ" i="1" dirty="0" smtClean="0"/>
              <a:t>   </a:t>
            </a:r>
            <a:r>
              <a:rPr lang="en-US" b="1" i="1" dirty="0" err="1" smtClean="0"/>
              <a:t>T</a:t>
            </a:r>
            <a:r>
              <a:rPr lang="en-US" b="1" baseline="-25000" dirty="0" err="1" smtClean="0"/>
              <a:t>1</a:t>
            </a:r>
            <a:r>
              <a:rPr lang="en-US" b="1" i="1" baseline="-25000" dirty="0" smtClean="0"/>
              <a:t> </a:t>
            </a:r>
            <a:r>
              <a:rPr lang="en-US" b="1" i="1" dirty="0" smtClean="0"/>
              <a:t> = T</a:t>
            </a:r>
            <a:r>
              <a:rPr lang="en-US" b="1" baseline="-25000" dirty="0" smtClean="0"/>
              <a:t>-1,1,1</a:t>
            </a:r>
            <a:r>
              <a:rPr lang="en-US" b="1" i="1" dirty="0" smtClean="0"/>
              <a:t> = -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1</a:t>
            </a:r>
            <a:r>
              <a:rPr lang="en-US" b="1" i="1" dirty="0" smtClean="0"/>
              <a:t> + 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2</a:t>
            </a:r>
            <a:r>
              <a:rPr lang="en-US" b="1" i="1" dirty="0" smtClean="0"/>
              <a:t> + 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3</a:t>
            </a:r>
            <a:r>
              <a:rPr lang="en-US" b="1" baseline="-25000" dirty="0" smtClean="0"/>
              <a:t> </a:t>
            </a:r>
            <a:r>
              <a:rPr lang="en-US" b="1" i="1" baseline="-25000" dirty="0" smtClean="0"/>
              <a:t> </a:t>
            </a:r>
            <a:r>
              <a:rPr lang="en-US" b="1" i="1" dirty="0" smtClean="0"/>
              <a:t>  ,</a:t>
            </a:r>
            <a:r>
              <a:rPr lang="cs-CZ" b="1" i="1" dirty="0" smtClean="0"/>
              <a:t>  </a:t>
            </a:r>
            <a:r>
              <a:rPr lang="en-US" b="1" i="1" dirty="0" smtClean="0"/>
              <a:t> </a:t>
            </a:r>
            <a:r>
              <a:rPr lang="en-US" b="1" i="1" dirty="0" err="1" smtClean="0"/>
              <a:t>T</a:t>
            </a:r>
            <a:r>
              <a:rPr lang="en-US" b="1" baseline="-25000" dirty="0" err="1" smtClean="0"/>
              <a:t>2</a:t>
            </a:r>
            <a:r>
              <a:rPr lang="en-US" b="1" i="1" dirty="0" smtClean="0"/>
              <a:t> = </a:t>
            </a:r>
            <a:r>
              <a:rPr lang="en-US" b="1" i="1" dirty="0" err="1" smtClean="0"/>
              <a:t>T</a:t>
            </a:r>
            <a:r>
              <a:rPr lang="en-US" b="1" baseline="-25000" dirty="0" err="1" smtClean="0"/>
              <a:t>3,1,0</a:t>
            </a:r>
            <a:r>
              <a:rPr lang="en-US" b="1" i="1" dirty="0" smtClean="0"/>
              <a:t> = </a:t>
            </a:r>
            <a:r>
              <a:rPr lang="en-US" b="1" dirty="0" err="1" smtClean="0"/>
              <a:t>3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1</a:t>
            </a:r>
            <a:r>
              <a:rPr lang="en-US" b="1" i="1" dirty="0" smtClean="0"/>
              <a:t> + 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2</a:t>
            </a:r>
            <a:r>
              <a:rPr lang="en-US" b="1" i="1" dirty="0" smtClean="0"/>
              <a:t>   , </a:t>
            </a:r>
            <a:r>
              <a:rPr lang="cs-CZ" b="1" i="1" dirty="0" smtClean="0"/>
              <a:t>  </a:t>
            </a:r>
            <a:r>
              <a:rPr lang="en-US" b="1" i="1" dirty="0" smtClean="0"/>
              <a:t> </a:t>
            </a:r>
            <a:r>
              <a:rPr lang="en-US" b="1" i="1" dirty="0" err="1" smtClean="0"/>
              <a:t>T</a:t>
            </a:r>
            <a:r>
              <a:rPr lang="en-US" b="1" baseline="-25000" dirty="0" err="1" smtClean="0"/>
              <a:t>3</a:t>
            </a:r>
            <a:r>
              <a:rPr lang="en-US" b="1" i="1" dirty="0" smtClean="0"/>
              <a:t> = </a:t>
            </a:r>
            <a:r>
              <a:rPr lang="en-US" b="1" i="1" dirty="0" err="1" smtClean="0"/>
              <a:t>T</a:t>
            </a:r>
            <a:r>
              <a:rPr lang="en-US" b="1" baseline="-25000" dirty="0" err="1" smtClean="0"/>
              <a:t>2,1</a:t>
            </a:r>
            <a:r>
              <a:rPr lang="en-US" b="1" baseline="-25000" dirty="0" smtClean="0"/>
              <a:t>,-1</a:t>
            </a:r>
            <a:r>
              <a:rPr lang="en-US" b="1" i="1" dirty="0" smtClean="0"/>
              <a:t> = </a:t>
            </a:r>
            <a:r>
              <a:rPr lang="en-US" b="1" dirty="0" err="1" smtClean="0"/>
              <a:t>2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1</a:t>
            </a:r>
            <a:r>
              <a:rPr lang="en-US" b="1" i="1" dirty="0" smtClean="0"/>
              <a:t> + 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2</a:t>
            </a:r>
            <a:r>
              <a:rPr lang="en-US" b="1" i="1" dirty="0" smtClean="0"/>
              <a:t> – </a:t>
            </a:r>
            <a:r>
              <a:rPr lang="en-US" b="1" i="1" dirty="0" err="1" smtClean="0"/>
              <a:t>a</a:t>
            </a:r>
            <a:r>
              <a:rPr lang="en-US" b="1" baseline="-25000" dirty="0" err="1" smtClean="0"/>
              <a:t>3</a:t>
            </a:r>
            <a:r>
              <a:rPr lang="cs-CZ" b="1" baseline="-25000" dirty="0" smtClean="0"/>
              <a:t>     </a:t>
            </a:r>
            <a:r>
              <a:rPr lang="en-US" b="1" baseline="-25000" dirty="0" smtClean="0"/>
              <a:t> </a:t>
            </a:r>
            <a:r>
              <a:rPr lang="cs-CZ" b="1" baseline="-25000" dirty="0" smtClean="0"/>
              <a:t> </a:t>
            </a:r>
            <a:endParaRPr lang="cs-CZ" dirty="0"/>
          </a:p>
        </p:txBody>
      </p:sp>
      <p:sp>
        <p:nvSpPr>
          <p:cNvPr id="142" name="TextovéPole 141"/>
          <p:cNvSpPr txBox="1"/>
          <p:nvPr/>
        </p:nvSpPr>
        <p:spPr>
          <a:xfrm>
            <a:off x="8358214" y="45720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" grpId="0" build="allAtOnce" animBg="1"/>
      <p:bldP spid="136" grpId="0" build="p" animBg="1"/>
      <p:bldP spid="140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74620" y="202148"/>
            <a:ext cx="4429156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Elektron</a:t>
            </a:r>
            <a:r>
              <a:rPr lang="en-US" dirty="0" smtClean="0">
                <a:solidFill>
                  <a:schemeClr val="bg1"/>
                </a:solidFill>
              </a:rPr>
              <a:t> v </a:t>
            </a:r>
            <a:r>
              <a:rPr lang="en-US" dirty="0" err="1" smtClean="0">
                <a:solidFill>
                  <a:schemeClr val="bg1"/>
                </a:solidFill>
              </a:rPr>
              <a:t>periodick</a:t>
            </a:r>
            <a:r>
              <a:rPr lang="cs-CZ" dirty="0" err="1" smtClean="0">
                <a:solidFill>
                  <a:schemeClr val="bg1"/>
                </a:solidFill>
              </a:rPr>
              <a:t>ém</a:t>
            </a:r>
            <a:r>
              <a:rPr lang="cs-CZ" dirty="0" smtClean="0">
                <a:solidFill>
                  <a:schemeClr val="bg1"/>
                </a:solidFill>
              </a:rPr>
              <a:t> potenciálovém poli </a:t>
            </a:r>
            <a:endParaRPr lang="cs-CZ" i="1" dirty="0">
              <a:solidFill>
                <a:schemeClr val="bg1"/>
              </a:solidFill>
            </a:endParaRPr>
          </a:p>
        </p:txBody>
      </p:sp>
      <p:grpSp>
        <p:nvGrpSpPr>
          <p:cNvPr id="6" name="Skupina 13"/>
          <p:cNvGrpSpPr/>
          <p:nvPr/>
        </p:nvGrpSpPr>
        <p:grpSpPr>
          <a:xfrm>
            <a:off x="357158" y="785794"/>
            <a:ext cx="8358246" cy="1714512"/>
            <a:chOff x="357158" y="1000108"/>
            <a:chExt cx="8358246" cy="1714512"/>
          </a:xfrm>
        </p:grpSpPr>
        <p:sp>
          <p:nvSpPr>
            <p:cNvPr id="3" name="TextovéPole 2"/>
            <p:cNvSpPr txBox="1"/>
            <p:nvPr/>
          </p:nvSpPr>
          <p:spPr>
            <a:xfrm>
              <a:off x="642910" y="1000108"/>
              <a:ext cx="7358114" cy="923330"/>
            </a:xfrm>
            <a:prstGeom prst="rect">
              <a:avLst/>
            </a:prstGeom>
            <a:solidFill>
              <a:srgbClr val="FFFFC1"/>
            </a:solidFill>
          </p:spPr>
          <p:txBody>
            <a:bodyPr wrap="square" rtlCol="0">
              <a:spAutoFit/>
            </a:bodyPr>
            <a:lstStyle/>
            <a:p>
              <a:r>
                <a:rPr lang="cs-CZ" i="1" dirty="0" smtClean="0">
                  <a:solidFill>
                    <a:srgbClr val="0000FF"/>
                  </a:solidFill>
                </a:rPr>
                <a:t>Předpoklady</a:t>
              </a:r>
              <a:r>
                <a:rPr lang="cs-CZ" dirty="0" smtClean="0"/>
                <a:t> :</a:t>
              </a:r>
            </a:p>
            <a:p>
              <a:pPr>
                <a:buFont typeface="Wingdings" pitchFamily="2" charset="2"/>
                <a:buChar char="§"/>
              </a:pPr>
              <a:r>
                <a:rPr lang="cs-CZ" dirty="0" smtClean="0"/>
                <a:t>  nekonečná krystalová mříž  + </a:t>
              </a:r>
              <a:r>
                <a:rPr lang="cs-CZ" dirty="0" err="1" smtClean="0"/>
                <a:t>Bornovy</a:t>
              </a:r>
              <a:r>
                <a:rPr lang="cs-CZ" dirty="0" smtClean="0"/>
                <a:t>-</a:t>
              </a:r>
              <a:r>
                <a:rPr lang="cs-CZ" dirty="0" err="1" smtClean="0"/>
                <a:t>Kármánovy</a:t>
              </a:r>
              <a:r>
                <a:rPr lang="cs-CZ" dirty="0" smtClean="0"/>
                <a:t> okrajové podmínky,</a:t>
              </a:r>
            </a:p>
            <a:p>
              <a:pPr>
                <a:buFont typeface="Wingdings" pitchFamily="2" charset="2"/>
                <a:buChar char="§"/>
              </a:pPr>
              <a:r>
                <a:rPr lang="cs-CZ" dirty="0" smtClean="0"/>
                <a:t>  stacionární potenciál  </a:t>
              </a:r>
              <a:endParaRPr lang="cs-CZ" dirty="0"/>
            </a:p>
          </p:txBody>
        </p:sp>
        <p:grpSp>
          <p:nvGrpSpPr>
            <p:cNvPr id="10" name="Skupina 5"/>
            <p:cNvGrpSpPr/>
            <p:nvPr/>
          </p:nvGrpSpPr>
          <p:grpSpPr>
            <a:xfrm>
              <a:off x="357158" y="2071678"/>
              <a:ext cx="8358246" cy="642942"/>
              <a:chOff x="357158" y="2071678"/>
              <a:chExt cx="8358246" cy="642942"/>
            </a:xfrm>
          </p:grpSpPr>
          <p:sp>
            <p:nvSpPr>
              <p:cNvPr id="5" name="Zaoblený obdélník 4"/>
              <p:cNvSpPr/>
              <p:nvPr/>
            </p:nvSpPr>
            <p:spPr>
              <a:xfrm>
                <a:off x="357158" y="2071678"/>
                <a:ext cx="8358246" cy="64294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4" name="Objekt 3"/>
              <p:cNvGraphicFramePr>
                <a:graphicFrameLocks noChangeAspect="1"/>
              </p:cNvGraphicFramePr>
              <p:nvPr/>
            </p:nvGraphicFramePr>
            <p:xfrm>
              <a:off x="480985" y="2171691"/>
              <a:ext cx="8143932" cy="415271"/>
            </p:xfrm>
            <a:graphic>
              <a:graphicData uri="http://schemas.openxmlformats.org/presentationml/2006/ole">
                <p:oleObj spid="_x0000_s2050" name="Rovnice" r:id="rId3" imgW="4483080" imgH="228600" progId="Equation.3">
                  <p:embed/>
                </p:oleObj>
              </a:graphicData>
            </a:graphic>
          </p:graphicFrame>
        </p:grpSp>
      </p:grpSp>
      <p:grpSp>
        <p:nvGrpSpPr>
          <p:cNvPr id="13" name="Skupina 12"/>
          <p:cNvGrpSpPr/>
          <p:nvPr/>
        </p:nvGrpSpPr>
        <p:grpSpPr>
          <a:xfrm>
            <a:off x="428596" y="2928934"/>
            <a:ext cx="5957454" cy="1369464"/>
            <a:chOff x="428596" y="3202544"/>
            <a:chExt cx="5957454" cy="1369464"/>
          </a:xfrm>
        </p:grpSpPr>
        <p:sp>
          <p:nvSpPr>
            <p:cNvPr id="7" name="TextovéPole 6"/>
            <p:cNvSpPr txBox="1"/>
            <p:nvPr/>
          </p:nvSpPr>
          <p:spPr>
            <a:xfrm>
              <a:off x="428596" y="3202544"/>
              <a:ext cx="464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 smtClean="0">
                  <a:solidFill>
                    <a:srgbClr val="FF0000"/>
                  </a:solidFill>
                </a:rPr>
                <a:t>Stacionární </a:t>
              </a:r>
              <a:r>
                <a:rPr lang="cs-CZ" i="1" dirty="0" err="1" smtClean="0">
                  <a:solidFill>
                    <a:srgbClr val="FF0000"/>
                  </a:solidFill>
                </a:rPr>
                <a:t>Schrödingerova</a:t>
              </a:r>
              <a:r>
                <a:rPr lang="cs-CZ" i="1" dirty="0" smtClean="0">
                  <a:solidFill>
                    <a:srgbClr val="FF0000"/>
                  </a:solidFill>
                </a:rPr>
                <a:t> rovnice </a:t>
              </a:r>
              <a:r>
                <a:rPr lang="cs-CZ" dirty="0" smtClean="0"/>
                <a:t>(bez spinu):</a:t>
              </a:r>
              <a:endParaRPr lang="cs-CZ" dirty="0"/>
            </a:p>
          </p:txBody>
        </p:sp>
        <p:grpSp>
          <p:nvGrpSpPr>
            <p:cNvPr id="14" name="Skupina 9"/>
            <p:cNvGrpSpPr/>
            <p:nvPr/>
          </p:nvGrpSpPr>
          <p:grpSpPr>
            <a:xfrm>
              <a:off x="2786050" y="3714752"/>
              <a:ext cx="3600000" cy="857256"/>
              <a:chOff x="2786050" y="3714752"/>
              <a:chExt cx="3600000" cy="857256"/>
            </a:xfrm>
          </p:grpSpPr>
          <p:sp>
            <p:nvSpPr>
              <p:cNvPr id="9" name="Zaoblený obdélník 8"/>
              <p:cNvSpPr/>
              <p:nvPr/>
            </p:nvSpPr>
            <p:spPr>
              <a:xfrm>
                <a:off x="2786050" y="3714752"/>
                <a:ext cx="3600000" cy="857256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chemeClr val="accent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8" name="Objekt 7"/>
              <p:cNvGraphicFramePr>
                <a:graphicFrameLocks noChangeAspect="1"/>
              </p:cNvGraphicFramePr>
              <p:nvPr/>
            </p:nvGraphicFramePr>
            <p:xfrm>
              <a:off x="2857488" y="3714752"/>
              <a:ext cx="3381260" cy="839790"/>
            </p:xfrm>
            <a:graphic>
              <a:graphicData uri="http://schemas.openxmlformats.org/presentationml/2006/ole">
                <p:oleObj spid="_x0000_s2051" name="Rovnice" r:id="rId4" imgW="1942920" imgH="482400" progId="Equation.3">
                  <p:embed/>
                </p:oleObj>
              </a:graphicData>
            </a:graphic>
          </p:graphicFrame>
        </p:grpSp>
      </p:grpSp>
      <p:grpSp>
        <p:nvGrpSpPr>
          <p:cNvPr id="16" name="Skupina 16"/>
          <p:cNvGrpSpPr/>
          <p:nvPr/>
        </p:nvGrpSpPr>
        <p:grpSpPr>
          <a:xfrm>
            <a:off x="428596" y="4714884"/>
            <a:ext cx="5519834" cy="1268208"/>
            <a:chOff x="500034" y="4131238"/>
            <a:chExt cx="5519834" cy="1268208"/>
          </a:xfrm>
        </p:grpSpPr>
        <p:sp>
          <p:nvSpPr>
            <p:cNvPr id="11" name="TextovéPole 10"/>
            <p:cNvSpPr txBox="1"/>
            <p:nvPr/>
          </p:nvSpPr>
          <p:spPr>
            <a:xfrm>
              <a:off x="500034" y="4131238"/>
              <a:ext cx="4429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</a:rPr>
                <a:t>Pro </a:t>
              </a:r>
              <a:r>
                <a:rPr lang="cs-CZ" i="1" dirty="0" smtClean="0">
                  <a:solidFill>
                    <a:srgbClr val="FF0000"/>
                  </a:solidFill>
                </a:rPr>
                <a:t>hustotu pravděpodobnosti</a:t>
              </a:r>
              <a:r>
                <a:rPr lang="cs-CZ" dirty="0" smtClean="0">
                  <a:solidFill>
                    <a:srgbClr val="FF0000"/>
                  </a:solidFill>
                </a:rPr>
                <a:t> musí platit </a:t>
              </a:r>
              <a:r>
                <a:rPr lang="cs-CZ" dirty="0" smtClean="0"/>
                <a:t>:</a:t>
              </a:r>
              <a:endParaRPr lang="cs-CZ" dirty="0"/>
            </a:p>
          </p:txBody>
        </p:sp>
        <p:grpSp>
          <p:nvGrpSpPr>
            <p:cNvPr id="17" name="Skupina 15"/>
            <p:cNvGrpSpPr/>
            <p:nvPr/>
          </p:nvGrpSpPr>
          <p:grpSpPr>
            <a:xfrm>
              <a:off x="3571868" y="4643446"/>
              <a:ext cx="2448000" cy="756000"/>
              <a:chOff x="3571868" y="4643446"/>
              <a:chExt cx="2448000" cy="756000"/>
            </a:xfrm>
          </p:grpSpPr>
          <p:sp>
            <p:nvSpPr>
              <p:cNvPr id="15" name="Zaoblený obdélník 14"/>
              <p:cNvSpPr/>
              <p:nvPr/>
            </p:nvSpPr>
            <p:spPr>
              <a:xfrm>
                <a:off x="3571868" y="4643446"/>
                <a:ext cx="2448000" cy="7560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12" name="Objekt 11"/>
              <p:cNvGraphicFramePr>
                <a:graphicFrameLocks noChangeAspect="1"/>
              </p:cNvGraphicFramePr>
              <p:nvPr/>
            </p:nvGraphicFramePr>
            <p:xfrm>
              <a:off x="3714744" y="4759336"/>
              <a:ext cx="2226729" cy="504000"/>
            </p:xfrm>
            <a:graphic>
              <a:graphicData uri="http://schemas.openxmlformats.org/presentationml/2006/ole">
                <p:oleObj spid="_x0000_s2052" name="Rovnice" r:id="rId5" imgW="1231560" imgH="279360" progId="Equation.3">
                  <p:embed/>
                </p:oleObj>
              </a:graphicData>
            </a:graphic>
          </p:graphicFrame>
        </p:grpSp>
      </p:grp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286512" y="214290"/>
            <a:ext cx="2428892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Blochův</a:t>
            </a:r>
            <a:r>
              <a:rPr lang="cs-CZ" dirty="0" smtClean="0">
                <a:solidFill>
                  <a:schemeClr val="bg1"/>
                </a:solidFill>
              </a:rPr>
              <a:t> teorém</a:t>
            </a:r>
            <a:endParaRPr lang="cs-CZ" i="1" dirty="0">
              <a:solidFill>
                <a:schemeClr val="bg1"/>
              </a:solidFill>
            </a:endParaRPr>
          </a:p>
        </p:txBody>
      </p:sp>
      <p:grpSp>
        <p:nvGrpSpPr>
          <p:cNvPr id="2" name="Skupina 16"/>
          <p:cNvGrpSpPr/>
          <p:nvPr/>
        </p:nvGrpSpPr>
        <p:grpSpPr>
          <a:xfrm>
            <a:off x="785786" y="928670"/>
            <a:ext cx="5500726" cy="928694"/>
            <a:chOff x="785786" y="928670"/>
            <a:chExt cx="5500726" cy="928694"/>
          </a:xfrm>
        </p:grpSpPr>
        <p:sp>
          <p:nvSpPr>
            <p:cNvPr id="5" name="TextovéPole 4"/>
            <p:cNvSpPr txBox="1"/>
            <p:nvPr/>
          </p:nvSpPr>
          <p:spPr>
            <a:xfrm>
              <a:off x="785786" y="928670"/>
              <a:ext cx="5500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 smtClean="0">
                  <a:solidFill>
                    <a:srgbClr val="FF0000"/>
                  </a:solidFill>
                </a:rPr>
                <a:t>Rovnost hustot pravděpodobnosti</a:t>
              </a:r>
              <a:r>
                <a:rPr lang="cs-CZ" dirty="0" smtClean="0">
                  <a:solidFill>
                    <a:srgbClr val="FF0000"/>
                  </a:solidFill>
                </a:rPr>
                <a:t> </a:t>
              </a:r>
              <a:r>
                <a:rPr lang="cs-CZ" dirty="0" smtClean="0">
                  <a:solidFill>
                    <a:schemeClr val="accent1">
                      <a:lumMod val="75000"/>
                    </a:schemeClr>
                  </a:solidFill>
                </a:rPr>
                <a:t>je možné splnit takto </a:t>
              </a:r>
              <a:r>
                <a:rPr lang="cs-CZ" dirty="0" smtClean="0"/>
                <a:t>:</a:t>
              </a:r>
              <a:endParaRPr lang="cs-CZ" dirty="0"/>
            </a:p>
          </p:txBody>
        </p:sp>
        <p:graphicFrame>
          <p:nvGraphicFramePr>
            <p:cNvPr id="6" name="Objekt 5"/>
            <p:cNvGraphicFramePr>
              <a:graphicFrameLocks noChangeAspect="1"/>
            </p:cNvGraphicFramePr>
            <p:nvPr/>
          </p:nvGraphicFramePr>
          <p:xfrm>
            <a:off x="2786050" y="1428736"/>
            <a:ext cx="2319634" cy="428628"/>
          </p:xfrm>
          <a:graphic>
            <a:graphicData uri="http://schemas.openxmlformats.org/presentationml/2006/ole">
              <p:oleObj spid="_x0000_s1026" name="Rovnice" r:id="rId3" imgW="1168200" imgH="215640" progId="Equation.3">
                <p:embed/>
              </p:oleObj>
            </a:graphicData>
          </a:graphic>
        </p:graphicFrame>
      </p:grpSp>
      <p:grpSp>
        <p:nvGrpSpPr>
          <p:cNvPr id="3" name="Skupina 17"/>
          <p:cNvGrpSpPr/>
          <p:nvPr/>
        </p:nvGrpSpPr>
        <p:grpSpPr>
          <a:xfrm>
            <a:off x="795310" y="1988098"/>
            <a:ext cx="7286676" cy="940836"/>
            <a:chOff x="795310" y="1988098"/>
            <a:chExt cx="7286676" cy="940836"/>
          </a:xfrm>
        </p:grpSpPr>
        <p:sp>
          <p:nvSpPr>
            <p:cNvPr id="7" name="TextovéPole 6"/>
            <p:cNvSpPr txBox="1"/>
            <p:nvPr/>
          </p:nvSpPr>
          <p:spPr>
            <a:xfrm>
              <a:off x="795310" y="1988098"/>
              <a:ext cx="72866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Pro </a:t>
              </a:r>
              <a:r>
                <a:rPr lang="cs-CZ" i="1" dirty="0" smtClean="0">
                  <a:solidFill>
                    <a:srgbClr val="FF0000"/>
                  </a:solidFill>
                </a:rPr>
                <a:t>fázový faktor </a:t>
              </a:r>
              <a:r>
                <a:rPr lang="cs-CZ" i="1" dirty="0" err="1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cs-CZ" b="1" baseline="-25000" dirty="0" err="1" smtClean="0">
                  <a:solidFill>
                    <a:srgbClr val="FF0000"/>
                  </a:solidFill>
                </a:rPr>
                <a:t>n</a:t>
              </a:r>
              <a:r>
                <a:rPr lang="cs-CZ" b="1" baseline="-25000" dirty="0" smtClean="0">
                  <a:solidFill>
                    <a:srgbClr val="FF0000"/>
                  </a:solidFill>
                </a:rPr>
                <a:t> </a:t>
              </a:r>
              <a:r>
                <a:rPr lang="cs-CZ" dirty="0" smtClean="0"/>
                <a:t>musí platit  (</a:t>
              </a:r>
              <a:r>
                <a:rPr lang="cs-CZ" sz="1600" dirty="0" smtClean="0"/>
                <a:t>uvažte :  </a:t>
              </a:r>
              <a:r>
                <a:rPr lang="cs-CZ" b="1" i="1" dirty="0" err="1" smtClean="0"/>
                <a:t>T</a:t>
              </a:r>
              <a:r>
                <a:rPr lang="cs-CZ" sz="2000" b="1" i="1" baseline="-25000" dirty="0" err="1" smtClean="0"/>
                <a:t>m</a:t>
              </a:r>
              <a:r>
                <a:rPr lang="cs-CZ" sz="2000" baseline="-25000" dirty="0" smtClean="0"/>
                <a:t>+</a:t>
              </a:r>
              <a:r>
                <a:rPr lang="cs-CZ" sz="2000" b="1" i="1" baseline="-25000" dirty="0" smtClean="0"/>
                <a:t>n </a:t>
              </a:r>
              <a:r>
                <a:rPr lang="cs-CZ" dirty="0" smtClean="0"/>
                <a:t>= </a:t>
              </a:r>
              <a:r>
                <a:rPr lang="cs-CZ" b="1" i="1" dirty="0" err="1" smtClean="0"/>
                <a:t>T</a:t>
              </a:r>
              <a:r>
                <a:rPr lang="cs-CZ" sz="2000" b="1" i="1" baseline="-25000" dirty="0" err="1" smtClean="0"/>
                <a:t>m</a:t>
              </a:r>
              <a:r>
                <a:rPr lang="cs-CZ" dirty="0" smtClean="0"/>
                <a:t>+</a:t>
              </a:r>
              <a:r>
                <a:rPr lang="cs-CZ" b="1" i="1" dirty="0" err="1" smtClean="0"/>
                <a:t>T</a:t>
              </a:r>
              <a:r>
                <a:rPr lang="cs-CZ" sz="2000" b="1" i="1" baseline="-25000" dirty="0" err="1" smtClean="0"/>
                <a:t>n</a:t>
              </a:r>
              <a:r>
                <a:rPr lang="cs-CZ" dirty="0" smtClean="0"/>
                <a:t>):</a:t>
              </a:r>
              <a:endParaRPr lang="cs-CZ" dirty="0"/>
            </a:p>
          </p:txBody>
        </p:sp>
        <p:graphicFrame>
          <p:nvGraphicFramePr>
            <p:cNvPr id="8" name="Objekt 7"/>
            <p:cNvGraphicFramePr>
              <a:graphicFrameLocks noChangeAspect="1"/>
            </p:cNvGraphicFramePr>
            <p:nvPr/>
          </p:nvGraphicFramePr>
          <p:xfrm>
            <a:off x="2571736" y="2500306"/>
            <a:ext cx="3000396" cy="428628"/>
          </p:xfrm>
          <a:graphic>
            <a:graphicData uri="http://schemas.openxmlformats.org/presentationml/2006/ole">
              <p:oleObj spid="_x0000_s1027" name="Rovnice" r:id="rId4" imgW="1955520" imgH="279360" progId="Equation.3">
                <p:embed/>
              </p:oleObj>
            </a:graphicData>
          </a:graphic>
        </p:graphicFrame>
      </p:grpSp>
      <p:grpSp>
        <p:nvGrpSpPr>
          <p:cNvPr id="10" name="Skupina 15"/>
          <p:cNvGrpSpPr/>
          <p:nvPr/>
        </p:nvGrpSpPr>
        <p:grpSpPr>
          <a:xfrm>
            <a:off x="785786" y="2988230"/>
            <a:ext cx="8293075" cy="1227150"/>
            <a:chOff x="785786" y="2988230"/>
            <a:chExt cx="8293075" cy="1227150"/>
          </a:xfrm>
        </p:grpSpPr>
        <p:sp>
          <p:nvSpPr>
            <p:cNvPr id="9" name="TextovéPole 8"/>
            <p:cNvSpPr txBox="1"/>
            <p:nvPr/>
          </p:nvSpPr>
          <p:spPr>
            <a:xfrm>
              <a:off x="785786" y="2988230"/>
              <a:ext cx="72866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To je možné splnit </a:t>
              </a:r>
              <a:r>
                <a:rPr lang="cs-CZ" dirty="0" smtClean="0">
                  <a:solidFill>
                    <a:srgbClr val="FF0000"/>
                  </a:solidFill>
                </a:rPr>
                <a:t>lineární funkcí  </a:t>
              </a:r>
              <a:r>
                <a:rPr lang="cs-CZ" b="1" i="1" dirty="0" err="1" smtClean="0">
                  <a:solidFill>
                    <a:srgbClr val="FF0000"/>
                  </a:solidFill>
                </a:rPr>
                <a:t>T</a:t>
              </a:r>
              <a:r>
                <a:rPr lang="cs-CZ" sz="2000" b="1" i="1" baseline="-25000" dirty="0" err="1" smtClean="0">
                  <a:solidFill>
                    <a:srgbClr val="FF0000"/>
                  </a:solidFill>
                </a:rPr>
                <a:t>n</a:t>
              </a:r>
              <a:r>
                <a:rPr lang="cs-CZ" sz="2000" b="1" i="1" baseline="-25000" dirty="0" smtClean="0">
                  <a:solidFill>
                    <a:srgbClr val="FF0000"/>
                  </a:solidFill>
                </a:rPr>
                <a:t> </a:t>
              </a:r>
              <a:r>
                <a:rPr lang="cs-CZ" dirty="0" smtClean="0"/>
                <a:t>:</a:t>
              </a:r>
              <a:endParaRPr lang="cs-CZ" dirty="0"/>
            </a:p>
          </p:txBody>
        </p:sp>
        <p:grpSp>
          <p:nvGrpSpPr>
            <p:cNvPr id="11" name="Skupina 12"/>
            <p:cNvGrpSpPr/>
            <p:nvPr/>
          </p:nvGrpSpPr>
          <p:grpSpPr>
            <a:xfrm>
              <a:off x="2857488" y="3495380"/>
              <a:ext cx="6221373" cy="720000"/>
              <a:chOff x="2857488" y="3366893"/>
              <a:chExt cx="6221373" cy="720000"/>
            </a:xfrm>
          </p:grpSpPr>
          <p:sp>
            <p:nvSpPr>
              <p:cNvPr id="14" name="Zaoblený obdélník 13"/>
              <p:cNvSpPr/>
              <p:nvPr/>
            </p:nvSpPr>
            <p:spPr>
              <a:xfrm>
                <a:off x="2857488" y="3366893"/>
                <a:ext cx="1548000" cy="720000"/>
              </a:xfrm>
              <a:prstGeom prst="roundRect">
                <a:avLst/>
              </a:prstGeom>
              <a:solidFill>
                <a:srgbClr val="CCFFCC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15" name="Objekt 14"/>
              <p:cNvGraphicFramePr>
                <a:graphicFrameLocks noChangeAspect="1"/>
              </p:cNvGraphicFramePr>
              <p:nvPr/>
            </p:nvGraphicFramePr>
            <p:xfrm>
              <a:off x="3013075" y="3486251"/>
              <a:ext cx="6065786" cy="432000"/>
            </p:xfrm>
            <a:graphic>
              <a:graphicData uri="http://schemas.openxmlformats.org/presentationml/2006/ole">
                <p:oleObj spid="_x0000_s1028" name="Rovnice" r:id="rId5" imgW="3213000" imgH="228600" progId="Equation.3">
                  <p:embed/>
                </p:oleObj>
              </a:graphicData>
            </a:graphic>
          </p:graphicFrame>
        </p:grpSp>
      </p:grpSp>
      <p:grpSp>
        <p:nvGrpSpPr>
          <p:cNvPr id="12" name="Skupina 22"/>
          <p:cNvGrpSpPr/>
          <p:nvPr/>
        </p:nvGrpSpPr>
        <p:grpSpPr>
          <a:xfrm>
            <a:off x="1785918" y="4786322"/>
            <a:ext cx="5143536" cy="1785950"/>
            <a:chOff x="1785918" y="4500570"/>
            <a:chExt cx="5143536" cy="1785950"/>
          </a:xfrm>
        </p:grpSpPr>
        <p:sp>
          <p:nvSpPr>
            <p:cNvPr id="19" name="TextovéPole 18"/>
            <p:cNvSpPr txBox="1"/>
            <p:nvPr/>
          </p:nvSpPr>
          <p:spPr>
            <a:xfrm>
              <a:off x="2857488" y="4500570"/>
              <a:ext cx="2786082" cy="5232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dirty="0" err="1" smtClean="0">
                  <a:solidFill>
                    <a:srgbClr val="FF0000"/>
                  </a:solidFill>
                  <a:latin typeface="Comic Sans MS" pitchFamily="66" charset="0"/>
                </a:rPr>
                <a:t>Blochův</a:t>
              </a:r>
              <a:r>
                <a:rPr lang="cs-CZ" sz="2800" dirty="0" smtClean="0">
                  <a:solidFill>
                    <a:srgbClr val="FF0000"/>
                  </a:solidFill>
                  <a:latin typeface="Comic Sans MS" pitchFamily="66" charset="0"/>
                </a:rPr>
                <a:t> teorém</a:t>
              </a:r>
              <a:endParaRPr lang="cs-CZ" sz="2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grpSp>
          <p:nvGrpSpPr>
            <p:cNvPr id="13" name="Skupina 21"/>
            <p:cNvGrpSpPr/>
            <p:nvPr/>
          </p:nvGrpSpPr>
          <p:grpSpPr>
            <a:xfrm>
              <a:off x="1785918" y="5143512"/>
              <a:ext cx="5143536" cy="1143008"/>
              <a:chOff x="1785918" y="5143512"/>
              <a:chExt cx="5143536" cy="1143008"/>
            </a:xfrm>
          </p:grpSpPr>
          <p:sp>
            <p:nvSpPr>
              <p:cNvPr id="21" name="Zaoblený obdélník 20"/>
              <p:cNvSpPr/>
              <p:nvPr/>
            </p:nvSpPr>
            <p:spPr>
              <a:xfrm>
                <a:off x="1785918" y="5143512"/>
                <a:ext cx="5143536" cy="1143008"/>
              </a:xfrm>
              <a:prstGeom prst="roundRect">
                <a:avLst/>
              </a:prstGeom>
              <a:solidFill>
                <a:srgbClr val="FFCC66"/>
              </a:solidFill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1143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20" name="Objekt 19"/>
              <p:cNvGraphicFramePr>
                <a:graphicFrameLocks noChangeAspect="1"/>
              </p:cNvGraphicFramePr>
              <p:nvPr/>
            </p:nvGraphicFramePr>
            <p:xfrm>
              <a:off x="2038341" y="5272102"/>
              <a:ext cx="4533923" cy="800104"/>
            </p:xfrm>
            <a:graphic>
              <a:graphicData uri="http://schemas.openxmlformats.org/presentationml/2006/ole">
                <p:oleObj spid="_x0000_s1029" name="Rovnice" r:id="rId6" imgW="1295280" imgH="228600" progId="Equation.3">
                  <p:embed/>
                </p:oleObj>
              </a:graphicData>
            </a:graphic>
          </p:graphicFrame>
        </p:grpSp>
      </p:grpSp>
      <p:grpSp>
        <p:nvGrpSpPr>
          <p:cNvPr id="16" name="Skupina 25"/>
          <p:cNvGrpSpPr/>
          <p:nvPr/>
        </p:nvGrpSpPr>
        <p:grpSpPr>
          <a:xfrm>
            <a:off x="6786578" y="857232"/>
            <a:ext cx="1928826" cy="2522355"/>
            <a:chOff x="6643702" y="857232"/>
            <a:chExt cx="1928826" cy="2522355"/>
          </a:xfrm>
        </p:grpSpPr>
        <p:pic>
          <p:nvPicPr>
            <p:cNvPr id="24" name="Obrázek 23" descr="bloch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46214" y="857232"/>
              <a:ext cx="1512000" cy="2180082"/>
            </a:xfrm>
            <a:prstGeom prst="rect">
              <a:avLst/>
            </a:prstGeom>
          </p:spPr>
        </p:pic>
        <p:sp>
          <p:nvSpPr>
            <p:cNvPr id="25" name="TextovéPole 24"/>
            <p:cNvSpPr txBox="1"/>
            <p:nvPr/>
          </p:nvSpPr>
          <p:spPr>
            <a:xfrm>
              <a:off x="6643702" y="3071810"/>
              <a:ext cx="19288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/>
                <a:t>Felix </a:t>
              </a:r>
              <a:r>
                <a:rPr lang="cs-CZ" sz="1400" dirty="0" err="1" smtClean="0"/>
                <a:t>Bloch</a:t>
              </a:r>
              <a:r>
                <a:rPr lang="cs-CZ" sz="1400" dirty="0" smtClean="0"/>
                <a:t> (1905-1983)</a:t>
              </a:r>
              <a:endParaRPr lang="cs-CZ" sz="1200" dirty="0"/>
            </a:p>
          </p:txBody>
        </p:sp>
      </p:grp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2DE8-ACC6-49BF-AE50-683AD753796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1016</Words>
  <Application>Microsoft Office PowerPoint</Application>
  <PresentationFormat>Předvádění na obrazovce (4:3)</PresentationFormat>
  <Paragraphs>209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Motiv sady Office</vt:lpstr>
      <vt:lpstr>Rovnice</vt:lpstr>
      <vt:lpstr>Equation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ÚFKL</dc:creator>
  <cp:lastModifiedBy>ÚFKL</cp:lastModifiedBy>
  <cp:revision>62</cp:revision>
  <dcterms:created xsi:type="dcterms:W3CDTF">2010-11-01T12:21:13Z</dcterms:created>
  <dcterms:modified xsi:type="dcterms:W3CDTF">2011-12-05T13:45:12Z</dcterms:modified>
</cp:coreProperties>
</file>