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63" r:id="rId5"/>
    <p:sldId id="267" r:id="rId6"/>
    <p:sldId id="259" r:id="rId7"/>
    <p:sldId id="260" r:id="rId8"/>
    <p:sldId id="264" r:id="rId9"/>
    <p:sldId id="265" r:id="rId10"/>
    <p:sldId id="266" r:id="rId11"/>
    <p:sldId id="281" r:id="rId12"/>
    <p:sldId id="270" r:id="rId13"/>
    <p:sldId id="271" r:id="rId14"/>
    <p:sldId id="272" r:id="rId15"/>
    <p:sldId id="273" r:id="rId16"/>
    <p:sldId id="280" r:id="rId17"/>
    <p:sldId id="274" r:id="rId18"/>
    <p:sldId id="275" r:id="rId19"/>
    <p:sldId id="276" r:id="rId20"/>
    <p:sldId id="277" r:id="rId21"/>
    <p:sldId id="278" r:id="rId22"/>
    <p:sldId id="279" r:id="rId23"/>
    <p:sldId id="287" r:id="rId24"/>
    <p:sldId id="295" r:id="rId25"/>
    <p:sldId id="291" r:id="rId26"/>
    <p:sldId id="292" r:id="rId27"/>
    <p:sldId id="293" r:id="rId28"/>
    <p:sldId id="294" r:id="rId29"/>
    <p:sldId id="298" r:id="rId30"/>
    <p:sldId id="297" r:id="rId31"/>
    <p:sldId id="299" r:id="rId32"/>
    <p:sldId id="300" r:id="rId33"/>
    <p:sldId id="305" r:id="rId34"/>
    <p:sldId id="301" r:id="rId35"/>
    <p:sldId id="302" r:id="rId36"/>
    <p:sldId id="303" r:id="rId37"/>
    <p:sldId id="304" r:id="rId38"/>
    <p:sldId id="306" r:id="rId39"/>
    <p:sldId id="308" r:id="rId40"/>
    <p:sldId id="307" r:id="rId41"/>
    <p:sldId id="309" r:id="rId42"/>
    <p:sldId id="261" r:id="rId43"/>
    <p:sldId id="262" r:id="rId44"/>
    <p:sldId id="282" r:id="rId45"/>
    <p:sldId id="269" r:id="rId46"/>
    <p:sldId id="283" r:id="rId47"/>
    <p:sldId id="288" r:id="rId48"/>
    <p:sldId id="284" r:id="rId49"/>
    <p:sldId id="285" r:id="rId50"/>
    <p:sldId id="286" r:id="rId51"/>
    <p:sldId id="289" r:id="rId52"/>
    <p:sldId id="290" r:id="rId53"/>
    <p:sldId id="268" r:id="rId54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00"/>
    <a:srgbClr val="FFFFCC"/>
    <a:srgbClr val="E0FFC1"/>
    <a:srgbClr val="FFE4C9"/>
    <a:srgbClr val="CCFF99"/>
    <a:srgbClr val="DEFECE"/>
    <a:srgbClr val="FFFF66"/>
    <a:srgbClr val="FFFF99"/>
    <a:srgbClr val="DEFF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9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8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5" Type="http://schemas.openxmlformats.org/officeDocument/2006/relationships/image" Target="../media/image8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Relationship Id="rId1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31D17-1EF6-422C-B58D-4A5390D0AC81}" type="datetimeFigureOut">
              <a:rPr lang="cs-CZ" smtClean="0"/>
              <a:pPr/>
              <a:t>5.1.2010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A401B-F1B5-40CA-9C87-7CCB3D00FA1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2702-C655-446E-BA1A-55035935FBF0}" type="datetime1">
              <a:rPr lang="cs-CZ" smtClean="0"/>
              <a:pPr/>
              <a:t>5.1.2010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35A7-40D4-4CC6-8022-0941FB7DB4AB}" type="datetime1">
              <a:rPr lang="cs-CZ" smtClean="0"/>
              <a:pPr/>
              <a:t>5.1.2010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4AFE-B34D-4AEB-B4B9-34C519A765E8}" type="datetime1">
              <a:rPr lang="cs-CZ" smtClean="0"/>
              <a:pPr/>
              <a:t>5.1.2010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1AEB-DEA0-4148-8401-1F0C0E2719D0}" type="datetime1">
              <a:rPr lang="cs-CZ" smtClean="0"/>
              <a:pPr/>
              <a:t>5.1.2010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C99B-4655-4535-8D72-9C3CC16595D2}" type="datetime1">
              <a:rPr lang="cs-CZ" smtClean="0"/>
              <a:pPr/>
              <a:t>5.1.2010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BC8F-0ED6-459E-810D-6167CA24541E}" type="datetime1">
              <a:rPr lang="cs-CZ" smtClean="0"/>
              <a:pPr/>
              <a:t>5.1.2010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2625-3D9F-4949-B84B-7E60A777ED80}" type="datetime1">
              <a:rPr lang="cs-CZ" smtClean="0"/>
              <a:pPr/>
              <a:t>5.1.2010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3ED0-0046-40EE-89F3-888DBD7B95E7}" type="datetime1">
              <a:rPr lang="cs-CZ" smtClean="0"/>
              <a:pPr/>
              <a:t>5.1.2010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1FAE-BA08-49F3-A675-D473FFD5660B}" type="datetime1">
              <a:rPr lang="cs-CZ" smtClean="0"/>
              <a:pPr/>
              <a:t>5.1.2010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01E8-3423-4AD2-A13B-8CC292F83F28}" type="datetime1">
              <a:rPr lang="cs-CZ" smtClean="0"/>
              <a:pPr/>
              <a:t>5.1.2010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A4E4A-1711-4FFE-9B2B-0B370B396079}" type="datetime1">
              <a:rPr lang="cs-CZ" smtClean="0"/>
              <a:pPr/>
              <a:t>5.1.2010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802C-9DB8-4C7D-9AAD-BD5B01368912}" type="datetime1">
              <a:rPr lang="cs-CZ" smtClean="0"/>
              <a:pPr/>
              <a:t>5.1.2010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E3A3-7D56-4E89-8CB9-DCF9AEA0C2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/Vyuka/SSS/winbin/born.exe" TargetMode="External"/><Relationship Id="rId3" Type="http://schemas.openxmlformats.org/officeDocument/2006/relationships/oleObject" Target="../embeddings/oleObject36.bin"/><Relationship Id="rId7" Type="http://schemas.openxmlformats.org/officeDocument/2006/relationships/hyperlink" Target="/Vyuka/PARDUBICE/DynamikaKrystaloveMrize/LoadedString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43.x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hyperlink" Target="http://dept.kent.edu/projects/ksuviz/leeviz/phonon/phonon.html" TargetMode="Externa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image" Target="../media/image6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63.bin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8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0.png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ebye100.jpg" TargetMode="External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0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16.emf"/><Relationship Id="rId4" Type="http://schemas.openxmlformats.org/officeDocument/2006/relationships/oleObject" Target="../embeddings/oleObject9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4" Type="http://schemas.openxmlformats.org/officeDocument/2006/relationships/oleObject" Target="../embeddings/oleObject98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EnergyLevelsOfAMorseOscillator.nbp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2.xml"/><Relationship Id="rId4" Type="http://schemas.openxmlformats.org/officeDocument/2006/relationships/hyperlink" Target="/Vyuka/SSS/winbin/debye.ex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slide" Target="slide2.xml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10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41.png"/><Relationship Id="rId3" Type="http://schemas.openxmlformats.org/officeDocument/2006/relationships/image" Target="../media/image139.png"/><Relationship Id="rId7" Type="http://schemas.openxmlformats.org/officeDocument/2006/relationships/oleObject" Target="../embeddings/oleObject108.bin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40.png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7.bin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0.bin"/><Relationship Id="rId14" Type="http://schemas.openxmlformats.org/officeDocument/2006/relationships/oleObject" Target="../embeddings/oleObject11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11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51.png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Relationship Id="rId9" Type="http://schemas.openxmlformats.org/officeDocument/2006/relationships/oleObject" Target="../embeddings/oleObject12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60.png"/><Relationship Id="rId7" Type="http://schemas.openxmlformats.org/officeDocument/2006/relationships/oleObject" Target="../embeddings/oleObject127.bin"/><Relationship Id="rId12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26.bin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5.bin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4.bin"/><Relationship Id="rId9" Type="http://schemas.openxmlformats.org/officeDocument/2006/relationships/oleObject" Target="../embeddings/oleObject12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slide" Target="slide5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13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slide" Target="slide4.xml"/><Relationship Id="rId4" Type="http://schemas.openxmlformats.org/officeDocument/2006/relationships/oleObject" Target="../embeddings/oleObject13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294" y="2967335"/>
            <a:ext cx="87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Dynamika</a:t>
            </a:r>
            <a:r>
              <a:rPr lang="cs-CZ" sz="6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krystalov</a:t>
            </a:r>
            <a:r>
              <a:rPr lang="cs-CZ" sz="6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 mříže</a:t>
            </a:r>
            <a:endParaRPr lang="cs-CZ" sz="60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00562" y="214290"/>
            <a:ext cx="42148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Vlastní frekvence krystalové mříže - </a:t>
            </a:r>
            <a:r>
              <a:rPr lang="cs-CZ" i="1" smtClean="0"/>
              <a:t>1</a:t>
            </a:r>
            <a:endParaRPr lang="cs-CZ" i="1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928662" y="928670"/>
            <a:ext cx="7358114" cy="2286016"/>
            <a:chOff x="714348" y="1000108"/>
            <a:chExt cx="7358114" cy="2286016"/>
          </a:xfrm>
        </p:grpSpPr>
        <p:sp>
          <p:nvSpPr>
            <p:cNvPr id="6" name="TextovéPole 5"/>
            <p:cNvSpPr txBox="1"/>
            <p:nvPr/>
          </p:nvSpPr>
          <p:spPr>
            <a:xfrm>
              <a:off x="714348" y="1000108"/>
              <a:ext cx="7358114" cy="338554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cs-CZ" sz="1600" smtClean="0"/>
                <a:t>Rovnice mají </a:t>
              </a:r>
              <a:r>
                <a:rPr lang="cs-CZ" sz="1600" i="1" smtClean="0">
                  <a:solidFill>
                    <a:srgbClr val="0000FF"/>
                  </a:solidFill>
                </a:rPr>
                <a:t>netriviální (nenulové) řešení</a:t>
              </a:r>
              <a:r>
                <a:rPr lang="cs-CZ" sz="1600" smtClean="0">
                  <a:solidFill>
                    <a:srgbClr val="0000FF"/>
                  </a:solidFill>
                </a:rPr>
                <a:t>, jestliže </a:t>
              </a:r>
              <a:r>
                <a:rPr lang="cs-CZ" sz="1600" i="1" smtClean="0">
                  <a:solidFill>
                    <a:srgbClr val="0000FF"/>
                  </a:solidFill>
                </a:rPr>
                <a:t>determinant soustavy je roven nule</a:t>
              </a:r>
              <a:r>
                <a:rPr lang="cs-CZ" sz="1600" smtClean="0">
                  <a:solidFill>
                    <a:srgbClr val="0000FF"/>
                  </a:solidFill>
                </a:rPr>
                <a:t>.</a:t>
              </a:r>
              <a:endParaRPr lang="cs-CZ" sz="1600">
                <a:solidFill>
                  <a:srgbClr val="0000FF"/>
                </a:solidFill>
              </a:endParaRP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1000100" y="1500174"/>
              <a:ext cx="6715172" cy="1785950"/>
              <a:chOff x="1000100" y="1500174"/>
              <a:chExt cx="6715172" cy="1785950"/>
            </a:xfrm>
          </p:grpSpPr>
          <p:sp>
            <p:nvSpPr>
              <p:cNvPr id="13" name="Zaoblený obdélník 12"/>
              <p:cNvSpPr/>
              <p:nvPr/>
            </p:nvSpPr>
            <p:spPr>
              <a:xfrm>
                <a:off x="1000100" y="1500174"/>
                <a:ext cx="6715172" cy="1785950"/>
              </a:xfrm>
              <a:prstGeom prst="roundRect">
                <a:avLst>
                  <a:gd name="adj" fmla="val 9640"/>
                </a:avLst>
              </a:prstGeom>
              <a:solidFill>
                <a:srgbClr val="FFFF99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1187519" y="1643050"/>
              <a:ext cx="6421120" cy="1544320"/>
            </p:xfrm>
            <a:graphic>
              <a:graphicData uri="http://schemas.openxmlformats.org/presentationml/2006/ole">
                <p:oleObj spid="_x0000_s24577" name="Rovnice" r:id="rId3" imgW="4012920" imgH="965160" progId="Equation.3">
                  <p:embed/>
                </p:oleObj>
              </a:graphicData>
            </a:graphic>
          </p:graphicFrame>
        </p:grpSp>
      </p:grpSp>
      <p:grpSp>
        <p:nvGrpSpPr>
          <p:cNvPr id="12" name="Skupina 11"/>
          <p:cNvGrpSpPr/>
          <p:nvPr/>
        </p:nvGrpSpPr>
        <p:grpSpPr>
          <a:xfrm>
            <a:off x="1142976" y="3571876"/>
            <a:ext cx="6858048" cy="1500198"/>
            <a:chOff x="642910" y="3435494"/>
            <a:chExt cx="6858048" cy="1500198"/>
          </a:xfrm>
        </p:grpSpPr>
        <p:sp>
          <p:nvSpPr>
            <p:cNvPr id="8" name="TextovéPole 7"/>
            <p:cNvSpPr txBox="1"/>
            <p:nvPr/>
          </p:nvSpPr>
          <p:spPr>
            <a:xfrm>
              <a:off x="642910" y="3435494"/>
              <a:ext cx="6858048" cy="7078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smtClean="0"/>
                <a:t>Rozvedením determinantu dostaneme </a:t>
              </a:r>
              <a:r>
                <a:rPr lang="cs-CZ" sz="2000" b="1" smtClean="0">
                  <a:solidFill>
                    <a:srgbClr val="FF0000"/>
                  </a:solidFill>
                </a:rPr>
                <a:t>polynom stupně </a:t>
              </a:r>
              <a:r>
                <a:rPr lang="cs-CZ" sz="2000" smtClean="0">
                  <a:solidFill>
                    <a:srgbClr val="FF0000"/>
                  </a:solidFill>
                </a:rPr>
                <a:t>3</a:t>
              </a:r>
              <a:r>
                <a:rPr lang="cs-CZ" sz="2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cs-CZ" sz="2000" b="1" smtClean="0">
                  <a:solidFill>
                    <a:srgbClr val="FF0000"/>
                  </a:solidFill>
                </a:rPr>
                <a:t> </a:t>
              </a:r>
              <a:r>
                <a:rPr lang="cs-CZ" sz="2000" smtClean="0">
                  <a:solidFill>
                    <a:srgbClr val="FF0000"/>
                  </a:solidFill>
                </a:rPr>
                <a:t>v</a:t>
              </a:r>
              <a:r>
                <a:rPr lang="cs-CZ" sz="2000" b="1" smtClean="0">
                  <a:solidFill>
                    <a:srgbClr val="FF0000"/>
                  </a:solidFill>
                </a:rPr>
                <a:t> </a:t>
              </a:r>
              <a:r>
                <a:rPr lang="el-GR" sz="2000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ω</a:t>
              </a:r>
              <a:r>
                <a:rPr lang="cs-CZ" sz="1050" b="1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cs-CZ" sz="2400" b="1" baseline="30000" smtClean="0">
                  <a:solidFill>
                    <a:srgbClr val="FF0000"/>
                  </a:solidFill>
                </a:rPr>
                <a:t>2</a:t>
              </a:r>
              <a:r>
                <a:rPr lang="cs-CZ" sz="2000" smtClean="0"/>
                <a:t>, </a:t>
              </a:r>
            </a:p>
            <a:p>
              <a:r>
                <a:rPr lang="cs-CZ" sz="2000" smtClean="0"/>
                <a:t>který </a:t>
              </a:r>
              <a:r>
                <a:rPr lang="cs-CZ" sz="2000" b="1" smtClean="0">
                  <a:solidFill>
                    <a:srgbClr val="FF0000"/>
                  </a:solidFill>
                </a:rPr>
                <a:t>pro zadané </a:t>
              </a:r>
              <a:r>
                <a:rPr lang="cs-CZ" sz="2000" b="1" i="1" smtClean="0">
                  <a:solidFill>
                    <a:srgbClr val="FF0000"/>
                  </a:solidFill>
                </a:rPr>
                <a:t>q </a:t>
              </a:r>
              <a:r>
                <a:rPr lang="cs-CZ" sz="2000" smtClean="0">
                  <a:solidFill>
                    <a:srgbClr val="FF0000"/>
                  </a:solidFill>
                </a:rPr>
                <a:t>má </a:t>
              </a:r>
              <a:r>
                <a:rPr lang="cs-CZ" sz="2000" b="1" smtClean="0">
                  <a:solidFill>
                    <a:srgbClr val="FF0000"/>
                  </a:solidFill>
                </a:rPr>
                <a:t>3</a:t>
              </a:r>
              <a:r>
                <a:rPr lang="cs-CZ" sz="2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 </a:t>
              </a:r>
              <a:r>
                <a:rPr lang="cs-CZ" sz="2000" b="1" smtClean="0">
                  <a:solidFill>
                    <a:srgbClr val="FF0000"/>
                  </a:solidFill>
                </a:rPr>
                <a:t>kořenů </a:t>
              </a:r>
              <a:r>
                <a:rPr lang="cs-CZ" sz="2000" smtClean="0">
                  <a:solidFill>
                    <a:srgbClr val="FF0000"/>
                  </a:solidFill>
                </a:rPr>
                <a:t>– </a:t>
              </a:r>
              <a:r>
                <a:rPr lang="cs-CZ" sz="2000" smtClean="0">
                  <a:solidFill>
                    <a:srgbClr val="0000FF"/>
                  </a:solidFill>
                </a:rPr>
                <a:t>vlastních frekvencí mříže</a:t>
              </a:r>
              <a:endParaRPr lang="cs-CZ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2143108" y="4221312"/>
              <a:ext cx="3500462" cy="714380"/>
              <a:chOff x="2143108" y="3864122"/>
              <a:chExt cx="3500462" cy="714380"/>
            </a:xfrm>
          </p:grpSpPr>
          <p:sp>
            <p:nvSpPr>
              <p:cNvPr id="10" name="Zaoblený obdélník 9"/>
              <p:cNvSpPr/>
              <p:nvPr/>
            </p:nvSpPr>
            <p:spPr>
              <a:xfrm>
                <a:off x="2143108" y="3864122"/>
                <a:ext cx="3500462" cy="71438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2366016" y="3953490"/>
              <a:ext cx="3063240" cy="485013"/>
            </p:xfrm>
            <a:graphic>
              <a:graphicData uri="http://schemas.openxmlformats.org/presentationml/2006/ole">
                <p:oleObj spid="_x0000_s24578" name="Rovnice" r:id="rId4" imgW="1523880" imgH="241200" progId="Equation.3">
                  <p:embed/>
                </p:oleObj>
              </a:graphicData>
            </a:graphic>
          </p:graphicFrame>
        </p:grpSp>
      </p:grpSp>
      <p:grpSp>
        <p:nvGrpSpPr>
          <p:cNvPr id="22" name="Skupina 21"/>
          <p:cNvGrpSpPr/>
          <p:nvPr/>
        </p:nvGrpSpPr>
        <p:grpSpPr>
          <a:xfrm>
            <a:off x="571472" y="5345684"/>
            <a:ext cx="7715304" cy="1083712"/>
            <a:chOff x="642910" y="5345684"/>
            <a:chExt cx="7715304" cy="1083712"/>
          </a:xfrm>
        </p:grpSpPr>
        <p:grpSp>
          <p:nvGrpSpPr>
            <p:cNvPr id="20" name="Skupina 19"/>
            <p:cNvGrpSpPr/>
            <p:nvPr/>
          </p:nvGrpSpPr>
          <p:grpSpPr>
            <a:xfrm>
              <a:off x="1000100" y="5345684"/>
              <a:ext cx="6500858" cy="390072"/>
              <a:chOff x="1000100" y="5345684"/>
              <a:chExt cx="6500858" cy="390072"/>
            </a:xfrm>
          </p:grpSpPr>
          <p:sp>
            <p:nvSpPr>
              <p:cNvPr id="16" name="TextovéPole 15"/>
              <p:cNvSpPr txBox="1"/>
              <p:nvPr/>
            </p:nvSpPr>
            <p:spPr>
              <a:xfrm>
                <a:off x="1000100" y="5345684"/>
                <a:ext cx="6500858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mtClean="0">
                    <a:solidFill>
                      <a:srgbClr val="FF0000"/>
                    </a:solidFill>
                  </a:rPr>
                  <a:t>Ke každé vlastní frekvenci </a:t>
                </a:r>
                <a:r>
                  <a:rPr lang="cs-CZ" smtClean="0"/>
                  <a:t>                                máme </a:t>
                </a:r>
                <a:r>
                  <a:rPr lang="cs-CZ" smtClean="0">
                    <a:solidFill>
                      <a:srgbClr val="FF0000"/>
                    </a:solidFill>
                  </a:rPr>
                  <a:t>nenulový vektor</a:t>
                </a:r>
                <a:endParaRPr lang="cs-CZ">
                  <a:solidFill>
                    <a:srgbClr val="FF0000"/>
                  </a:solidFill>
                </a:endParaRPr>
              </a:p>
            </p:txBody>
          </p:sp>
          <p:graphicFrame>
            <p:nvGraphicFramePr>
              <p:cNvPr id="17" name="Objekt 16"/>
              <p:cNvGraphicFramePr>
                <a:graphicFrameLocks noChangeAspect="1"/>
              </p:cNvGraphicFramePr>
              <p:nvPr/>
            </p:nvGraphicFramePr>
            <p:xfrm>
              <a:off x="3500430" y="5375756"/>
              <a:ext cx="1566000" cy="360000"/>
            </p:xfrm>
            <a:graphic>
              <a:graphicData uri="http://schemas.openxmlformats.org/presentationml/2006/ole">
                <p:oleObj spid="_x0000_s24579" name="Rovnice" r:id="rId5" imgW="1104840" imgH="253800" progId="Equation.3">
                  <p:embed/>
                </p:oleObj>
              </a:graphicData>
            </a:graphic>
          </p:graphicFrame>
        </p:grpSp>
        <p:grpSp>
          <p:nvGrpSpPr>
            <p:cNvPr id="21" name="Skupina 20"/>
            <p:cNvGrpSpPr/>
            <p:nvPr/>
          </p:nvGrpSpPr>
          <p:grpSpPr>
            <a:xfrm>
              <a:off x="642910" y="5786454"/>
              <a:ext cx="7715304" cy="642942"/>
              <a:chOff x="642910" y="5786454"/>
              <a:chExt cx="7715304" cy="642942"/>
            </a:xfrm>
          </p:grpSpPr>
          <p:sp>
            <p:nvSpPr>
              <p:cNvPr id="19" name="Zaoblený obdélník 18"/>
              <p:cNvSpPr/>
              <p:nvPr/>
            </p:nvSpPr>
            <p:spPr>
              <a:xfrm>
                <a:off x="642910" y="5786454"/>
                <a:ext cx="7715304" cy="64294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8" name="Objekt 17"/>
              <p:cNvGraphicFramePr>
                <a:graphicFrameLocks noChangeAspect="1"/>
              </p:cNvGraphicFramePr>
              <p:nvPr/>
            </p:nvGraphicFramePr>
            <p:xfrm>
              <a:off x="857224" y="5926520"/>
              <a:ext cx="7294739" cy="360000"/>
            </p:xfrm>
            <a:graphic>
              <a:graphicData uri="http://schemas.openxmlformats.org/presentationml/2006/ole">
                <p:oleObj spid="_x0000_s24580" name="Rovnice" r:id="rId6" imgW="4889160" imgH="2412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00562" y="214290"/>
            <a:ext cx="42148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Vlastní frekvence krystalové mříže - </a:t>
            </a:r>
            <a:r>
              <a:rPr lang="en-US" i="1" dirty="0" smtClean="0"/>
              <a:t>2</a:t>
            </a:r>
            <a:endParaRPr lang="cs-CZ" i="1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928662" y="785794"/>
            <a:ext cx="6286544" cy="2169825"/>
            <a:chOff x="928662" y="785794"/>
            <a:chExt cx="6286544" cy="2169825"/>
          </a:xfrm>
        </p:grpSpPr>
        <p:sp>
          <p:nvSpPr>
            <p:cNvPr id="6" name="TextovéPole 5"/>
            <p:cNvSpPr txBox="1"/>
            <p:nvPr/>
          </p:nvSpPr>
          <p:spPr>
            <a:xfrm>
              <a:off x="928662" y="785794"/>
              <a:ext cx="6286544" cy="216982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V předchozích rovnicích je</a:t>
              </a:r>
              <a:r>
                <a:rPr lang="en-US" dirty="0" smtClean="0"/>
                <a:t> </a:t>
              </a:r>
              <a:r>
                <a:rPr lang="en-US" dirty="0" err="1" smtClean="0"/>
                <a:t>vhodn</a:t>
              </a:r>
              <a:r>
                <a:rPr lang="cs-CZ" dirty="0" smtClean="0"/>
                <a:t>é </a:t>
              </a:r>
              <a:r>
                <a:rPr lang="cs-CZ" i="1" dirty="0" smtClean="0">
                  <a:solidFill>
                    <a:srgbClr val="0000FF"/>
                  </a:solidFill>
                </a:rPr>
                <a:t>udělat ještě substituce</a:t>
              </a:r>
              <a:r>
                <a:rPr lang="cs-CZ" dirty="0" smtClean="0"/>
                <a:t>:</a:t>
              </a:r>
            </a:p>
            <a:p>
              <a:endParaRPr lang="cs-CZ" sz="900" dirty="0" smtClean="0"/>
            </a:p>
            <a:p>
              <a:pPr>
                <a:buFont typeface="Wingdings" pitchFamily="2" charset="2"/>
                <a:buChar char="§"/>
              </a:pPr>
              <a:r>
                <a:rPr lang="cs-CZ" dirty="0" smtClean="0"/>
                <a:t>  zavést </a:t>
              </a:r>
              <a:r>
                <a:rPr lang="cs-CZ" i="1" dirty="0" smtClean="0">
                  <a:solidFill>
                    <a:srgbClr val="FF0000"/>
                  </a:solidFill>
                </a:rPr>
                <a:t>vektor redukovaných výchylek </a:t>
              </a:r>
              <a:r>
                <a:rPr lang="cs-CZ" b="1" i="1" dirty="0" smtClean="0">
                  <a:solidFill>
                    <a:srgbClr val="FF0000"/>
                  </a:solidFill>
                </a:rPr>
                <a:t>W </a:t>
              </a:r>
              <a:r>
                <a:rPr lang="cs-CZ" dirty="0" smtClean="0"/>
                <a:t>se složkami</a:t>
              </a:r>
            </a:p>
            <a:p>
              <a:pPr>
                <a:buFont typeface="Wingdings" pitchFamily="2" charset="2"/>
                <a:buChar char="§"/>
              </a:pPr>
              <a:endParaRPr lang="cs-CZ" b="1" i="1" dirty="0" smtClean="0"/>
            </a:p>
            <a:p>
              <a:pPr>
                <a:buFont typeface="Wingdings" pitchFamily="2" charset="2"/>
                <a:buChar char="§"/>
              </a:pPr>
              <a:endParaRPr lang="cs-CZ" b="1" i="1" dirty="0" smtClean="0"/>
            </a:p>
            <a:p>
              <a:pPr>
                <a:buFont typeface="Wingdings" pitchFamily="2" charset="2"/>
                <a:buChar char="§"/>
              </a:pPr>
              <a:r>
                <a:rPr lang="cs-CZ" b="1" i="1" dirty="0" smtClean="0"/>
                <a:t> </a:t>
              </a:r>
              <a:r>
                <a:rPr lang="cs-CZ" dirty="0" smtClean="0"/>
                <a:t> zavést </a:t>
              </a:r>
              <a:r>
                <a:rPr lang="cs-CZ" i="1" dirty="0" smtClean="0">
                  <a:solidFill>
                    <a:srgbClr val="FF0000"/>
                  </a:solidFill>
                </a:rPr>
                <a:t>dynamickou matici mříže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cs-CZ" b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D</a:t>
              </a:r>
              <a:r>
                <a:rPr lang="cs-CZ" dirty="0" smtClean="0"/>
                <a:t> s prvky</a:t>
              </a:r>
              <a:endParaRPr lang="cs-CZ" b="1" i="1" dirty="0" smtClean="0"/>
            </a:p>
            <a:p>
              <a:endParaRPr lang="cs-CZ" b="1" i="1" dirty="0" smtClean="0"/>
            </a:p>
            <a:p>
              <a:pPr>
                <a:buFont typeface="Wingdings" pitchFamily="2" charset="2"/>
                <a:buChar char="§"/>
              </a:pPr>
              <a:endParaRPr lang="cs-CZ" b="1" i="1" dirty="0"/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/>
          </p:nvGraphicFramePr>
          <p:xfrm>
            <a:off x="2857488" y="1643050"/>
            <a:ext cx="1980000" cy="396000"/>
          </p:xfrm>
          <a:graphic>
            <a:graphicData uri="http://schemas.openxmlformats.org/presentationml/2006/ole">
              <p:oleObj spid="_x0000_s47106" name="Rovnice" r:id="rId3" imgW="1396800" imgH="279360" progId="Equation.3">
                <p:embed/>
              </p:oleObj>
            </a:graphicData>
          </a:graphic>
        </p:graphicFrame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2500298" y="2461496"/>
            <a:ext cx="3024000" cy="396000"/>
          </p:xfrm>
          <a:graphic>
            <a:graphicData uri="http://schemas.openxmlformats.org/presentationml/2006/ole">
              <p:oleObj spid="_x0000_s47107" name="Rovnice" r:id="rId4" imgW="2133360" imgH="279360" progId="Equation.3">
                <p:embed/>
              </p:oleObj>
            </a:graphicData>
          </a:graphic>
        </p:graphicFrame>
      </p:grpSp>
      <p:grpSp>
        <p:nvGrpSpPr>
          <p:cNvPr id="21" name="Skupina 20"/>
          <p:cNvGrpSpPr/>
          <p:nvPr/>
        </p:nvGrpSpPr>
        <p:grpSpPr>
          <a:xfrm>
            <a:off x="857224" y="3143248"/>
            <a:ext cx="7143800" cy="1295215"/>
            <a:chOff x="928662" y="3286124"/>
            <a:chExt cx="7143800" cy="1295215"/>
          </a:xfrm>
        </p:grpSpPr>
        <p:sp>
          <p:nvSpPr>
            <p:cNvPr id="9" name="TextovéPole 8"/>
            <p:cNvSpPr txBox="1"/>
            <p:nvPr/>
          </p:nvSpPr>
          <p:spPr>
            <a:xfrm>
              <a:off x="928662" y="3286124"/>
              <a:ext cx="714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Rovnice pro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U</a:t>
              </a:r>
              <a:r>
                <a:rPr lang="el-GR" sz="2000" i="1" baseline="-25000" dirty="0" smtClean="0">
                  <a:latin typeface="Cambria Math"/>
                  <a:ea typeface="Cambria Math"/>
                </a:rPr>
                <a:t>α</a:t>
              </a:r>
              <a:r>
                <a:rPr lang="cs-CZ" sz="2000" i="1" baseline="-25000" dirty="0" smtClean="0">
                  <a:latin typeface="Cambria Math"/>
                  <a:ea typeface="Cambria Math"/>
                </a:rPr>
                <a:t> </a:t>
              </a:r>
              <a:r>
                <a:rPr lang="cs-CZ" dirty="0" smtClean="0">
                  <a:latin typeface="Cambria Math"/>
                  <a:ea typeface="Cambria Math"/>
                </a:rPr>
                <a:t>(</a:t>
              </a:r>
              <a:r>
                <a:rPr lang="el-GR" i="1" dirty="0" smtClean="0">
                  <a:latin typeface="Cambria Math"/>
                  <a:ea typeface="Cambria Math"/>
                </a:rPr>
                <a:t>μ</a:t>
              </a:r>
              <a:r>
                <a:rPr lang="cs-CZ" dirty="0" smtClean="0">
                  <a:latin typeface="Cambria Math"/>
                  <a:ea typeface="Cambria Math"/>
                </a:rPr>
                <a:t>) </a:t>
              </a:r>
              <a:r>
                <a:rPr lang="cs-CZ" dirty="0" smtClean="0"/>
                <a:t>pak přejdou v </a:t>
              </a:r>
              <a:r>
                <a:rPr lang="cs-CZ" dirty="0" smtClean="0">
                  <a:solidFill>
                    <a:srgbClr val="FF0000"/>
                  </a:solidFill>
                </a:rPr>
                <a:t>rovnice pro redukované výchylky </a:t>
              </a:r>
              <a:r>
                <a:rPr lang="cs-CZ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W</a:t>
              </a:r>
              <a:r>
                <a:rPr lang="el-GR" sz="2000" i="1" baseline="-25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α</a:t>
              </a:r>
              <a:r>
                <a:rPr lang="cs-CZ" sz="2000" i="1" baseline="-25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cs-CZ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(</a:t>
              </a:r>
              <a:r>
                <a:rPr lang="el-GR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μ</a:t>
              </a:r>
              <a:r>
                <a:rPr lang="cs-CZ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)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928662" y="3724083"/>
              <a:ext cx="7000924" cy="857256"/>
              <a:chOff x="928662" y="3714752"/>
              <a:chExt cx="7000924" cy="857256"/>
            </a:xfrm>
          </p:grpSpPr>
          <p:sp>
            <p:nvSpPr>
              <p:cNvPr id="13" name="Zaoblený obdélník 12"/>
              <p:cNvSpPr/>
              <p:nvPr/>
            </p:nvSpPr>
            <p:spPr>
              <a:xfrm>
                <a:off x="928662" y="3714752"/>
                <a:ext cx="7000924" cy="857256"/>
              </a:xfrm>
              <a:prstGeom prst="roundRect">
                <a:avLst>
                  <a:gd name="adj" fmla="val 7960"/>
                </a:avLst>
              </a:prstGeom>
              <a:solidFill>
                <a:srgbClr val="E9FFBD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1" name="Objekt 10"/>
              <p:cNvGraphicFramePr>
                <a:graphicFrameLocks noChangeAspect="1"/>
              </p:cNvGraphicFramePr>
              <p:nvPr/>
            </p:nvGraphicFramePr>
            <p:xfrm>
              <a:off x="1006498" y="3786190"/>
              <a:ext cx="6851650" cy="720725"/>
            </p:xfrm>
            <a:graphic>
              <a:graphicData uri="http://schemas.openxmlformats.org/presentationml/2006/ole">
                <p:oleObj spid="_x0000_s47109" name="Rovnice" r:id="rId5" imgW="4228920" imgH="444240" progId="Equation.3">
                  <p:embed/>
                </p:oleObj>
              </a:graphicData>
            </a:graphic>
          </p:graphicFrame>
        </p:grpSp>
      </p:grpSp>
      <p:grpSp>
        <p:nvGrpSpPr>
          <p:cNvPr id="20" name="Skupina 19"/>
          <p:cNvGrpSpPr/>
          <p:nvPr/>
        </p:nvGrpSpPr>
        <p:grpSpPr>
          <a:xfrm>
            <a:off x="928662" y="4714884"/>
            <a:ext cx="4429156" cy="571504"/>
            <a:chOff x="928662" y="4786322"/>
            <a:chExt cx="4429156" cy="571504"/>
          </a:xfrm>
        </p:grpSpPr>
        <p:grpSp>
          <p:nvGrpSpPr>
            <p:cNvPr id="19" name="Skupina 18"/>
            <p:cNvGrpSpPr/>
            <p:nvPr/>
          </p:nvGrpSpPr>
          <p:grpSpPr>
            <a:xfrm>
              <a:off x="3214678" y="4786322"/>
              <a:ext cx="2143140" cy="571504"/>
              <a:chOff x="3214678" y="4786322"/>
              <a:chExt cx="2143140" cy="571504"/>
            </a:xfrm>
          </p:grpSpPr>
          <p:sp>
            <p:nvSpPr>
              <p:cNvPr id="18" name="Zaoblený obdélník 17"/>
              <p:cNvSpPr/>
              <p:nvPr/>
            </p:nvSpPr>
            <p:spPr>
              <a:xfrm>
                <a:off x="3214678" y="4786322"/>
                <a:ext cx="2143140" cy="571504"/>
              </a:xfrm>
              <a:prstGeom prst="roundRect">
                <a:avLst/>
              </a:prstGeom>
              <a:solidFill>
                <a:srgbClr val="CCFF66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0" name="Objekt 9"/>
              <p:cNvGraphicFramePr>
                <a:graphicFrameLocks noChangeAspect="1"/>
              </p:cNvGraphicFramePr>
              <p:nvPr/>
            </p:nvGraphicFramePr>
            <p:xfrm>
              <a:off x="3294063" y="4900613"/>
              <a:ext cx="2011362" cy="357188"/>
            </p:xfrm>
            <a:graphic>
              <a:graphicData uri="http://schemas.openxmlformats.org/presentationml/2006/ole">
                <p:oleObj spid="_x0000_s47108" name="Rovnice" r:id="rId6" imgW="1358640" imgH="241200" progId="Equation.3">
                  <p:embed/>
                </p:oleObj>
              </a:graphicData>
            </a:graphic>
          </p:graphicFrame>
        </p:grpSp>
        <p:sp>
          <p:nvSpPr>
            <p:cNvPr id="12" name="TextovéPole 11"/>
            <p:cNvSpPr txBox="1"/>
            <p:nvPr/>
          </p:nvSpPr>
          <p:spPr>
            <a:xfrm>
              <a:off x="928662" y="4873611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FF0000"/>
                  </a:solidFill>
                </a:rPr>
                <a:t>V maticovém tvaru</a:t>
              </a:r>
              <a:r>
                <a:rPr lang="cs-CZ" dirty="0" smtClean="0"/>
                <a:t>:</a:t>
              </a:r>
              <a:endParaRPr lang="cs-CZ" dirty="0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642910" y="5429264"/>
            <a:ext cx="778674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Kvadráty vlastních frekvencí mříže jsou vlastními hodnotami dynamické matice </a:t>
            </a:r>
            <a:r>
              <a:rPr lang="cs-CZ" b="1" dirty="0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cs-CZ" dirty="0" smtClean="0"/>
              <a:t>. </a:t>
            </a:r>
            <a:endParaRPr lang="cs-CZ" dirty="0"/>
          </a:p>
        </p:txBody>
      </p:sp>
      <p:grpSp>
        <p:nvGrpSpPr>
          <p:cNvPr id="26" name="Skupina 25"/>
          <p:cNvGrpSpPr/>
          <p:nvPr/>
        </p:nvGrpSpPr>
        <p:grpSpPr>
          <a:xfrm>
            <a:off x="580803" y="6104834"/>
            <a:ext cx="7786742" cy="396000"/>
            <a:chOff x="642910" y="6033396"/>
            <a:chExt cx="7786742" cy="396000"/>
          </a:xfrm>
        </p:grpSpPr>
        <p:grpSp>
          <p:nvGrpSpPr>
            <p:cNvPr id="25" name="Skupina 24"/>
            <p:cNvGrpSpPr/>
            <p:nvPr/>
          </p:nvGrpSpPr>
          <p:grpSpPr>
            <a:xfrm>
              <a:off x="642910" y="6033396"/>
              <a:ext cx="7786742" cy="396000"/>
              <a:chOff x="642910" y="6033396"/>
              <a:chExt cx="7786742" cy="396000"/>
            </a:xfrm>
          </p:grpSpPr>
          <p:sp>
            <p:nvSpPr>
              <p:cNvPr id="22" name="TextovéPole 21"/>
              <p:cNvSpPr txBox="1"/>
              <p:nvPr/>
            </p:nvSpPr>
            <p:spPr>
              <a:xfrm>
                <a:off x="642910" y="6060064"/>
                <a:ext cx="7786742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0000FF"/>
                    </a:solidFill>
                  </a:rPr>
                  <a:t>Pro prvky </a:t>
                </a:r>
                <a:r>
                  <a:rPr lang="cs-CZ" b="1" dirty="0" smtClean="0">
                    <a:solidFill>
                      <a:srgbClr val="0000FF"/>
                    </a:solidFill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 platí</a:t>
                </a:r>
                <a:r>
                  <a:rPr lang="cs-CZ" dirty="0" smtClean="0"/>
                  <a:t>:                                                                             </a:t>
                </a:r>
                <a:endParaRPr lang="cs-CZ" dirty="0"/>
              </a:p>
            </p:txBody>
          </p:sp>
          <p:graphicFrame>
            <p:nvGraphicFramePr>
              <p:cNvPr id="23" name="Objekt 22"/>
              <p:cNvGraphicFramePr>
                <a:graphicFrameLocks noChangeAspect="1"/>
              </p:cNvGraphicFramePr>
              <p:nvPr/>
            </p:nvGraphicFramePr>
            <p:xfrm>
              <a:off x="2624234" y="6033396"/>
              <a:ext cx="3733716" cy="396000"/>
            </p:xfrm>
            <a:graphic>
              <a:graphicData uri="http://schemas.openxmlformats.org/presentationml/2006/ole">
                <p:oleObj spid="_x0000_s47110" name="Rovnice" r:id="rId7" imgW="2514600" imgH="266400" progId="Equation.3">
                  <p:embed/>
                </p:oleObj>
              </a:graphicData>
            </a:graphic>
          </p:graphicFrame>
        </p:grpSp>
        <p:sp>
          <p:nvSpPr>
            <p:cNvPr id="24" name="TextovéPole 23"/>
            <p:cNvSpPr txBox="1"/>
            <p:nvPr/>
          </p:nvSpPr>
          <p:spPr>
            <a:xfrm>
              <a:off x="6429388" y="6084295"/>
              <a:ext cx="2000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D</a:t>
              </a:r>
              <a:r>
                <a:rPr lang="cs-CZ" sz="1400" dirty="0" smtClean="0">
                  <a:solidFill>
                    <a:srgbClr val="0000FF"/>
                  </a:solidFill>
                </a:rPr>
                <a:t> je hermitovská matice.</a:t>
              </a:r>
              <a:endParaRPr lang="cs-CZ" sz="1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357686" y="285728"/>
            <a:ext cx="42148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Vlastní frekvence krystalové mříže - </a:t>
            </a:r>
            <a:r>
              <a:rPr lang="en-US" i="1" smtClean="0"/>
              <a:t>3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2910" y="714356"/>
            <a:ext cx="3286148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Vektor</a:t>
            </a:r>
            <a:r>
              <a:rPr lang="en-US" sz="2000" dirty="0" smtClean="0"/>
              <a:t> </a:t>
            </a:r>
            <a:r>
              <a:rPr lang="en-US" sz="2000" b="1" i="1" dirty="0" smtClean="0"/>
              <a:t>q </a:t>
            </a:r>
            <a:r>
              <a:rPr lang="en-US" sz="2000" dirty="0" smtClean="0"/>
              <a:t>a Bloch</a:t>
            </a:r>
            <a:r>
              <a:rPr lang="cs-CZ" sz="2000" dirty="0" err="1" smtClean="0"/>
              <a:t>ův</a:t>
            </a:r>
            <a:r>
              <a:rPr lang="cs-CZ" sz="2000" dirty="0" smtClean="0"/>
              <a:t> teorém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8662" y="135729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Protože jde o řešení v periodické mříži, musí platit </a:t>
            </a:r>
            <a:r>
              <a:rPr lang="cs-CZ" i="1" dirty="0" err="1" smtClean="0"/>
              <a:t>Blochův</a:t>
            </a:r>
            <a:r>
              <a:rPr lang="cs-CZ" i="1" dirty="0" smtClean="0"/>
              <a:t> teorém </a:t>
            </a:r>
            <a:r>
              <a:rPr lang="cs-CZ" dirty="0" smtClean="0"/>
              <a:t>a vztahy analogické řešení pro elektrony.</a:t>
            </a:r>
            <a:endParaRPr lang="cs-CZ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714348" y="2214554"/>
            <a:ext cx="7429552" cy="2428892"/>
            <a:chOff x="642910" y="2357430"/>
            <a:chExt cx="7429552" cy="2428892"/>
          </a:xfrm>
        </p:grpSpPr>
        <p:sp>
          <p:nvSpPr>
            <p:cNvPr id="23" name="Zaoblený obdélník 22"/>
            <p:cNvSpPr/>
            <p:nvPr/>
          </p:nvSpPr>
          <p:spPr>
            <a:xfrm>
              <a:off x="642910" y="2357430"/>
              <a:ext cx="7429552" cy="2428892"/>
            </a:xfrm>
            <a:prstGeom prst="roundRect">
              <a:avLst>
                <a:gd name="adj" fmla="val 552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2" name="Skupina 21"/>
            <p:cNvGrpSpPr/>
            <p:nvPr/>
          </p:nvGrpSpPr>
          <p:grpSpPr>
            <a:xfrm>
              <a:off x="857224" y="2559602"/>
              <a:ext cx="7153131" cy="2083844"/>
              <a:chOff x="633579" y="2345288"/>
              <a:chExt cx="7153131" cy="2083844"/>
            </a:xfrm>
          </p:grpSpPr>
          <p:grpSp>
            <p:nvGrpSpPr>
              <p:cNvPr id="19" name="Skupina 18"/>
              <p:cNvGrpSpPr/>
              <p:nvPr/>
            </p:nvGrpSpPr>
            <p:grpSpPr>
              <a:xfrm>
                <a:off x="633579" y="2428868"/>
                <a:ext cx="7153131" cy="2000264"/>
                <a:chOff x="642910" y="2071678"/>
                <a:chExt cx="7153131" cy="2000264"/>
              </a:xfrm>
            </p:grpSpPr>
            <p:pic>
              <p:nvPicPr>
                <p:cNvPr id="3174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785786" y="2438199"/>
                  <a:ext cx="6776681" cy="15716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8" name="Skupina 17"/>
                <p:cNvGrpSpPr/>
                <p:nvPr/>
              </p:nvGrpSpPr>
              <p:grpSpPr>
                <a:xfrm>
                  <a:off x="642910" y="2071678"/>
                  <a:ext cx="7153131" cy="2000264"/>
                  <a:chOff x="642910" y="2071678"/>
                  <a:chExt cx="7153131" cy="2000264"/>
                </a:xfrm>
              </p:grpSpPr>
              <p:cxnSp>
                <p:nvCxnSpPr>
                  <p:cNvPr id="14" name="Přímá spojovací čára 13"/>
                  <p:cNvCxnSpPr/>
                  <p:nvPr/>
                </p:nvCxnSpPr>
                <p:spPr>
                  <a:xfrm>
                    <a:off x="642910" y="2357430"/>
                    <a:ext cx="7143800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Přímá spojovací čára 14"/>
                  <p:cNvCxnSpPr/>
                  <p:nvPr/>
                </p:nvCxnSpPr>
                <p:spPr>
                  <a:xfrm>
                    <a:off x="652241" y="4071942"/>
                    <a:ext cx="7143800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Přímá spojovací čára 16"/>
                  <p:cNvCxnSpPr/>
                  <p:nvPr/>
                </p:nvCxnSpPr>
                <p:spPr>
                  <a:xfrm rot="5400000">
                    <a:off x="2661836" y="3071810"/>
                    <a:ext cx="2000264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" name="TextovéPole 19"/>
              <p:cNvSpPr txBox="1"/>
              <p:nvPr/>
            </p:nvSpPr>
            <p:spPr>
              <a:xfrm>
                <a:off x="1071538" y="2345288"/>
                <a:ext cx="1928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rgbClr val="0000FF"/>
                    </a:solidFill>
                  </a:rPr>
                  <a:t>Elektrony</a:t>
                </a:r>
                <a:endParaRPr lang="cs-CZ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500562" y="2345288"/>
                <a:ext cx="1928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>
                    <a:solidFill>
                      <a:srgbClr val="FF0000"/>
                    </a:solidFill>
                  </a:rPr>
                  <a:t>Krystalová mříž</a:t>
                </a:r>
                <a:endParaRPr lang="cs-CZ" sz="16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5" name="TextovéPole 24"/>
          <p:cNvSpPr txBox="1"/>
          <p:nvPr/>
        </p:nvSpPr>
        <p:spPr>
          <a:xfrm>
            <a:off x="714348" y="4975976"/>
            <a:ext cx="7286676" cy="81047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cs-CZ" dirty="0" smtClean="0">
                <a:solidFill>
                  <a:srgbClr val="0000FF"/>
                </a:solidFill>
              </a:rPr>
              <a:t>Pro vektor </a:t>
            </a:r>
            <a:r>
              <a:rPr lang="cs-CZ" b="1" i="1" dirty="0" smtClean="0">
                <a:solidFill>
                  <a:srgbClr val="0000FF"/>
                </a:solidFill>
              </a:rPr>
              <a:t>q</a:t>
            </a:r>
            <a:r>
              <a:rPr lang="cs-CZ" dirty="0" smtClean="0">
                <a:solidFill>
                  <a:srgbClr val="0000FF"/>
                </a:solidFill>
              </a:rPr>
              <a:t> musí platit vše co platilo pro vektor </a:t>
            </a:r>
            <a:r>
              <a:rPr lang="cs-CZ" b="1" i="1" dirty="0" smtClean="0">
                <a:solidFill>
                  <a:srgbClr val="0000FF"/>
                </a:solidFill>
              </a:rPr>
              <a:t>k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/>
              <a:t>, především :</a:t>
            </a:r>
          </a:p>
          <a:p>
            <a:pPr>
              <a:lnSpc>
                <a:spcPts val="2800"/>
              </a:lnSpc>
            </a:pPr>
            <a:r>
              <a:rPr lang="cs-CZ" i="1" dirty="0" smtClean="0">
                <a:solidFill>
                  <a:srgbClr val="FF0000"/>
                </a:solidFill>
              </a:rPr>
              <a:t>všechna různá řešení </a:t>
            </a:r>
            <a:r>
              <a:rPr lang="cs-CZ" dirty="0" smtClean="0"/>
              <a:t>dostaneme </a:t>
            </a:r>
            <a:r>
              <a:rPr lang="cs-CZ" dirty="0" smtClean="0">
                <a:solidFill>
                  <a:srgbClr val="FF0000"/>
                </a:solidFill>
              </a:rPr>
              <a:t>pro vektory </a:t>
            </a:r>
            <a:r>
              <a:rPr lang="cs-CZ" b="1" i="1" dirty="0" smtClean="0">
                <a:solidFill>
                  <a:srgbClr val="FF0000"/>
                </a:solidFill>
              </a:rPr>
              <a:t>q</a:t>
            </a:r>
            <a:r>
              <a:rPr lang="cs-CZ" dirty="0" smtClean="0">
                <a:solidFill>
                  <a:srgbClr val="FF0000"/>
                </a:solidFill>
              </a:rPr>
              <a:t> z jedné </a:t>
            </a:r>
            <a:r>
              <a:rPr lang="cs-CZ" dirty="0" err="1" smtClean="0">
                <a:solidFill>
                  <a:srgbClr val="FF0000"/>
                </a:solidFill>
              </a:rPr>
              <a:t>Brillouinovy</a:t>
            </a:r>
            <a:r>
              <a:rPr lang="cs-CZ" dirty="0" smtClean="0">
                <a:solidFill>
                  <a:srgbClr val="FF0000"/>
                </a:solidFill>
              </a:rPr>
              <a:t> zóny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357686" y="285728"/>
            <a:ext cx="42148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Vlastní frekvence krystalové mříže </a:t>
            </a:r>
            <a:r>
              <a:rPr lang="cs-CZ" smtClean="0"/>
              <a:t>- </a:t>
            </a:r>
            <a:r>
              <a:rPr lang="en-US" i="1" smtClean="0"/>
              <a:t>4</a:t>
            </a:r>
            <a:endParaRPr lang="cs-CZ" i="1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1285852" y="2135913"/>
            <a:ext cx="6000792" cy="4293483"/>
            <a:chOff x="1142976" y="2071678"/>
            <a:chExt cx="6000792" cy="4293483"/>
          </a:xfrm>
        </p:grpSpPr>
        <p:sp>
          <p:nvSpPr>
            <p:cNvPr id="8" name="TextovéPole 7"/>
            <p:cNvSpPr txBox="1"/>
            <p:nvPr/>
          </p:nvSpPr>
          <p:spPr>
            <a:xfrm>
              <a:off x="1142976" y="2071678"/>
              <a:ext cx="6000792" cy="4293483"/>
            </a:xfrm>
            <a:prstGeom prst="rect">
              <a:avLst/>
            </a:prstGeom>
            <a:solidFill>
              <a:srgbClr val="E9FFBD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Pro disperzní závislosti </a:t>
              </a:r>
              <a:r>
                <a:rPr lang="el-GR" b="1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ω</a:t>
              </a:r>
              <a:r>
                <a:rPr lang="cs-CZ" sz="1200" b="1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cs-CZ" sz="2000" b="1" i="1" baseline="-25000" dirty="0" smtClean="0">
                  <a:solidFill>
                    <a:srgbClr val="FF0000"/>
                  </a:solidFill>
                </a:rPr>
                <a:t>j</a:t>
              </a:r>
              <a:r>
                <a:rPr lang="cs-CZ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(</a:t>
              </a:r>
              <a:r>
                <a:rPr lang="cs-CZ" b="1" i="1" dirty="0" smtClean="0">
                  <a:solidFill>
                    <a:srgbClr val="FF0000"/>
                  </a:solidFill>
                </a:rPr>
                <a:t>q</a:t>
              </a:r>
              <a:r>
                <a:rPr lang="cs-CZ" b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) </a:t>
              </a:r>
              <a:r>
                <a:rPr lang="cs-CZ" dirty="0" smtClean="0">
                  <a:latin typeface="Cambria Math"/>
                  <a:ea typeface="Cambria Math"/>
                </a:rPr>
                <a:t>(</a:t>
              </a:r>
              <a:r>
                <a:rPr lang="cs-CZ" sz="1600" dirty="0" smtClean="0"/>
                <a:t>analogicky k </a:t>
              </a:r>
              <a:r>
                <a:rPr lang="cs-CZ" sz="1600" i="1" dirty="0" smtClean="0"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cs-CZ" sz="1200" i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baseline="-25000" dirty="0" smtClean="0"/>
                <a:t>n</a:t>
              </a:r>
              <a:r>
                <a:rPr lang="cs-CZ" sz="1600" dirty="0" smtClean="0"/>
                <a:t>(</a:t>
              </a:r>
              <a:r>
                <a:rPr lang="cs-CZ" sz="1600" b="1" i="1" dirty="0" smtClean="0"/>
                <a:t>k</a:t>
              </a:r>
              <a:r>
                <a:rPr lang="cs-CZ" sz="1600" dirty="0" smtClean="0"/>
                <a:t>)</a:t>
              </a:r>
              <a:r>
                <a:rPr lang="cs-CZ" dirty="0" smtClean="0"/>
                <a:t>) </a:t>
              </a:r>
              <a:r>
                <a:rPr lang="cs-CZ" b="1" dirty="0" smtClean="0">
                  <a:solidFill>
                    <a:srgbClr val="FF0000"/>
                  </a:solidFill>
                </a:rPr>
                <a:t>musí platit</a:t>
              </a:r>
              <a:r>
                <a:rPr lang="cs-CZ" dirty="0" smtClean="0"/>
                <a:t>:</a:t>
              </a:r>
            </a:p>
            <a:p>
              <a:endParaRPr lang="cs-CZ" sz="1000" dirty="0" smtClean="0"/>
            </a:p>
            <a:p>
              <a:pPr>
                <a:buFont typeface="Wingdings" pitchFamily="2" charset="2"/>
                <a:buChar char="§"/>
              </a:pPr>
              <a:r>
                <a:rPr lang="cs-CZ" dirty="0" smtClean="0"/>
                <a:t>  </a:t>
              </a:r>
              <a:r>
                <a:rPr lang="cs-CZ" i="1" dirty="0" smtClean="0">
                  <a:solidFill>
                    <a:srgbClr val="0000FF"/>
                  </a:solidFill>
                </a:rPr>
                <a:t>periodicita v reciproké mříži</a:t>
              </a:r>
            </a:p>
            <a:p>
              <a:pPr>
                <a:buFont typeface="Wingdings" pitchFamily="2" charset="2"/>
                <a:buChar char="§"/>
              </a:pPr>
              <a:endParaRPr lang="cs-CZ" dirty="0" smtClean="0"/>
            </a:p>
            <a:p>
              <a:pPr>
                <a:buFont typeface="Wingdings" pitchFamily="2" charset="2"/>
                <a:buChar char="§"/>
              </a:pPr>
              <a:endParaRPr lang="cs-CZ" dirty="0" smtClean="0"/>
            </a:p>
            <a:p>
              <a:pPr>
                <a:buFont typeface="Wingdings" pitchFamily="2" charset="2"/>
                <a:buChar char="§"/>
              </a:pPr>
              <a:r>
                <a:rPr lang="cs-CZ" dirty="0" smtClean="0"/>
                <a:t> </a:t>
              </a:r>
              <a:r>
                <a:rPr lang="cs-CZ" dirty="0" smtClean="0">
                  <a:solidFill>
                    <a:srgbClr val="0000FF"/>
                  </a:solidFill>
                </a:rPr>
                <a:t>je </a:t>
              </a:r>
              <a:r>
                <a:rPr lang="cs-CZ" i="1" dirty="0" smtClean="0">
                  <a:solidFill>
                    <a:srgbClr val="0000FF"/>
                  </a:solidFill>
                </a:rPr>
                <a:t>sudá funkce</a:t>
              </a:r>
              <a:r>
                <a:rPr lang="cs-CZ" dirty="0" smtClean="0">
                  <a:solidFill>
                    <a:srgbClr val="0000FF"/>
                  </a:solidFill>
                </a:rPr>
                <a:t> </a:t>
              </a:r>
            </a:p>
            <a:p>
              <a:pPr>
                <a:buFont typeface="Wingdings" pitchFamily="2" charset="2"/>
                <a:buChar char="§"/>
              </a:pPr>
              <a:endParaRPr lang="cs-CZ" dirty="0" smtClean="0"/>
            </a:p>
            <a:p>
              <a:pPr>
                <a:buFont typeface="Wingdings" pitchFamily="2" charset="2"/>
                <a:buChar char="§"/>
              </a:pPr>
              <a:endParaRPr lang="cs-CZ" dirty="0" smtClean="0"/>
            </a:p>
            <a:p>
              <a:pPr>
                <a:buFont typeface="Wingdings" pitchFamily="2" charset="2"/>
                <a:buChar char="§"/>
              </a:pPr>
              <a:r>
                <a:rPr lang="cs-CZ" dirty="0" smtClean="0"/>
                <a:t>  možnost </a:t>
              </a:r>
              <a:r>
                <a:rPr lang="cs-CZ" dirty="0" smtClean="0">
                  <a:solidFill>
                    <a:srgbClr val="0000FF"/>
                  </a:solidFill>
                </a:rPr>
                <a:t>zavést </a:t>
              </a:r>
              <a:r>
                <a:rPr lang="cs-CZ" i="1" dirty="0" err="1" smtClean="0">
                  <a:solidFill>
                    <a:srgbClr val="0000FF"/>
                  </a:solidFill>
                </a:rPr>
                <a:t>ekvifrekvenční</a:t>
              </a:r>
              <a:r>
                <a:rPr lang="cs-CZ" i="1" dirty="0" smtClean="0">
                  <a:solidFill>
                    <a:srgbClr val="0000FF"/>
                  </a:solidFill>
                </a:rPr>
                <a:t> plochy </a:t>
              </a:r>
              <a:r>
                <a:rPr lang="el-GR" i="1" dirty="0" smtClean="0">
                  <a:latin typeface="Cambria Math"/>
                  <a:ea typeface="Cambria Math"/>
                </a:rPr>
                <a:t>ω</a:t>
              </a:r>
              <a:r>
                <a:rPr lang="cs-CZ" sz="1200" i="1" dirty="0" smtClean="0">
                  <a:latin typeface="Cambria Math"/>
                  <a:ea typeface="Cambria Math"/>
                </a:rPr>
                <a:t> </a:t>
              </a:r>
              <a:r>
                <a:rPr lang="cs-CZ" sz="2000" i="1" baseline="-25000" dirty="0" smtClean="0"/>
                <a:t>j</a:t>
              </a:r>
              <a:r>
                <a:rPr lang="cs-CZ" dirty="0" smtClean="0">
                  <a:latin typeface="Cambria Math"/>
                  <a:ea typeface="Cambria Math"/>
                </a:rPr>
                <a:t>(</a:t>
              </a:r>
              <a:r>
                <a:rPr lang="cs-CZ" b="1" i="1" dirty="0" smtClean="0"/>
                <a:t>q</a:t>
              </a:r>
              <a:r>
                <a:rPr lang="cs-CZ" dirty="0" smtClean="0">
                  <a:latin typeface="Cambria Math"/>
                  <a:ea typeface="Cambria Math"/>
                </a:rPr>
                <a:t>)= </a:t>
              </a:r>
              <a:r>
                <a:rPr lang="cs-CZ" i="1" dirty="0" smtClean="0"/>
                <a:t>konstanta</a:t>
              </a:r>
              <a:r>
                <a:rPr lang="cs-CZ" i="1" dirty="0" smtClean="0">
                  <a:solidFill>
                    <a:srgbClr val="0000FF"/>
                  </a:solidFill>
                </a:rPr>
                <a:t>,</a:t>
              </a:r>
            </a:p>
            <a:p>
              <a:endParaRPr lang="cs-CZ" sz="1100" i="1" dirty="0" smtClean="0"/>
            </a:p>
            <a:p>
              <a:pPr>
                <a:buFont typeface="Wingdings" pitchFamily="2" charset="2"/>
                <a:buChar char="§"/>
              </a:pPr>
              <a:r>
                <a:rPr lang="cs-CZ" dirty="0" smtClean="0"/>
                <a:t>  </a:t>
              </a:r>
              <a:r>
                <a:rPr lang="cs-CZ" dirty="0" smtClean="0">
                  <a:solidFill>
                    <a:srgbClr val="0000FF"/>
                  </a:solidFill>
                </a:rPr>
                <a:t>vyjádření </a:t>
              </a:r>
              <a:r>
                <a:rPr lang="cs-CZ" i="1" dirty="0" smtClean="0">
                  <a:solidFill>
                    <a:srgbClr val="0000FF"/>
                  </a:solidFill>
                </a:rPr>
                <a:t>hustoty frekvenčních stavů</a:t>
              </a:r>
            </a:p>
            <a:p>
              <a:pPr>
                <a:buFont typeface="Wingdings" pitchFamily="2" charset="2"/>
                <a:buChar char="§"/>
              </a:pPr>
              <a:endParaRPr lang="cs-CZ" dirty="0" smtClean="0"/>
            </a:p>
            <a:p>
              <a:pPr>
                <a:buFont typeface="Wingdings" pitchFamily="2" charset="2"/>
                <a:buChar char="§"/>
              </a:pPr>
              <a:endParaRPr lang="cs-CZ" dirty="0" smtClean="0"/>
            </a:p>
            <a:p>
              <a:pPr>
                <a:buFont typeface="Wingdings" pitchFamily="2" charset="2"/>
                <a:buChar char="§"/>
              </a:pPr>
              <a:endParaRPr lang="cs-CZ" dirty="0" smtClean="0"/>
            </a:p>
            <a:p>
              <a:endParaRPr lang="cs-CZ" dirty="0" smtClean="0"/>
            </a:p>
            <a:p>
              <a:pPr>
                <a:buFont typeface="Wingdings" pitchFamily="2" charset="2"/>
                <a:buChar char="§"/>
              </a:pPr>
              <a:r>
                <a:rPr lang="cs-CZ" dirty="0" smtClean="0"/>
                <a:t>  </a:t>
              </a:r>
              <a:r>
                <a:rPr lang="cs-CZ" dirty="0" smtClean="0">
                  <a:solidFill>
                    <a:srgbClr val="0000FF"/>
                  </a:solidFill>
                </a:rPr>
                <a:t>diskuze </a:t>
              </a:r>
              <a:r>
                <a:rPr lang="cs-CZ" i="1" dirty="0" smtClean="0">
                  <a:solidFill>
                    <a:srgbClr val="0000FF"/>
                  </a:solidFill>
                </a:rPr>
                <a:t>kritických bodů</a:t>
              </a:r>
              <a:r>
                <a:rPr lang="cs-CZ" dirty="0" smtClean="0"/>
                <a:t>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D </a:t>
              </a:r>
              <a:r>
                <a:rPr lang="cs-CZ" sz="2000" i="1" baseline="-25000" dirty="0" smtClean="0"/>
                <a:t>j</a:t>
              </a:r>
              <a:r>
                <a:rPr lang="cs-CZ" sz="1400" i="1" baseline="-25000" dirty="0" smtClean="0"/>
                <a:t> </a:t>
              </a:r>
              <a:r>
                <a:rPr lang="cs-CZ" dirty="0" smtClean="0"/>
                <a:t>(</a:t>
              </a:r>
              <a:r>
                <a:rPr lang="el-GR" i="1" dirty="0" smtClean="0">
                  <a:latin typeface="Cambria Math"/>
                  <a:ea typeface="Cambria Math"/>
                </a:rPr>
                <a:t>ω</a:t>
              </a:r>
              <a:r>
                <a:rPr lang="cs-CZ" i="1" dirty="0" smtClean="0">
                  <a:latin typeface="Cambria Math"/>
                  <a:ea typeface="Cambria Math"/>
                </a:rPr>
                <a:t> </a:t>
              </a:r>
              <a:r>
                <a:rPr lang="cs-CZ" dirty="0" smtClean="0"/>
                <a:t>) .    </a:t>
              </a:r>
              <a:endParaRPr lang="cs-CZ" dirty="0"/>
            </a:p>
          </p:txBody>
        </p:sp>
        <p:graphicFrame>
          <p:nvGraphicFramePr>
            <p:cNvPr id="9" name="Objekt 8"/>
            <p:cNvGraphicFramePr>
              <a:graphicFrameLocks noChangeAspect="1"/>
            </p:cNvGraphicFramePr>
            <p:nvPr/>
          </p:nvGraphicFramePr>
          <p:xfrm>
            <a:off x="2928926" y="2928934"/>
            <a:ext cx="1898747" cy="357190"/>
          </p:xfrm>
          <a:graphic>
            <a:graphicData uri="http://schemas.openxmlformats.org/presentationml/2006/ole">
              <p:oleObj spid="_x0000_s30722" name="Rovnice" r:id="rId3" imgW="1282680" imgH="241200" progId="Equation.3">
                <p:embed/>
              </p:oleObj>
            </a:graphicData>
          </a:graphic>
        </p:graphicFrame>
        <p:graphicFrame>
          <p:nvGraphicFramePr>
            <p:cNvPr id="10" name="Objekt 9"/>
            <p:cNvGraphicFramePr>
              <a:graphicFrameLocks noChangeAspect="1"/>
            </p:cNvGraphicFramePr>
            <p:nvPr/>
          </p:nvGraphicFramePr>
          <p:xfrm>
            <a:off x="3071802" y="3640504"/>
            <a:ext cx="1530000" cy="360000"/>
          </p:xfrm>
          <a:graphic>
            <a:graphicData uri="http://schemas.openxmlformats.org/presentationml/2006/ole">
              <p:oleObj spid="_x0000_s30724" name="Rovnice" r:id="rId4" imgW="1079280" imgH="253800" progId="Equation.3">
                <p:embed/>
              </p:oleObj>
            </a:graphicData>
          </a:graphic>
        </p:graphicFrame>
        <p:graphicFrame>
          <p:nvGraphicFramePr>
            <p:cNvPr id="11" name="Objekt 10"/>
            <p:cNvGraphicFramePr>
              <a:graphicFrameLocks noChangeAspect="1"/>
            </p:cNvGraphicFramePr>
            <p:nvPr/>
          </p:nvGraphicFramePr>
          <p:xfrm>
            <a:off x="2071670" y="5102240"/>
            <a:ext cx="4105028" cy="755652"/>
          </p:xfrm>
          <a:graphic>
            <a:graphicData uri="http://schemas.openxmlformats.org/presentationml/2006/ole">
              <p:oleObj spid="_x0000_s30725" name="Rovnice" r:id="rId5" imgW="2552400" imgH="469800" progId="Equation.3">
                <p:embed/>
              </p:oleObj>
            </a:graphicData>
          </a:graphic>
        </p:graphicFrame>
      </p:grpSp>
      <p:grpSp>
        <p:nvGrpSpPr>
          <p:cNvPr id="14" name="Skupina 13"/>
          <p:cNvGrpSpPr/>
          <p:nvPr/>
        </p:nvGrpSpPr>
        <p:grpSpPr>
          <a:xfrm>
            <a:off x="1214414" y="857233"/>
            <a:ext cx="6072230" cy="923330"/>
            <a:chOff x="1214414" y="857233"/>
            <a:chExt cx="6072230" cy="923330"/>
          </a:xfrm>
        </p:grpSpPr>
        <p:sp>
          <p:nvSpPr>
            <p:cNvPr id="5" name="TextovéPole 4"/>
            <p:cNvSpPr txBox="1"/>
            <p:nvPr/>
          </p:nvSpPr>
          <p:spPr>
            <a:xfrm>
              <a:off x="1214414" y="857233"/>
              <a:ext cx="6072230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i="1" dirty="0" err="1" smtClean="0">
                  <a:solidFill>
                    <a:srgbClr val="FF0000"/>
                  </a:solidFill>
                </a:rPr>
                <a:t>Bornovy</a:t>
              </a:r>
              <a:r>
                <a:rPr lang="cs-CZ" i="1" dirty="0" smtClean="0">
                  <a:solidFill>
                    <a:srgbClr val="FF0000"/>
                  </a:solidFill>
                </a:rPr>
                <a:t>-</a:t>
              </a:r>
              <a:r>
                <a:rPr lang="cs-CZ" i="1" dirty="0" err="1" smtClean="0">
                  <a:solidFill>
                    <a:srgbClr val="FF0000"/>
                  </a:solidFill>
                </a:rPr>
                <a:t>Kármánovy</a:t>
              </a:r>
              <a:r>
                <a:rPr lang="cs-CZ" i="1" dirty="0" smtClean="0">
                  <a:solidFill>
                    <a:srgbClr val="FF0000"/>
                  </a:solidFill>
                </a:rPr>
                <a:t> okrajové podmínky</a:t>
              </a:r>
              <a:r>
                <a:rPr lang="cs-CZ" dirty="0" smtClean="0"/>
                <a:t>:</a:t>
              </a:r>
            </a:p>
            <a:p>
              <a:endParaRPr lang="cs-CZ" dirty="0" smtClean="0"/>
            </a:p>
            <a:p>
              <a:endParaRPr lang="cs-CZ" dirty="0"/>
            </a:p>
          </p:txBody>
        </p:sp>
        <p:graphicFrame>
          <p:nvGraphicFramePr>
            <p:cNvPr id="30726" name="Object 6"/>
            <p:cNvGraphicFramePr>
              <a:graphicFrameLocks noChangeAspect="1"/>
            </p:cNvGraphicFramePr>
            <p:nvPr/>
          </p:nvGraphicFramePr>
          <p:xfrm>
            <a:off x="2332048" y="1285860"/>
            <a:ext cx="3740150" cy="360363"/>
          </p:xfrm>
          <a:graphic>
            <a:graphicData uri="http://schemas.openxmlformats.org/presentationml/2006/ole">
              <p:oleObj spid="_x0000_s30726" name="Rovnice" r:id="rId6" imgW="237456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429124" y="357166"/>
            <a:ext cx="435771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Příklad</a:t>
            </a:r>
            <a:r>
              <a:rPr lang="cs-CZ" dirty="0" smtClean="0"/>
              <a:t>: </a:t>
            </a:r>
            <a:r>
              <a:rPr lang="cs-CZ" dirty="0" smtClean="0">
                <a:solidFill>
                  <a:srgbClr val="0000FF"/>
                </a:solidFill>
              </a:rPr>
              <a:t>jednoatomový lineární řetězec - </a:t>
            </a:r>
            <a:r>
              <a:rPr lang="cs-CZ" i="1" dirty="0" smtClean="0">
                <a:solidFill>
                  <a:srgbClr val="0000FF"/>
                </a:solidFill>
              </a:rPr>
              <a:t>1</a:t>
            </a:r>
            <a:endParaRPr lang="cs-CZ" i="1" dirty="0">
              <a:solidFill>
                <a:srgbClr val="0000FF"/>
              </a:solidFill>
            </a:endParaRPr>
          </a:p>
        </p:txBody>
      </p:sp>
      <p:grpSp>
        <p:nvGrpSpPr>
          <p:cNvPr id="287" name="Skupina 286"/>
          <p:cNvGrpSpPr/>
          <p:nvPr/>
        </p:nvGrpSpPr>
        <p:grpSpPr>
          <a:xfrm>
            <a:off x="838562" y="928618"/>
            <a:ext cx="7205907" cy="1643126"/>
            <a:chOff x="838562" y="785768"/>
            <a:chExt cx="7205907" cy="1643126"/>
          </a:xfrm>
        </p:grpSpPr>
        <p:grpSp>
          <p:nvGrpSpPr>
            <p:cNvPr id="288" name="Skupina 188"/>
            <p:cNvGrpSpPr/>
            <p:nvPr/>
          </p:nvGrpSpPr>
          <p:grpSpPr>
            <a:xfrm>
              <a:off x="838562" y="1263157"/>
              <a:ext cx="7205907" cy="1165737"/>
              <a:chOff x="838562" y="1263157"/>
              <a:chExt cx="7205907" cy="1165737"/>
            </a:xfrm>
          </p:grpSpPr>
          <p:grpSp>
            <p:nvGrpSpPr>
              <p:cNvPr id="295" name="Skupina 127"/>
              <p:cNvGrpSpPr/>
              <p:nvPr/>
            </p:nvGrpSpPr>
            <p:grpSpPr>
              <a:xfrm>
                <a:off x="838562" y="1263157"/>
                <a:ext cx="7205907" cy="622353"/>
                <a:chOff x="838562" y="1263157"/>
                <a:chExt cx="7205907" cy="622353"/>
              </a:xfrm>
            </p:grpSpPr>
            <p:grpSp>
              <p:nvGrpSpPr>
                <p:cNvPr id="306" name="Skupina 23"/>
                <p:cNvGrpSpPr/>
                <p:nvPr/>
              </p:nvGrpSpPr>
              <p:grpSpPr>
                <a:xfrm>
                  <a:off x="989984" y="1500174"/>
                  <a:ext cx="6896157" cy="114121"/>
                  <a:chOff x="989984" y="1733150"/>
                  <a:chExt cx="6896157" cy="114121"/>
                </a:xfrm>
              </p:grpSpPr>
              <p:grpSp>
                <p:nvGrpSpPr>
                  <p:cNvPr id="336" name="Skupina 21"/>
                  <p:cNvGrpSpPr/>
                  <p:nvPr/>
                </p:nvGrpSpPr>
                <p:grpSpPr>
                  <a:xfrm>
                    <a:off x="989984" y="1795257"/>
                    <a:ext cx="6896157" cy="18662"/>
                    <a:chOff x="989984" y="1795257"/>
                    <a:chExt cx="6896157" cy="18662"/>
                  </a:xfrm>
                </p:grpSpPr>
                <p:cxnSp>
                  <p:nvCxnSpPr>
                    <p:cNvPr id="345" name="Přímá spojovací čára 344"/>
                    <p:cNvCxnSpPr/>
                    <p:nvPr/>
                  </p:nvCxnSpPr>
                  <p:spPr>
                    <a:xfrm>
                      <a:off x="989984" y="1795257"/>
                      <a:ext cx="1296000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Přímá spojovací čára 345"/>
                    <p:cNvCxnSpPr/>
                    <p:nvPr/>
                  </p:nvCxnSpPr>
                  <p:spPr>
                    <a:xfrm>
                      <a:off x="3061686" y="1801378"/>
                      <a:ext cx="2340000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7" name="Přímá spojovací čára 346"/>
                    <p:cNvCxnSpPr/>
                    <p:nvPr/>
                  </p:nvCxnSpPr>
                  <p:spPr>
                    <a:xfrm>
                      <a:off x="6590141" y="1798361"/>
                      <a:ext cx="1296000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Přímá spojovací čára 347"/>
                    <p:cNvCxnSpPr/>
                    <p:nvPr/>
                  </p:nvCxnSpPr>
                  <p:spPr>
                    <a:xfrm>
                      <a:off x="2360632" y="1813919"/>
                      <a:ext cx="642942" cy="0"/>
                    </a:xfrm>
                    <a:prstGeom prst="line">
                      <a:avLst/>
                    </a:prstGeom>
                    <a:ln w="19050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9" name="Přímá spojovací čára 348"/>
                    <p:cNvCxnSpPr/>
                    <p:nvPr/>
                  </p:nvCxnSpPr>
                  <p:spPr>
                    <a:xfrm>
                      <a:off x="5438587" y="1813919"/>
                      <a:ext cx="1116000" cy="0"/>
                    </a:xfrm>
                    <a:prstGeom prst="line">
                      <a:avLst/>
                    </a:prstGeom>
                    <a:ln w="19050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7" name="Skupina 22"/>
                  <p:cNvGrpSpPr/>
                  <p:nvPr/>
                </p:nvGrpSpPr>
                <p:grpSpPr>
                  <a:xfrm>
                    <a:off x="1214414" y="1733150"/>
                    <a:ext cx="6506979" cy="114121"/>
                    <a:chOff x="1214414" y="1733150"/>
                    <a:chExt cx="6506979" cy="114121"/>
                  </a:xfrm>
                </p:grpSpPr>
                <p:sp>
                  <p:nvSpPr>
                    <p:cNvPr id="338" name="Elipsa 6"/>
                    <p:cNvSpPr>
                      <a:spLocks noChangeAspect="1"/>
                    </p:cNvSpPr>
                    <p:nvPr/>
                  </p:nvSpPr>
                  <p:spPr>
                    <a:xfrm>
                      <a:off x="1214414" y="1733150"/>
                      <a:ext cx="108000" cy="1080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cs-CZ" dirty="0" smtClean="0"/>
                        <a:t> </a:t>
                      </a:r>
                      <a:endParaRPr lang="cs-CZ" dirty="0"/>
                    </a:p>
                  </p:txBody>
                </p:sp>
                <p:sp>
                  <p:nvSpPr>
                    <p:cNvPr id="339" name="Elipsa 7"/>
                    <p:cNvSpPr>
                      <a:spLocks noChangeAspect="1"/>
                    </p:cNvSpPr>
                    <p:nvPr/>
                  </p:nvSpPr>
                  <p:spPr>
                    <a:xfrm>
                      <a:off x="1918865" y="1733150"/>
                      <a:ext cx="108000" cy="1080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40" name="Elipsa 339"/>
                    <p:cNvSpPr>
                      <a:spLocks noChangeAspect="1"/>
                    </p:cNvSpPr>
                    <p:nvPr/>
                  </p:nvSpPr>
                  <p:spPr>
                    <a:xfrm>
                      <a:off x="3392430" y="1733150"/>
                      <a:ext cx="108000" cy="1080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41" name="Elipsa 340"/>
                    <p:cNvSpPr>
                      <a:spLocks noChangeAspect="1"/>
                    </p:cNvSpPr>
                    <p:nvPr/>
                  </p:nvSpPr>
                  <p:spPr>
                    <a:xfrm>
                      <a:off x="4131593" y="1733150"/>
                      <a:ext cx="108000" cy="1080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42" name="Elipsa 341"/>
                    <p:cNvSpPr>
                      <a:spLocks noChangeAspect="1"/>
                    </p:cNvSpPr>
                    <p:nvPr/>
                  </p:nvSpPr>
                  <p:spPr>
                    <a:xfrm>
                      <a:off x="4864635" y="1739271"/>
                      <a:ext cx="108000" cy="1080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43" name="Elipsa 342"/>
                    <p:cNvSpPr>
                      <a:spLocks noChangeAspect="1"/>
                    </p:cNvSpPr>
                    <p:nvPr/>
                  </p:nvSpPr>
                  <p:spPr>
                    <a:xfrm>
                      <a:off x="6883561" y="1733150"/>
                      <a:ext cx="108000" cy="1080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  <p:sp>
                  <p:nvSpPr>
                    <p:cNvPr id="344" name="Elipsa 343"/>
                    <p:cNvSpPr>
                      <a:spLocks noChangeAspect="1"/>
                    </p:cNvSpPr>
                    <p:nvPr/>
                  </p:nvSpPr>
                  <p:spPr>
                    <a:xfrm>
                      <a:off x="7613393" y="1739271"/>
                      <a:ext cx="108000" cy="108000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/>
                    </a:p>
                  </p:txBody>
                </p:sp>
              </p:grpSp>
            </p:grpSp>
            <p:sp>
              <p:nvSpPr>
                <p:cNvPr id="307" name="TextovéPole 306"/>
                <p:cNvSpPr txBox="1"/>
                <p:nvPr/>
              </p:nvSpPr>
              <p:spPr>
                <a:xfrm>
                  <a:off x="5000628" y="1325391"/>
                  <a:ext cx="28575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l-GR" sz="1600" i="1" dirty="0" smtClean="0">
                      <a:solidFill>
                        <a:srgbClr val="FF0000"/>
                      </a:solidFill>
                      <a:latin typeface="Cambria Math"/>
                      <a:ea typeface="Cambria Math"/>
                    </a:rPr>
                    <a:t>α</a:t>
                  </a:r>
                  <a:endParaRPr lang="cs-CZ" sz="2000" i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308" name="Skupina 98"/>
                <p:cNvGrpSpPr/>
                <p:nvPr/>
              </p:nvGrpSpPr>
              <p:grpSpPr>
                <a:xfrm>
                  <a:off x="838562" y="1263157"/>
                  <a:ext cx="7205907" cy="622353"/>
                  <a:chOff x="838562" y="1263157"/>
                  <a:chExt cx="7205907" cy="622353"/>
                </a:xfrm>
              </p:grpSpPr>
              <p:grpSp>
                <p:nvGrpSpPr>
                  <p:cNvPr id="309" name="Skupina 41"/>
                  <p:cNvGrpSpPr/>
                  <p:nvPr/>
                </p:nvGrpSpPr>
                <p:grpSpPr>
                  <a:xfrm>
                    <a:off x="838562" y="1295191"/>
                    <a:ext cx="7205907" cy="280335"/>
                    <a:chOff x="838562" y="1295191"/>
                    <a:chExt cx="7205907" cy="280335"/>
                  </a:xfrm>
                </p:grpSpPr>
                <p:sp>
                  <p:nvSpPr>
                    <p:cNvPr id="327" name="TextovéPole 326"/>
                    <p:cNvSpPr txBox="1"/>
                    <p:nvPr/>
                  </p:nvSpPr>
                  <p:spPr>
                    <a:xfrm>
                      <a:off x="1466052" y="1304522"/>
                      <a:ext cx="28575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l-GR" sz="16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a:t>α</a:t>
                      </a:r>
                      <a:endParaRPr lang="cs-CZ" sz="20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8" name="TextovéPole 327"/>
                    <p:cNvSpPr txBox="1"/>
                    <p:nvPr/>
                  </p:nvSpPr>
                  <p:spPr>
                    <a:xfrm>
                      <a:off x="2099364" y="1304522"/>
                      <a:ext cx="28575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l-GR" sz="16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a:t>α</a:t>
                      </a:r>
                      <a:endParaRPr lang="cs-CZ" sz="20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9" name="TextovéPole 328"/>
                    <p:cNvSpPr txBox="1"/>
                    <p:nvPr/>
                  </p:nvSpPr>
                  <p:spPr>
                    <a:xfrm>
                      <a:off x="3040898" y="1323184"/>
                      <a:ext cx="28575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l-GR" sz="16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a:t>α</a:t>
                      </a:r>
                      <a:endParaRPr lang="cs-CZ" sz="20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30" name="TextovéPole 329"/>
                    <p:cNvSpPr txBox="1"/>
                    <p:nvPr/>
                  </p:nvSpPr>
                  <p:spPr>
                    <a:xfrm>
                      <a:off x="3661968" y="1326288"/>
                      <a:ext cx="28575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l-GR" sz="16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a:t>α</a:t>
                      </a:r>
                      <a:endParaRPr lang="cs-CZ" sz="20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31" name="TextovéPole 330"/>
                    <p:cNvSpPr txBox="1"/>
                    <p:nvPr/>
                  </p:nvSpPr>
                  <p:spPr>
                    <a:xfrm>
                      <a:off x="4376348" y="1329305"/>
                      <a:ext cx="28575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l-GR" sz="16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a:t>α</a:t>
                      </a:r>
                      <a:endParaRPr lang="cs-CZ" sz="20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32" name="TextovéPole 331"/>
                    <p:cNvSpPr txBox="1"/>
                    <p:nvPr/>
                  </p:nvSpPr>
                  <p:spPr>
                    <a:xfrm>
                      <a:off x="6559723" y="1329305"/>
                      <a:ext cx="28575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l-GR" sz="16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a:t>α</a:t>
                      </a:r>
                      <a:endParaRPr lang="cs-CZ" sz="20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33" name="TextovéPole 332"/>
                    <p:cNvSpPr txBox="1"/>
                    <p:nvPr/>
                  </p:nvSpPr>
                  <p:spPr>
                    <a:xfrm>
                      <a:off x="7128316" y="1313853"/>
                      <a:ext cx="28575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l-GR" sz="16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a:t>α</a:t>
                      </a:r>
                      <a:endParaRPr lang="cs-CZ" sz="20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34" name="TextovéPole 333"/>
                    <p:cNvSpPr txBox="1"/>
                    <p:nvPr/>
                  </p:nvSpPr>
                  <p:spPr>
                    <a:xfrm>
                      <a:off x="838562" y="1295191"/>
                      <a:ext cx="28575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l-GR" sz="16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a:t>α</a:t>
                      </a:r>
                      <a:endParaRPr lang="cs-CZ" sz="20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35" name="TextovéPole 334"/>
                    <p:cNvSpPr txBox="1"/>
                    <p:nvPr/>
                  </p:nvSpPr>
                  <p:spPr>
                    <a:xfrm>
                      <a:off x="7758717" y="1319974"/>
                      <a:ext cx="28575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lang="el-GR" sz="16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a:t>α</a:t>
                      </a:r>
                      <a:endParaRPr lang="cs-CZ" sz="2000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10" name="Skupina 52"/>
                  <p:cNvGrpSpPr/>
                  <p:nvPr/>
                </p:nvGrpSpPr>
                <p:grpSpPr>
                  <a:xfrm>
                    <a:off x="1133645" y="1263157"/>
                    <a:ext cx="6695388" cy="622353"/>
                    <a:chOff x="1133645" y="1263157"/>
                    <a:chExt cx="6695388" cy="622353"/>
                  </a:xfrm>
                </p:grpSpPr>
                <p:grpSp>
                  <p:nvGrpSpPr>
                    <p:cNvPr id="311" name="Skupina 42"/>
                    <p:cNvGrpSpPr/>
                    <p:nvPr/>
                  </p:nvGrpSpPr>
                  <p:grpSpPr>
                    <a:xfrm>
                      <a:off x="1133645" y="1263157"/>
                      <a:ext cx="6674937" cy="237017"/>
                      <a:chOff x="1133645" y="1263157"/>
                      <a:chExt cx="6674937" cy="237017"/>
                    </a:xfrm>
                  </p:grpSpPr>
                  <p:sp>
                    <p:nvSpPr>
                      <p:cNvPr id="320" name="TextovéPole 319"/>
                      <p:cNvSpPr txBox="1"/>
                      <p:nvPr/>
                    </p:nvSpPr>
                    <p:spPr>
                      <a:xfrm>
                        <a:off x="1133645" y="1263157"/>
                        <a:ext cx="2857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cs-CZ" sz="1400" i="1" dirty="0" smtClean="0">
                            <a:solidFill>
                              <a:srgbClr val="0070C0"/>
                            </a:solidFill>
                          </a:rPr>
                          <a:t>M</a:t>
                        </a:r>
                        <a:endParaRPr lang="cs-CZ" i="1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321" name="TextovéPole 320"/>
                      <p:cNvSpPr txBox="1"/>
                      <p:nvPr/>
                    </p:nvSpPr>
                    <p:spPr>
                      <a:xfrm>
                        <a:off x="1823242" y="1266068"/>
                        <a:ext cx="2857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cs-CZ" sz="1400" i="1" dirty="0" smtClean="0">
                            <a:solidFill>
                              <a:srgbClr val="0070C0"/>
                            </a:solidFill>
                          </a:rPr>
                          <a:t>M</a:t>
                        </a:r>
                        <a:endParaRPr lang="cs-CZ" i="1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322" name="TextovéPole 321"/>
                      <p:cNvSpPr txBox="1"/>
                      <p:nvPr/>
                    </p:nvSpPr>
                    <p:spPr>
                      <a:xfrm>
                        <a:off x="3304778" y="1269278"/>
                        <a:ext cx="2857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cs-CZ" sz="1400" i="1" dirty="0" smtClean="0">
                            <a:solidFill>
                              <a:srgbClr val="0070C0"/>
                            </a:solidFill>
                          </a:rPr>
                          <a:t>M</a:t>
                        </a:r>
                        <a:endParaRPr lang="cs-CZ" i="1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323" name="TextovéPole 322"/>
                      <p:cNvSpPr txBox="1"/>
                      <p:nvPr/>
                    </p:nvSpPr>
                    <p:spPr>
                      <a:xfrm>
                        <a:off x="4037820" y="1275399"/>
                        <a:ext cx="2857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cs-CZ" sz="1400" i="1" dirty="0" smtClean="0">
                            <a:solidFill>
                              <a:srgbClr val="0070C0"/>
                            </a:solidFill>
                          </a:rPr>
                          <a:t>M</a:t>
                        </a:r>
                        <a:endParaRPr lang="cs-CZ" i="1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324" name="TextovéPole 323"/>
                      <p:cNvSpPr txBox="1"/>
                      <p:nvPr/>
                    </p:nvSpPr>
                    <p:spPr>
                      <a:xfrm>
                        <a:off x="4776983" y="1284730"/>
                        <a:ext cx="2857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cs-CZ" sz="1400" i="1" dirty="0" smtClean="0">
                            <a:solidFill>
                              <a:srgbClr val="0070C0"/>
                            </a:solidFill>
                          </a:rPr>
                          <a:t>M</a:t>
                        </a:r>
                        <a:endParaRPr lang="cs-CZ" i="1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325" name="TextovéPole 324"/>
                      <p:cNvSpPr txBox="1"/>
                      <p:nvPr/>
                    </p:nvSpPr>
                    <p:spPr>
                      <a:xfrm>
                        <a:off x="6795909" y="1281819"/>
                        <a:ext cx="2857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cs-CZ" sz="1400" i="1" dirty="0" smtClean="0">
                            <a:solidFill>
                              <a:srgbClr val="0070C0"/>
                            </a:solidFill>
                          </a:rPr>
                          <a:t>M</a:t>
                        </a:r>
                        <a:endParaRPr lang="cs-CZ" i="1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326" name="TextovéPole 325"/>
                      <p:cNvSpPr txBox="1"/>
                      <p:nvPr/>
                    </p:nvSpPr>
                    <p:spPr>
                      <a:xfrm>
                        <a:off x="7522830" y="1284730"/>
                        <a:ext cx="2857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cs-CZ" sz="1400" i="1" dirty="0" smtClean="0">
                            <a:solidFill>
                              <a:srgbClr val="0070C0"/>
                            </a:solidFill>
                          </a:rPr>
                          <a:t>M</a:t>
                        </a:r>
                        <a:endParaRPr lang="cs-CZ" i="1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12" name="Skupina 50"/>
                    <p:cNvGrpSpPr/>
                    <p:nvPr/>
                  </p:nvGrpSpPr>
                  <p:grpSpPr>
                    <a:xfrm>
                      <a:off x="1133645" y="1562281"/>
                      <a:ext cx="6695388" cy="323229"/>
                      <a:chOff x="1133645" y="1562281"/>
                      <a:chExt cx="6695388" cy="323229"/>
                    </a:xfrm>
                  </p:grpSpPr>
                  <p:sp>
                    <p:nvSpPr>
                      <p:cNvPr id="313" name="TextovéPole 312"/>
                      <p:cNvSpPr txBox="1"/>
                      <p:nvPr/>
                    </p:nvSpPr>
                    <p:spPr>
                      <a:xfrm>
                        <a:off x="1133645" y="1623258"/>
                        <a:ext cx="285752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ctr"/>
                        <a:r>
                          <a:rPr lang="cs-CZ" sz="1400" dirty="0" smtClean="0"/>
                          <a:t>0</a:t>
                        </a:r>
                        <a:endParaRPr lang="cs-CZ" dirty="0"/>
                      </a:p>
                    </p:txBody>
                  </p:sp>
                  <p:sp>
                    <p:nvSpPr>
                      <p:cNvPr id="314" name="Obdélník 313"/>
                      <p:cNvSpPr/>
                      <p:nvPr/>
                    </p:nvSpPr>
                    <p:spPr>
                      <a:xfrm>
                        <a:off x="1848025" y="1577733"/>
                        <a:ext cx="276038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cs-CZ" sz="1400" dirty="0" smtClean="0"/>
                          <a:t>1</a:t>
                        </a:r>
                        <a:endParaRPr lang="cs-CZ" dirty="0"/>
                      </a:p>
                    </p:txBody>
                  </p:sp>
                  <p:sp>
                    <p:nvSpPr>
                      <p:cNvPr id="315" name="Obdélník 314"/>
                      <p:cNvSpPr/>
                      <p:nvPr/>
                    </p:nvSpPr>
                    <p:spPr>
                      <a:xfrm>
                        <a:off x="3286418" y="1577733"/>
                        <a:ext cx="425116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cs-CZ" sz="1400" i="1" dirty="0" smtClean="0"/>
                          <a:t>n</a:t>
                        </a:r>
                        <a:r>
                          <a:rPr lang="en-US" sz="1400" i="1" dirty="0" smtClean="0"/>
                          <a:t>-</a:t>
                        </a:r>
                        <a:r>
                          <a:rPr lang="en-US" sz="1400" dirty="0" smtClean="0"/>
                          <a:t>1</a:t>
                        </a:r>
                        <a:endParaRPr lang="cs-CZ" dirty="0"/>
                      </a:p>
                    </p:txBody>
                  </p:sp>
                  <p:sp>
                    <p:nvSpPr>
                      <p:cNvPr id="316" name="Obdélník 315"/>
                      <p:cNvSpPr/>
                      <p:nvPr/>
                    </p:nvSpPr>
                    <p:spPr>
                      <a:xfrm>
                        <a:off x="4691756" y="1562281"/>
                        <a:ext cx="458780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cs-CZ" sz="1400" i="1" dirty="0" smtClean="0"/>
                          <a:t>n</a:t>
                        </a:r>
                        <a:r>
                          <a:rPr lang="en-US" sz="1400" dirty="0" smtClean="0"/>
                          <a:t>+1</a:t>
                        </a:r>
                        <a:endParaRPr lang="cs-CZ" dirty="0"/>
                      </a:p>
                    </p:txBody>
                  </p:sp>
                  <p:sp>
                    <p:nvSpPr>
                      <p:cNvPr id="317" name="Obdélník 316"/>
                      <p:cNvSpPr/>
                      <p:nvPr/>
                    </p:nvSpPr>
                    <p:spPr>
                      <a:xfrm>
                        <a:off x="4062603" y="1562281"/>
                        <a:ext cx="277640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cs-CZ" sz="1400" i="1" dirty="0" smtClean="0"/>
                          <a:t>n</a:t>
                        </a:r>
                        <a:endParaRPr lang="cs-CZ" dirty="0"/>
                      </a:p>
                    </p:txBody>
                  </p:sp>
                  <p:sp>
                    <p:nvSpPr>
                      <p:cNvPr id="318" name="Obdélník 317"/>
                      <p:cNvSpPr/>
                      <p:nvPr/>
                    </p:nvSpPr>
                    <p:spPr>
                      <a:xfrm>
                        <a:off x="6725506" y="1562281"/>
                        <a:ext cx="445956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 i="1" dirty="0" smtClean="0"/>
                          <a:t>N-</a:t>
                        </a:r>
                        <a:r>
                          <a:rPr lang="en-US" sz="1400" dirty="0" smtClean="0"/>
                          <a:t>1</a:t>
                        </a:r>
                        <a:endParaRPr lang="cs-CZ" dirty="0"/>
                      </a:p>
                    </p:txBody>
                  </p:sp>
                  <p:sp>
                    <p:nvSpPr>
                      <p:cNvPr id="319" name="Obdélník 318"/>
                      <p:cNvSpPr/>
                      <p:nvPr/>
                    </p:nvSpPr>
                    <p:spPr>
                      <a:xfrm>
                        <a:off x="7528951" y="1571612"/>
                        <a:ext cx="300082" cy="30777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400" i="1" dirty="0" smtClean="0"/>
                          <a:t>N</a:t>
                        </a:r>
                        <a:endParaRPr lang="cs-CZ" dirty="0"/>
                      </a:p>
                    </p:txBody>
                  </p:sp>
                </p:grpSp>
              </p:grpSp>
            </p:grpSp>
          </p:grpSp>
          <p:grpSp>
            <p:nvGrpSpPr>
              <p:cNvPr id="296" name="Skupina 180"/>
              <p:cNvGrpSpPr/>
              <p:nvPr/>
            </p:nvGrpSpPr>
            <p:grpSpPr>
              <a:xfrm>
                <a:off x="1267190" y="1776595"/>
                <a:ext cx="6411210" cy="652299"/>
                <a:chOff x="1267190" y="1776595"/>
                <a:chExt cx="6411210" cy="652299"/>
              </a:xfrm>
            </p:grpSpPr>
            <p:cxnSp>
              <p:nvCxnSpPr>
                <p:cNvPr id="302" name="Přímá spojovací šipka 301"/>
                <p:cNvCxnSpPr/>
                <p:nvPr/>
              </p:nvCxnSpPr>
              <p:spPr>
                <a:xfrm>
                  <a:off x="1267190" y="2070090"/>
                  <a:ext cx="714380" cy="1588"/>
                </a:xfrm>
                <a:prstGeom prst="straightConnector1">
                  <a:avLst/>
                </a:prstGeom>
                <a:ln w="1905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Přímá spojovací šipka 302"/>
                <p:cNvCxnSpPr/>
                <p:nvPr/>
              </p:nvCxnSpPr>
              <p:spPr>
                <a:xfrm flipV="1">
                  <a:off x="1270400" y="2143116"/>
                  <a:ext cx="6408000" cy="0"/>
                </a:xfrm>
                <a:prstGeom prst="straightConnector1">
                  <a:avLst/>
                </a:prstGeom>
                <a:ln w="19050">
                  <a:solidFill>
                    <a:schemeClr val="accent3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4" name="Obdélník 303"/>
                <p:cNvSpPr/>
                <p:nvPr/>
              </p:nvSpPr>
              <p:spPr>
                <a:xfrm>
                  <a:off x="1500166" y="1776595"/>
                  <a:ext cx="2936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i="1" dirty="0" smtClean="0">
                      <a:solidFill>
                        <a:srgbClr val="00B050"/>
                      </a:solidFill>
                    </a:rPr>
                    <a:t>a</a:t>
                  </a:r>
                  <a:endParaRPr lang="cs-CZ" baseline="-250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305" name="Obdélník 304"/>
                <p:cNvSpPr/>
                <p:nvPr/>
              </p:nvSpPr>
              <p:spPr>
                <a:xfrm>
                  <a:off x="3572174" y="2090340"/>
                  <a:ext cx="42832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i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N</a:t>
                  </a:r>
                  <a:r>
                    <a:rPr lang="en-US" sz="1600" b="1" i="1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a</a:t>
                  </a:r>
                  <a:endParaRPr lang="cs-CZ" baseline="-250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97" name="Skupina 186"/>
              <p:cNvGrpSpPr/>
              <p:nvPr/>
            </p:nvGrpSpPr>
            <p:grpSpPr>
              <a:xfrm>
                <a:off x="1481504" y="1481512"/>
                <a:ext cx="5957347" cy="344675"/>
                <a:chOff x="1481504" y="1481512"/>
                <a:chExt cx="5957347" cy="344675"/>
              </a:xfrm>
            </p:grpSpPr>
            <p:sp>
              <p:nvSpPr>
                <p:cNvPr id="298" name="Obdélník 297"/>
                <p:cNvSpPr/>
                <p:nvPr/>
              </p:nvSpPr>
              <p:spPr>
                <a:xfrm>
                  <a:off x="1481504" y="1481512"/>
                  <a:ext cx="2936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i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a</a:t>
                  </a:r>
                  <a:endParaRPr lang="cs-CZ" i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9" name="Obdélník 298"/>
                <p:cNvSpPr/>
                <p:nvPr/>
              </p:nvSpPr>
              <p:spPr>
                <a:xfrm>
                  <a:off x="3677420" y="1484722"/>
                  <a:ext cx="2936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i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a</a:t>
                  </a:r>
                  <a:endParaRPr lang="cs-CZ" i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00" name="Obdélník 299"/>
                <p:cNvSpPr/>
                <p:nvPr/>
              </p:nvSpPr>
              <p:spPr>
                <a:xfrm>
                  <a:off x="4399334" y="1481512"/>
                  <a:ext cx="2936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i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a</a:t>
                  </a:r>
                  <a:endParaRPr lang="cs-CZ" i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01" name="Obdélník 300"/>
                <p:cNvSpPr/>
                <p:nvPr/>
              </p:nvSpPr>
              <p:spPr>
                <a:xfrm>
                  <a:off x="7145181" y="1487633"/>
                  <a:ext cx="2936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i="1" dirty="0" smtClean="0">
                      <a:solidFill>
                        <a:schemeClr val="accent3">
                          <a:lumMod val="50000"/>
                        </a:schemeClr>
                      </a:solidFill>
                    </a:rPr>
                    <a:t>a</a:t>
                  </a:r>
                  <a:endParaRPr lang="cs-CZ" i="1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289" name="Přímá spojovací šipka 288"/>
            <p:cNvCxnSpPr/>
            <p:nvPr/>
          </p:nvCxnSpPr>
          <p:spPr>
            <a:xfrm rot="10800000" flipH="1">
              <a:off x="3500992" y="1106985"/>
              <a:ext cx="0" cy="108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Přímá spojovací šipka 289"/>
            <p:cNvCxnSpPr/>
            <p:nvPr/>
          </p:nvCxnSpPr>
          <p:spPr>
            <a:xfrm rot="10800000" flipH="1">
              <a:off x="4275693" y="1052984"/>
              <a:ext cx="0" cy="180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Přímá spojovací šipka 290"/>
            <p:cNvCxnSpPr/>
            <p:nvPr/>
          </p:nvCxnSpPr>
          <p:spPr>
            <a:xfrm rot="10800000" flipH="1">
              <a:off x="4929190" y="1044315"/>
              <a:ext cx="0" cy="216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Obdélník 291"/>
            <p:cNvSpPr/>
            <p:nvPr/>
          </p:nvSpPr>
          <p:spPr>
            <a:xfrm>
              <a:off x="3363675" y="804456"/>
              <a:ext cx="4716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solidFill>
                    <a:schemeClr val="accent6">
                      <a:lumMod val="75000"/>
                    </a:schemeClr>
                  </a:solidFill>
                </a:rPr>
                <a:t>u</a:t>
              </a:r>
              <a:r>
                <a:rPr lang="en-US" sz="1600" i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n-</a:t>
              </a:r>
              <a:r>
                <a:rPr lang="en-US" sz="1600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cs-CZ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3" name="Obdélník 292"/>
            <p:cNvSpPr/>
            <p:nvPr/>
          </p:nvSpPr>
          <p:spPr>
            <a:xfrm>
              <a:off x="4106347" y="785768"/>
              <a:ext cx="360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solidFill>
                    <a:schemeClr val="accent6">
                      <a:lumMod val="75000"/>
                    </a:schemeClr>
                  </a:solidFill>
                </a:rPr>
                <a:t>u</a:t>
              </a:r>
              <a:r>
                <a:rPr lang="en-US" sz="1600" i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n</a:t>
              </a:r>
              <a:endParaRPr lang="cs-CZ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4" name="Obdélník 293"/>
            <p:cNvSpPr/>
            <p:nvPr/>
          </p:nvSpPr>
          <p:spPr>
            <a:xfrm>
              <a:off x="4808954" y="813787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err="1" smtClean="0">
                  <a:solidFill>
                    <a:schemeClr val="accent6">
                      <a:lumMod val="75000"/>
                    </a:schemeClr>
                  </a:solidFill>
                </a:rPr>
                <a:t>u</a:t>
              </a:r>
              <a:r>
                <a:rPr lang="en-US" sz="1600" i="1" baseline="-25000" dirty="0" err="1" smtClean="0">
                  <a:solidFill>
                    <a:schemeClr val="accent6">
                      <a:lumMod val="75000"/>
                    </a:schemeClr>
                  </a:solidFill>
                </a:rPr>
                <a:t>n+</a:t>
              </a:r>
              <a:r>
                <a:rPr lang="en-US" sz="1600" baseline="-25000" dirty="0" err="1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cs-CZ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51" name="Skupina 350"/>
          <p:cNvGrpSpPr/>
          <p:nvPr/>
        </p:nvGrpSpPr>
        <p:grpSpPr>
          <a:xfrm>
            <a:off x="5647082" y="2531509"/>
            <a:ext cx="2782570" cy="3348408"/>
            <a:chOff x="5647082" y="2531509"/>
            <a:chExt cx="2782570" cy="3348408"/>
          </a:xfrm>
        </p:grpSpPr>
        <p:grpSp>
          <p:nvGrpSpPr>
            <p:cNvPr id="262" name="Skupina 261"/>
            <p:cNvGrpSpPr/>
            <p:nvPr/>
          </p:nvGrpSpPr>
          <p:grpSpPr>
            <a:xfrm>
              <a:off x="5647082" y="2531509"/>
              <a:ext cx="2782570" cy="3040631"/>
              <a:chOff x="5500694" y="2385423"/>
              <a:chExt cx="2782570" cy="3040631"/>
            </a:xfrm>
          </p:grpSpPr>
          <p:grpSp>
            <p:nvGrpSpPr>
              <p:cNvPr id="263" name="Skupina 251"/>
              <p:cNvGrpSpPr/>
              <p:nvPr/>
            </p:nvGrpSpPr>
            <p:grpSpPr>
              <a:xfrm>
                <a:off x="5963436" y="2603245"/>
                <a:ext cx="1932036" cy="2571768"/>
                <a:chOff x="5963436" y="2603245"/>
                <a:chExt cx="1932036" cy="2571768"/>
              </a:xfrm>
            </p:grpSpPr>
            <p:sp>
              <p:nvSpPr>
                <p:cNvPr id="272" name="Elipsa 271"/>
                <p:cNvSpPr/>
                <p:nvPr/>
              </p:nvSpPr>
              <p:spPr>
                <a:xfrm rot="7020000">
                  <a:off x="5694351" y="3010447"/>
                  <a:ext cx="2571768" cy="1757363"/>
                </a:xfrm>
                <a:prstGeom prst="ellipse">
                  <a:avLst/>
                </a:prstGeom>
                <a:noFill/>
                <a:ln>
                  <a:solidFill>
                    <a:schemeClr val="bg2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3" name="Elipsa 272"/>
                <p:cNvSpPr/>
                <p:nvPr/>
              </p:nvSpPr>
              <p:spPr>
                <a:xfrm>
                  <a:off x="5963436" y="4286256"/>
                  <a:ext cx="142876" cy="14287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4" name="Elipsa 273"/>
                <p:cNvSpPr/>
                <p:nvPr/>
              </p:nvSpPr>
              <p:spPr>
                <a:xfrm>
                  <a:off x="6115643" y="4786322"/>
                  <a:ext cx="142876" cy="14287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5" name="Elipsa 274"/>
                <p:cNvSpPr/>
                <p:nvPr/>
              </p:nvSpPr>
              <p:spPr>
                <a:xfrm>
                  <a:off x="6590926" y="5013177"/>
                  <a:ext cx="142876" cy="14287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6" name="Elipsa 275"/>
                <p:cNvSpPr/>
                <p:nvPr/>
              </p:nvSpPr>
              <p:spPr>
                <a:xfrm>
                  <a:off x="6743326" y="2723951"/>
                  <a:ext cx="142876" cy="14287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7" name="Elipsa 276"/>
                <p:cNvSpPr/>
                <p:nvPr/>
              </p:nvSpPr>
              <p:spPr>
                <a:xfrm>
                  <a:off x="7320758" y="2643182"/>
                  <a:ext cx="142876" cy="14287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8" name="Elipsa 277"/>
                <p:cNvSpPr/>
                <p:nvPr/>
              </p:nvSpPr>
              <p:spPr>
                <a:xfrm>
                  <a:off x="7752596" y="2947596"/>
                  <a:ext cx="142876" cy="14287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64" name="Skupina 259"/>
              <p:cNvGrpSpPr/>
              <p:nvPr/>
            </p:nvGrpSpPr>
            <p:grpSpPr>
              <a:xfrm>
                <a:off x="5500694" y="2385423"/>
                <a:ext cx="2782570" cy="3040631"/>
                <a:chOff x="5500694" y="2385423"/>
                <a:chExt cx="2782570" cy="3040631"/>
              </a:xfrm>
            </p:grpSpPr>
            <p:sp>
              <p:nvSpPr>
                <p:cNvPr id="265" name="Obdélník 264"/>
                <p:cNvSpPr/>
                <p:nvPr/>
              </p:nvSpPr>
              <p:spPr>
                <a:xfrm>
                  <a:off x="7858148" y="2835471"/>
                  <a:ext cx="4251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sz="1400" i="1" dirty="0" smtClean="0"/>
                    <a:t>n</a:t>
                  </a:r>
                  <a:r>
                    <a:rPr lang="en-US" sz="1400" i="1" dirty="0" smtClean="0"/>
                    <a:t>-</a:t>
                  </a:r>
                  <a:r>
                    <a:rPr lang="en-US" sz="1400" dirty="0" smtClean="0"/>
                    <a:t>1</a:t>
                  </a:r>
                  <a:endParaRPr lang="cs-CZ" dirty="0"/>
                </a:p>
              </p:txBody>
            </p:sp>
            <p:sp>
              <p:nvSpPr>
                <p:cNvPr id="266" name="Obdélník 265"/>
                <p:cNvSpPr/>
                <p:nvPr/>
              </p:nvSpPr>
              <p:spPr>
                <a:xfrm>
                  <a:off x="7358082" y="2385423"/>
                  <a:ext cx="2776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sz="1400" i="1" dirty="0" smtClean="0"/>
                    <a:t>n</a:t>
                  </a:r>
                  <a:endParaRPr lang="cs-CZ" dirty="0"/>
                </a:p>
              </p:txBody>
            </p:sp>
            <p:sp>
              <p:nvSpPr>
                <p:cNvPr id="267" name="Obdélník 266"/>
                <p:cNvSpPr/>
                <p:nvPr/>
              </p:nvSpPr>
              <p:spPr>
                <a:xfrm>
                  <a:off x="6389905" y="2478281"/>
                  <a:ext cx="45878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sz="1400" i="1" dirty="0" smtClean="0"/>
                    <a:t>n</a:t>
                  </a:r>
                  <a:r>
                    <a:rPr lang="en-US" sz="1400" dirty="0" smtClean="0"/>
                    <a:t>+1</a:t>
                  </a:r>
                  <a:endParaRPr lang="cs-CZ" dirty="0"/>
                </a:p>
              </p:txBody>
            </p:sp>
            <p:sp>
              <p:nvSpPr>
                <p:cNvPr id="268" name="Obdélník 267"/>
                <p:cNvSpPr/>
                <p:nvPr/>
              </p:nvSpPr>
              <p:spPr>
                <a:xfrm>
                  <a:off x="5500694" y="4202124"/>
                  <a:ext cx="44595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 dirty="0" smtClean="0"/>
                    <a:t>N-</a:t>
                  </a:r>
                  <a:r>
                    <a:rPr lang="en-US" sz="1400" dirty="0" smtClean="0"/>
                    <a:t>1</a:t>
                  </a:r>
                  <a:endParaRPr lang="cs-CZ" dirty="0"/>
                </a:p>
              </p:txBody>
            </p:sp>
            <p:sp>
              <p:nvSpPr>
                <p:cNvPr id="269" name="Obdélník 268"/>
                <p:cNvSpPr/>
                <p:nvPr/>
              </p:nvSpPr>
              <p:spPr>
                <a:xfrm>
                  <a:off x="5823770" y="4637172"/>
                  <a:ext cx="3000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 dirty="0" smtClean="0"/>
                    <a:t>N</a:t>
                  </a:r>
                  <a:endParaRPr lang="cs-CZ" dirty="0"/>
                </a:p>
              </p:txBody>
            </p:sp>
            <p:sp>
              <p:nvSpPr>
                <p:cNvPr id="270" name="TextovéPole 269"/>
                <p:cNvSpPr txBox="1"/>
                <p:nvPr/>
              </p:nvSpPr>
              <p:spPr>
                <a:xfrm>
                  <a:off x="5991429" y="4928068"/>
                  <a:ext cx="285752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cs-CZ" sz="1400" dirty="0" smtClean="0"/>
                    <a:t>0</a:t>
                  </a:r>
                  <a:endParaRPr lang="cs-CZ" dirty="0"/>
                </a:p>
              </p:txBody>
            </p:sp>
            <p:sp>
              <p:nvSpPr>
                <p:cNvPr id="271" name="Obdélník 270"/>
                <p:cNvSpPr/>
                <p:nvPr/>
              </p:nvSpPr>
              <p:spPr>
                <a:xfrm>
                  <a:off x="6510540" y="5118277"/>
                  <a:ext cx="27603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cs-CZ" sz="1400" dirty="0" smtClean="0"/>
                    <a:t>1</a:t>
                  </a:r>
                  <a:endParaRPr lang="cs-CZ" dirty="0"/>
                </a:p>
              </p:txBody>
            </p:sp>
          </p:grpSp>
        </p:grpSp>
        <p:sp>
          <p:nvSpPr>
            <p:cNvPr id="350" name="TextovéPole 349"/>
            <p:cNvSpPr txBox="1"/>
            <p:nvPr/>
          </p:nvSpPr>
          <p:spPr>
            <a:xfrm>
              <a:off x="6215074" y="5572140"/>
              <a:ext cx="2143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Tak</a:t>
              </a:r>
              <a:r>
                <a:rPr lang="cs-CZ" sz="1400" dirty="0" smtClean="0"/>
                <a:t>é </a:t>
              </a:r>
              <a:r>
                <a:rPr lang="cs-CZ" sz="1400" dirty="0" err="1" smtClean="0"/>
                <a:t>BK</a:t>
              </a:r>
              <a:r>
                <a:rPr lang="cs-CZ" sz="1400" dirty="0" smtClean="0"/>
                <a:t> cyklické podmínky</a:t>
              </a:r>
              <a:endParaRPr lang="cs-CZ" dirty="0"/>
            </a:p>
          </p:txBody>
        </p:sp>
      </p:grpSp>
      <p:grpSp>
        <p:nvGrpSpPr>
          <p:cNvPr id="354" name="Skupina 353"/>
          <p:cNvGrpSpPr/>
          <p:nvPr/>
        </p:nvGrpSpPr>
        <p:grpSpPr>
          <a:xfrm>
            <a:off x="714348" y="2643182"/>
            <a:ext cx="4071966" cy="3831818"/>
            <a:chOff x="714348" y="2643182"/>
            <a:chExt cx="4071966" cy="3831818"/>
          </a:xfrm>
        </p:grpSpPr>
        <p:sp>
          <p:nvSpPr>
            <p:cNvPr id="352" name="TextovéPole 351"/>
            <p:cNvSpPr txBox="1"/>
            <p:nvPr/>
          </p:nvSpPr>
          <p:spPr>
            <a:xfrm>
              <a:off x="714348" y="2643182"/>
              <a:ext cx="4071966" cy="3831818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Model</a:t>
              </a:r>
            </a:p>
            <a:p>
              <a:pPr>
                <a:lnSpc>
                  <a:spcPts val="2800"/>
                </a:lnSpc>
                <a:buFont typeface="Wingdings" pitchFamily="2" charset="2"/>
                <a:buChar char="§"/>
              </a:pPr>
              <a:r>
                <a:rPr lang="cs-CZ" dirty="0" smtClean="0"/>
                <a:t>  </a:t>
              </a:r>
              <a:r>
                <a:rPr lang="cs-CZ" i="1" dirty="0" smtClean="0">
                  <a:solidFill>
                    <a:srgbClr val="0000FF"/>
                  </a:solidFill>
                </a:rPr>
                <a:t>jedno jádro v elementární buňce</a:t>
              </a:r>
              <a:r>
                <a:rPr lang="cs-CZ" dirty="0" smtClean="0"/>
                <a:t>,</a:t>
              </a:r>
            </a:p>
            <a:p>
              <a:pPr>
                <a:lnSpc>
                  <a:spcPts val="2800"/>
                </a:lnSpc>
              </a:pPr>
              <a:r>
                <a:rPr lang="cs-CZ" dirty="0" smtClean="0"/>
                <a:t>    můžeme vynechat index </a:t>
              </a:r>
              <a:r>
                <a:rPr lang="el-GR" i="1" dirty="0" smtClean="0">
                  <a:latin typeface="Cambria Math"/>
                  <a:ea typeface="Cambria Math"/>
                </a:rPr>
                <a:t>μ</a:t>
              </a:r>
              <a:r>
                <a:rPr lang="cs-CZ" i="1" dirty="0" smtClean="0">
                  <a:latin typeface="Cambria Math"/>
                  <a:ea typeface="Cambria Math"/>
                </a:rPr>
                <a:t> </a:t>
              </a:r>
              <a:r>
                <a:rPr lang="en-US" i="1" dirty="0" smtClean="0">
                  <a:latin typeface="Cambria Math"/>
                  <a:ea typeface="Cambria Math"/>
                </a:rPr>
                <a:t> </a:t>
              </a:r>
              <a:r>
                <a:rPr lang="en-US" dirty="0" smtClean="0"/>
                <a:t>(</a:t>
              </a:r>
              <a:r>
                <a:rPr lang="en-US" i="1" dirty="0" smtClean="0">
                  <a:latin typeface="Cambria Math"/>
                  <a:ea typeface="Cambria Math"/>
                </a:rPr>
                <a:t>M</a:t>
              </a:r>
              <a:r>
                <a:rPr lang="el-GR" sz="2000" i="1" baseline="-25000" dirty="0" smtClean="0">
                  <a:latin typeface="Cambria Math"/>
                  <a:ea typeface="Cambria Math"/>
                </a:rPr>
                <a:t>μ</a:t>
              </a:r>
              <a:r>
                <a:rPr lang="en-US" dirty="0" smtClean="0"/>
                <a:t>=</a:t>
              </a:r>
              <a:r>
                <a:rPr lang="en-US" i="1" dirty="0" smtClean="0"/>
                <a:t>M</a:t>
              </a:r>
              <a:r>
                <a:rPr lang="en-US" sz="1050" i="1" dirty="0" smtClean="0"/>
                <a:t> </a:t>
              </a:r>
              <a:r>
                <a:rPr lang="en-US" dirty="0" smtClean="0"/>
                <a:t>)</a:t>
              </a:r>
              <a:r>
                <a:rPr lang="cs-CZ" dirty="0" smtClean="0"/>
                <a:t>,</a:t>
              </a:r>
              <a:endParaRPr lang="cs-CZ" i="1" dirty="0" smtClean="0"/>
            </a:p>
            <a:p>
              <a:pPr>
                <a:lnSpc>
                  <a:spcPts val="2800"/>
                </a:lnSpc>
                <a:buFont typeface="Wingdings" pitchFamily="2" charset="2"/>
                <a:buChar char="§"/>
              </a:pPr>
              <a:r>
                <a:rPr lang="cs-CZ" dirty="0" smtClean="0"/>
                <a:t>  </a:t>
              </a:r>
              <a:r>
                <a:rPr lang="en-US" dirty="0" err="1" smtClean="0"/>
                <a:t>1D</a:t>
              </a:r>
              <a:r>
                <a:rPr lang="en-US" dirty="0" smtClean="0"/>
                <a:t> model, mu</a:t>
              </a:r>
              <a:r>
                <a:rPr lang="cs-CZ" dirty="0" err="1" smtClean="0"/>
                <a:t>žeme</a:t>
              </a:r>
              <a:r>
                <a:rPr lang="cs-CZ" dirty="0" smtClean="0"/>
                <a:t> vynechat index </a:t>
              </a:r>
              <a:r>
                <a:rPr lang="el-GR" i="1" dirty="0" smtClean="0">
                  <a:latin typeface="Cambria Math"/>
                  <a:ea typeface="Cambria Math"/>
                </a:rPr>
                <a:t>α</a:t>
              </a:r>
              <a:r>
                <a:rPr lang="cs-CZ" i="1" dirty="0" smtClean="0">
                  <a:latin typeface="Cambria Math"/>
                  <a:ea typeface="Cambria Math"/>
                </a:rPr>
                <a:t> </a:t>
              </a:r>
              <a:r>
                <a:rPr lang="cs-CZ" dirty="0" smtClean="0"/>
                <a:t>,</a:t>
              </a:r>
              <a:br>
                <a:rPr lang="cs-CZ" dirty="0" smtClean="0"/>
              </a:br>
              <a:r>
                <a:rPr lang="cs-CZ" dirty="0" smtClean="0"/>
                <a:t>    </a:t>
              </a:r>
              <a:r>
                <a:rPr lang="cs-CZ" b="1" i="1" dirty="0" smtClean="0"/>
                <a:t>a</a:t>
              </a:r>
              <a:r>
                <a:rPr lang="en-US" sz="2000" baseline="-25000" dirty="0" smtClean="0"/>
                <a:t>1</a:t>
              </a:r>
              <a:r>
                <a:rPr lang="en-US" dirty="0" smtClean="0"/>
                <a:t> = </a:t>
              </a:r>
              <a:r>
                <a:rPr lang="en-US" b="1" i="1" dirty="0" smtClean="0"/>
                <a:t>a</a:t>
              </a:r>
              <a:r>
                <a:rPr lang="en-US" dirty="0" smtClean="0"/>
                <a:t>,  |</a:t>
              </a:r>
              <a:r>
                <a:rPr lang="en-US" b="1" i="1" dirty="0" smtClean="0"/>
                <a:t>a</a:t>
              </a:r>
              <a:r>
                <a:rPr lang="en-US" dirty="0" smtClean="0"/>
                <a:t>|= </a:t>
              </a:r>
              <a:r>
                <a:rPr lang="en-US" i="1" dirty="0" smtClean="0"/>
                <a:t>a</a:t>
              </a:r>
              <a:r>
                <a:rPr lang="cs-CZ" i="1" dirty="0" smtClean="0"/>
                <a:t> ,</a:t>
              </a:r>
              <a:br>
                <a:rPr lang="cs-CZ" i="1" dirty="0" smtClean="0"/>
              </a:br>
              <a:r>
                <a:rPr lang="cs-CZ" i="1" dirty="0" smtClean="0"/>
                <a:t>    </a:t>
              </a:r>
              <a:r>
                <a:rPr lang="cs-CZ" i="1" dirty="0" smtClean="0">
                  <a:solidFill>
                    <a:srgbClr val="0000FF"/>
                  </a:solidFill>
                </a:rPr>
                <a:t>jen </a:t>
              </a:r>
              <a:r>
                <a:rPr lang="en-US" i="1" dirty="0" smtClean="0">
                  <a:solidFill>
                    <a:srgbClr val="0000FF"/>
                  </a:solidFill>
                </a:rPr>
                <a:t>p</a:t>
              </a:r>
              <a:r>
                <a:rPr lang="cs-CZ" i="1" dirty="0" smtClean="0">
                  <a:solidFill>
                    <a:srgbClr val="0000FF"/>
                  </a:solidFill>
                </a:rPr>
                <a:t>říčné výchylky</a:t>
              </a:r>
              <a:r>
                <a:rPr lang="cs-CZ" dirty="0" smtClean="0">
                  <a:solidFill>
                    <a:srgbClr val="0000FF"/>
                  </a:solidFill>
                </a:rPr>
                <a:t> 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u</a:t>
              </a:r>
              <a:r>
                <a:rPr lang="el-GR" sz="2000" i="1" baseline="-25000" dirty="0" smtClean="0">
                  <a:latin typeface="Cambria Math"/>
                  <a:ea typeface="Cambria Math"/>
                </a:rPr>
                <a:t>β</a:t>
              </a:r>
              <a:r>
                <a:rPr lang="cs-CZ" sz="2000" i="1" baseline="-25000" dirty="0" smtClean="0">
                  <a:latin typeface="Cambria Math"/>
                  <a:ea typeface="Cambria Math"/>
                </a:rPr>
                <a:t>  </a:t>
              </a:r>
              <a:r>
                <a:rPr lang="cs-CZ" dirty="0" smtClean="0"/>
                <a:t>(</a:t>
              </a:r>
              <a:r>
                <a:rPr lang="en-US" dirty="0" smtClean="0"/>
                <a:t>|n|,</a:t>
              </a:r>
              <a:r>
                <a:rPr lang="el-GR" i="1" dirty="0" smtClean="0">
                  <a:latin typeface="Cambria Math"/>
                  <a:ea typeface="Cambria Math"/>
                </a:rPr>
                <a:t>ν</a:t>
              </a:r>
              <a:r>
                <a:rPr lang="en-US" i="1" dirty="0" smtClean="0">
                  <a:latin typeface="Cambria Math"/>
                  <a:ea typeface="Cambria Math"/>
                </a:rPr>
                <a:t> </a:t>
              </a:r>
              <a:r>
                <a:rPr lang="en-US" dirty="0" smtClean="0"/>
                <a:t>) = </a:t>
              </a:r>
              <a:r>
                <a:rPr lang="en-US" i="1" dirty="0" smtClean="0"/>
                <a:t>u</a:t>
              </a:r>
              <a:r>
                <a:rPr lang="en-US" sz="2000" i="1" baseline="-25000" dirty="0" smtClean="0"/>
                <a:t>n</a:t>
              </a:r>
              <a:r>
                <a:rPr lang="cs-CZ" sz="2000" baseline="-25000" dirty="0" smtClean="0"/>
                <a:t> </a:t>
              </a:r>
              <a:r>
                <a:rPr lang="cs-CZ" dirty="0" smtClean="0"/>
                <a:t>,</a:t>
              </a:r>
              <a:r>
                <a:rPr lang="en-US" sz="2000" baseline="-25000" dirty="0" smtClean="0"/>
                <a:t> </a:t>
              </a:r>
              <a:endParaRPr lang="cs-CZ" i="1" baseline="-25000" dirty="0" smtClean="0"/>
            </a:p>
            <a:p>
              <a:pPr>
                <a:lnSpc>
                  <a:spcPts val="2600"/>
                </a:lnSpc>
                <a:buFont typeface="Wingdings" pitchFamily="2" charset="2"/>
                <a:buChar char="§"/>
              </a:pPr>
              <a:r>
                <a:rPr lang="cs-CZ" dirty="0" smtClean="0"/>
                <a:t>  </a:t>
              </a:r>
              <a:r>
                <a:rPr lang="cs-CZ" i="1" dirty="0" smtClean="0">
                  <a:solidFill>
                    <a:srgbClr val="0000FF"/>
                  </a:solidFill>
                </a:rPr>
                <a:t>interakce jen mezi nejbližšími sousedy</a:t>
              </a:r>
              <a:r>
                <a:rPr lang="cs-CZ" dirty="0" smtClean="0"/>
                <a:t>:</a:t>
              </a:r>
              <a:br>
                <a:rPr lang="cs-CZ" dirty="0" smtClean="0"/>
              </a:br>
              <a:r>
                <a:rPr lang="cs-CZ" dirty="0" smtClean="0"/>
                <a:t/>
              </a:r>
              <a:br>
                <a:rPr lang="cs-CZ" dirty="0" smtClean="0"/>
              </a:br>
              <a:r>
                <a:rPr lang="cs-CZ" dirty="0" smtClean="0"/>
                <a:t/>
              </a:r>
              <a:br>
                <a:rPr lang="cs-CZ" dirty="0" smtClean="0"/>
              </a:br>
              <a:r>
                <a:rPr lang="cs-CZ" sz="400" dirty="0" smtClean="0"/>
                <a:t>  </a:t>
              </a:r>
              <a:r>
                <a:rPr lang="en-US" sz="400" dirty="0" smtClean="0"/>
                <a:t>  </a:t>
              </a:r>
            </a:p>
            <a:p>
              <a:pPr>
                <a:lnSpc>
                  <a:spcPts val="2600"/>
                </a:lnSpc>
                <a:buFont typeface="Wingdings" pitchFamily="2" charset="2"/>
                <a:buChar char="§"/>
              </a:pPr>
              <a:r>
                <a:rPr lang="cs-CZ" sz="400" dirty="0" smtClean="0"/>
                <a:t>                   </a:t>
              </a:r>
              <a:r>
                <a:rPr lang="cs-CZ" dirty="0" smtClean="0"/>
                <a:t>ostatní </a:t>
              </a:r>
              <a:r>
                <a:rPr lang="cs-CZ" i="1" dirty="0" smtClean="0"/>
                <a:t>A</a:t>
              </a:r>
              <a:r>
                <a:rPr lang="en-US" dirty="0" smtClean="0"/>
                <a:t>(|</a:t>
              </a:r>
              <a:r>
                <a:rPr lang="en-US" i="1" dirty="0" smtClean="0"/>
                <a:t>m</a:t>
              </a:r>
              <a:r>
                <a:rPr lang="en-US" dirty="0" smtClean="0"/>
                <a:t>|) </a:t>
              </a:r>
              <a:r>
                <a:rPr lang="en-US" i="1" dirty="0" smtClean="0"/>
                <a:t>= </a:t>
              </a:r>
              <a:r>
                <a:rPr lang="en-US" dirty="0" smtClean="0"/>
                <a:t>0.</a:t>
              </a:r>
            </a:p>
          </p:txBody>
        </p:sp>
        <p:graphicFrame>
          <p:nvGraphicFramePr>
            <p:cNvPr id="353" name="Objekt 352"/>
            <p:cNvGraphicFramePr>
              <a:graphicFrameLocks noChangeAspect="1"/>
            </p:cNvGraphicFramePr>
            <p:nvPr/>
          </p:nvGraphicFramePr>
          <p:xfrm>
            <a:off x="1063625" y="5214938"/>
            <a:ext cx="3444875" cy="714375"/>
          </p:xfrm>
          <a:graphic>
            <a:graphicData uri="http://schemas.openxmlformats.org/presentationml/2006/ole">
              <p:oleObj spid="_x0000_s29697" name="Rovnice" r:id="rId3" imgW="2082600" imgH="4316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429124" y="357166"/>
            <a:ext cx="435771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Příklad</a:t>
            </a:r>
            <a:r>
              <a:rPr lang="cs-CZ" dirty="0" smtClean="0"/>
              <a:t>: </a:t>
            </a:r>
            <a:r>
              <a:rPr lang="cs-CZ" dirty="0" smtClean="0">
                <a:solidFill>
                  <a:srgbClr val="0000FF"/>
                </a:solidFill>
              </a:rPr>
              <a:t>jednoatomový lineární řetězec - </a:t>
            </a:r>
            <a:r>
              <a:rPr lang="cs-CZ" i="1" dirty="0" smtClean="0">
                <a:solidFill>
                  <a:srgbClr val="0000FF"/>
                </a:solidFill>
              </a:rPr>
              <a:t>2</a:t>
            </a:r>
            <a:endParaRPr lang="cs-CZ" i="1" dirty="0">
              <a:solidFill>
                <a:srgbClr val="0000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28662" y="107154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Newtonovy pohybové rovnice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298841" y="1571612"/>
          <a:ext cx="6487869" cy="642942"/>
        </p:xfrm>
        <a:graphic>
          <a:graphicData uri="http://schemas.openxmlformats.org/presentationml/2006/ole">
            <p:oleObj spid="_x0000_s32770" name="Rovnice" r:id="rId3" imgW="4228920" imgH="419040" progId="Equation.3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928662" y="221455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 hledat ve tvaru</a:t>
            </a:r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643174" y="2643182"/>
          <a:ext cx="3586940" cy="428628"/>
        </p:xfrm>
        <a:graphic>
          <a:graphicData uri="http://schemas.openxmlformats.org/presentationml/2006/ole">
            <p:oleObj spid="_x0000_s32771" name="Rovnice" r:id="rId4" imgW="2019240" imgH="241200" progId="Equation.3">
              <p:embed/>
            </p:oleObj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928662" y="313110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Dosazením do pohybové rovnice 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dirty="0" smtClean="0"/>
              <a:t>dělit exp</a:t>
            </a:r>
            <a:r>
              <a:rPr lang="en-US" dirty="0" smtClean="0"/>
              <a:t>[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qna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-</a:t>
            </a:r>
            <a:r>
              <a:rPr lang="el-GR" i="1" dirty="0" smtClean="0">
                <a:latin typeface="Cambria Math"/>
                <a:ea typeface="Cambria Math"/>
              </a:rPr>
              <a:t>ω</a:t>
            </a:r>
            <a:r>
              <a:rPr lang="en-US" i="1" dirty="0" smtClean="0">
                <a:latin typeface="Cambria Math"/>
                <a:ea typeface="Cambria Math"/>
              </a:rPr>
              <a:t>t</a:t>
            </a:r>
            <a:r>
              <a:rPr lang="en-US" dirty="0" smtClean="0">
                <a:latin typeface="Cambria Math"/>
                <a:ea typeface="Cambria Math"/>
              </a:rPr>
              <a:t>)] )</a:t>
            </a:r>
            <a:endParaRPr lang="cs-CZ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3000364" y="3629028"/>
          <a:ext cx="3214711" cy="445114"/>
        </p:xfrm>
        <a:graphic>
          <a:graphicData uri="http://schemas.openxmlformats.org/presentationml/2006/ole">
            <p:oleObj spid="_x0000_s32772" name="Rovnice" r:id="rId5" imgW="1650960" imgH="228600" progId="Equation.3">
              <p:embed/>
            </p:oleObj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928662" y="420267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Veli</a:t>
            </a:r>
            <a:r>
              <a:rPr lang="cs-CZ" dirty="0" smtClean="0">
                <a:solidFill>
                  <a:srgbClr val="0000FF"/>
                </a:solidFill>
              </a:rPr>
              <a:t>č</a:t>
            </a:r>
            <a:r>
              <a:rPr lang="en-US" dirty="0" smtClean="0">
                <a:solidFill>
                  <a:srgbClr val="0000FF"/>
                </a:solidFill>
              </a:rPr>
              <a:t>in</a:t>
            </a:r>
            <a:r>
              <a:rPr lang="cs-CZ" dirty="0" smtClean="0">
                <a:solidFill>
                  <a:srgbClr val="0000FF"/>
                </a:solidFill>
              </a:rPr>
              <a:t>a 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l-GR" i="1" baseline="-25000" dirty="0" smtClean="0">
                <a:solidFill>
                  <a:srgbClr val="0000FF"/>
                </a:solidFill>
                <a:latin typeface="Cambria Math"/>
                <a:ea typeface="Cambria Math"/>
              </a:rPr>
              <a:t>αβ</a:t>
            </a:r>
            <a:r>
              <a:rPr lang="en-US" i="1" dirty="0" smtClean="0">
                <a:solidFill>
                  <a:srgbClr val="0000FF"/>
                </a:solidFill>
                <a:latin typeface="Cambria Math"/>
                <a:ea typeface="Cambria Math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b="1" i="1" dirty="0" smtClean="0">
                <a:solidFill>
                  <a:srgbClr val="0000FF"/>
                </a:solidFill>
              </a:rPr>
              <a:t>q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cs-CZ" i="1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2143108" y="4572008"/>
          <a:ext cx="5275907" cy="642942"/>
        </p:xfrm>
        <a:graphic>
          <a:graphicData uri="http://schemas.openxmlformats.org/presentationml/2006/ole">
            <p:oleObj spid="_x0000_s32773" name="Rovnice" r:id="rId6" imgW="3543120" imgH="431640" progId="Equation.3">
              <p:embed/>
            </p:oleObj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928662" y="513137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Vlastn</a:t>
            </a:r>
            <a:r>
              <a:rPr lang="cs-CZ" dirty="0" smtClean="0"/>
              <a:t>í frekvence jsou kořeny </a:t>
            </a:r>
            <a:r>
              <a:rPr lang="cs-CZ" sz="1600" dirty="0" smtClean="0"/>
              <a:t>(determinant roven nule)</a:t>
            </a:r>
            <a:endParaRPr lang="cs-CZ" i="1" dirty="0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3428991" y="5640406"/>
          <a:ext cx="2078975" cy="574676"/>
        </p:xfrm>
        <a:graphic>
          <a:graphicData uri="http://schemas.openxmlformats.org/presentationml/2006/ole">
            <p:oleObj spid="_x0000_s32774" name="Rovnice" r:id="rId7" imgW="15620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00562" y="285728"/>
            <a:ext cx="435771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Příklad</a:t>
            </a:r>
            <a:r>
              <a:rPr lang="cs-CZ" dirty="0" smtClean="0"/>
              <a:t>: </a:t>
            </a:r>
            <a:r>
              <a:rPr lang="cs-CZ" dirty="0" smtClean="0">
                <a:solidFill>
                  <a:srgbClr val="0000FF"/>
                </a:solidFill>
              </a:rPr>
              <a:t>jednoatomový lineární řetězec - </a:t>
            </a:r>
            <a:r>
              <a:rPr lang="en-US" i="1" dirty="0" smtClean="0">
                <a:solidFill>
                  <a:srgbClr val="0000FF"/>
                </a:solidFill>
              </a:rPr>
              <a:t>3</a:t>
            </a:r>
            <a:endParaRPr lang="cs-CZ" i="1" dirty="0">
              <a:solidFill>
                <a:srgbClr val="0000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034" y="500042"/>
            <a:ext cx="221457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Disperzn</a:t>
            </a:r>
            <a:r>
              <a:rPr lang="cs-CZ" dirty="0" smtClean="0"/>
              <a:t>í</a:t>
            </a:r>
            <a:r>
              <a:rPr lang="en-US" dirty="0" smtClean="0"/>
              <a:t> z</a:t>
            </a:r>
            <a:r>
              <a:rPr lang="cs-CZ" dirty="0" smtClean="0"/>
              <a:t>á</a:t>
            </a:r>
            <a:r>
              <a:rPr lang="en-US" dirty="0" err="1" smtClean="0"/>
              <a:t>vislost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1857356" y="1357298"/>
            <a:ext cx="2071702" cy="785818"/>
            <a:chOff x="3214678" y="1357298"/>
            <a:chExt cx="2071702" cy="785818"/>
          </a:xfrm>
        </p:grpSpPr>
        <p:sp>
          <p:nvSpPr>
            <p:cNvPr id="8" name="Zaoblený obdélník 7"/>
            <p:cNvSpPr/>
            <p:nvPr/>
          </p:nvSpPr>
          <p:spPr>
            <a:xfrm>
              <a:off x="3214678" y="1357298"/>
              <a:ext cx="2071702" cy="785818"/>
            </a:xfrm>
            <a:prstGeom prst="roundRect">
              <a:avLst>
                <a:gd name="adj" fmla="val 11918"/>
              </a:avLst>
            </a:prstGeom>
            <a:solidFill>
              <a:srgbClr val="FFFFCC"/>
            </a:solidFill>
            <a:ln>
              <a:solidFill>
                <a:srgbClr val="FFC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/>
          </p:nvGraphicFramePr>
          <p:xfrm>
            <a:off x="3357564" y="1428752"/>
            <a:ext cx="1785938" cy="642937"/>
          </p:xfrm>
          <a:graphic>
            <a:graphicData uri="http://schemas.openxmlformats.org/presentationml/2006/ole">
              <p:oleObj spid="_x0000_s43010" name="Rovnice" r:id="rId3" imgW="1269720" imgH="457200" progId="Equation.3">
                <p:embed/>
              </p:oleObj>
            </a:graphicData>
          </a:graphic>
        </p:graphicFrame>
      </p:grpSp>
      <p:grpSp>
        <p:nvGrpSpPr>
          <p:cNvPr id="19" name="Skupina 18"/>
          <p:cNvGrpSpPr/>
          <p:nvPr/>
        </p:nvGrpSpPr>
        <p:grpSpPr>
          <a:xfrm>
            <a:off x="5643570" y="1000108"/>
            <a:ext cx="2428892" cy="1220628"/>
            <a:chOff x="5643570" y="1000108"/>
            <a:chExt cx="2428892" cy="1220628"/>
          </a:xfrm>
        </p:grpSpPr>
        <p:sp>
          <p:nvSpPr>
            <p:cNvPr id="10" name="TextovéPole 9"/>
            <p:cNvSpPr txBox="1"/>
            <p:nvPr/>
          </p:nvSpPr>
          <p:spPr>
            <a:xfrm>
              <a:off x="5643570" y="1000108"/>
              <a:ext cx="242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Pro </a:t>
              </a:r>
              <a:r>
                <a:rPr lang="cs-CZ" i="1" dirty="0" smtClean="0">
                  <a:solidFill>
                    <a:srgbClr val="FF0000"/>
                  </a:solidFill>
                </a:rPr>
                <a:t>dlouhé vlny </a:t>
              </a:r>
              <a:r>
                <a:rPr lang="cs-CZ" i="1" dirty="0" err="1" smtClean="0">
                  <a:latin typeface="Cambria Math" pitchFamily="18" charset="0"/>
                  <a:ea typeface="Cambria Math" pitchFamily="18" charset="0"/>
                </a:rPr>
                <a:t>qa</a:t>
              </a:r>
              <a:r>
                <a:rPr lang="en-US" i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i="1" dirty="0" smtClean="0">
                  <a:latin typeface="Cambria Math"/>
                  <a:ea typeface="Cambria Math"/>
                </a:rPr>
                <a:t>≪ </a:t>
              </a:r>
              <a:r>
                <a:rPr lang="en-US" dirty="0" smtClean="0"/>
                <a:t>1</a:t>
              </a:r>
              <a:endParaRPr lang="cs-CZ" dirty="0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6000760" y="1428736"/>
              <a:ext cx="1612421" cy="792000"/>
              <a:chOff x="6000760" y="1428736"/>
              <a:chExt cx="1656000" cy="792000"/>
            </a:xfrm>
          </p:grpSpPr>
          <p:sp>
            <p:nvSpPr>
              <p:cNvPr id="17" name="Zaoblený obdélník 16"/>
              <p:cNvSpPr/>
              <p:nvPr/>
            </p:nvSpPr>
            <p:spPr>
              <a:xfrm>
                <a:off x="6000760" y="1428736"/>
                <a:ext cx="1656000" cy="792000"/>
              </a:xfrm>
              <a:prstGeom prst="roundRect">
                <a:avLst/>
              </a:prstGeom>
              <a:solidFill>
                <a:srgbClr val="E9FFBD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1" name="Objekt 10"/>
              <p:cNvGraphicFramePr>
                <a:graphicFrameLocks noChangeAspect="1"/>
              </p:cNvGraphicFramePr>
              <p:nvPr/>
            </p:nvGraphicFramePr>
            <p:xfrm>
              <a:off x="6206723" y="1505523"/>
              <a:ext cx="1381125" cy="681038"/>
            </p:xfrm>
            <a:graphic>
              <a:graphicData uri="http://schemas.openxmlformats.org/presentationml/2006/ole">
                <p:oleObj spid="_x0000_s43011" name="Rovnice" r:id="rId4" imgW="927000" imgH="457200" progId="Equation.3">
                  <p:embed/>
                </p:oleObj>
              </a:graphicData>
            </a:graphic>
          </p:graphicFrame>
        </p:grpSp>
      </p:grpSp>
      <p:grpSp>
        <p:nvGrpSpPr>
          <p:cNvPr id="16" name="Skupina 15"/>
          <p:cNvGrpSpPr/>
          <p:nvPr/>
        </p:nvGrpSpPr>
        <p:grpSpPr>
          <a:xfrm>
            <a:off x="5572132" y="2500306"/>
            <a:ext cx="3071834" cy="1661993"/>
            <a:chOff x="5572132" y="2714620"/>
            <a:chExt cx="3071834" cy="166199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TextovéPole 11"/>
            <p:cNvSpPr txBox="1"/>
            <p:nvPr/>
          </p:nvSpPr>
          <p:spPr>
            <a:xfrm>
              <a:off x="5572132" y="2714620"/>
              <a:ext cx="3071834" cy="16619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FF0000"/>
                  </a:solidFill>
                </a:rPr>
                <a:t>Struna</a:t>
              </a:r>
              <a:r>
                <a:rPr lang="en-US" dirty="0" smtClean="0"/>
                <a:t>  </a:t>
              </a:r>
              <a:r>
                <a:rPr lang="cs-CZ" sz="1600" dirty="0" smtClean="0"/>
                <a:t>(kontinuum)</a:t>
              </a:r>
              <a:r>
                <a:rPr lang="en-US" dirty="0" smtClean="0"/>
                <a:t>                                        </a:t>
              </a:r>
            </a:p>
            <a:p>
              <a:endParaRPr lang="cs-CZ" sz="1400" dirty="0" smtClean="0"/>
            </a:p>
            <a:p>
              <a:endParaRPr lang="cs-CZ" sz="1400" dirty="0" smtClean="0"/>
            </a:p>
            <a:p>
              <a:endParaRPr lang="en-US" sz="1400" dirty="0" smtClean="0"/>
            </a:p>
            <a:p>
              <a:r>
                <a:rPr lang="en-US" sz="1400" dirty="0" err="1" smtClean="0"/>
                <a:t>kde</a:t>
              </a:r>
              <a:r>
                <a:rPr lang="en-US" sz="1400" dirty="0" smtClean="0"/>
                <a:t> </a:t>
              </a:r>
              <a:r>
                <a:rPr lang="en-US" sz="1400" i="1" dirty="0" smtClean="0">
                  <a:latin typeface="Cambria Math" pitchFamily="18" charset="0"/>
                  <a:ea typeface="Cambria Math" pitchFamily="18" charset="0"/>
                </a:rPr>
                <a:t>v</a:t>
              </a:r>
              <a:r>
                <a:rPr lang="en-US" sz="1400" dirty="0" smtClean="0"/>
                <a:t> </a:t>
              </a:r>
              <a:r>
                <a:rPr lang="cs-CZ" sz="1400" dirty="0" smtClean="0"/>
                <a:t> </a:t>
              </a:r>
              <a:r>
                <a:rPr lang="en-US" sz="1400" dirty="0" smtClean="0"/>
                <a:t>je </a:t>
              </a:r>
              <a:r>
                <a:rPr lang="en-US" sz="1400" dirty="0" err="1" smtClean="0"/>
                <a:t>rychlost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zvuku</a:t>
              </a:r>
              <a:r>
                <a:rPr lang="en-US" sz="1400" dirty="0" smtClean="0"/>
                <a:t>,</a:t>
              </a:r>
            </a:p>
            <a:p>
              <a:r>
                <a:rPr lang="en-US" sz="1400" dirty="0" smtClean="0"/>
                <a:t>        </a:t>
              </a:r>
              <a:r>
                <a:rPr lang="en-US" sz="1400" i="1" dirty="0" smtClean="0">
                  <a:latin typeface="Cambria Math" pitchFamily="18" charset="0"/>
                  <a:ea typeface="Cambria Math" pitchFamily="18" charset="0"/>
                </a:rPr>
                <a:t>T</a:t>
              </a:r>
              <a:r>
                <a:rPr lang="en-US" sz="1400" dirty="0" smtClean="0"/>
                <a:t> </a:t>
              </a:r>
              <a:r>
                <a:rPr lang="cs-CZ" sz="1400" dirty="0" smtClean="0"/>
                <a:t> </a:t>
              </a:r>
              <a:r>
                <a:rPr lang="en-US" sz="1400" dirty="0" smtClean="0"/>
                <a:t>je nap</a:t>
              </a:r>
              <a:r>
                <a:rPr lang="cs-CZ" sz="1400" dirty="0" err="1" smtClean="0"/>
                <a:t>ětí</a:t>
              </a:r>
              <a:r>
                <a:rPr lang="cs-CZ" sz="1400" dirty="0" smtClean="0"/>
                <a:t> a</a:t>
              </a:r>
            </a:p>
            <a:p>
              <a:r>
                <a:rPr lang="cs-CZ" sz="1400" dirty="0" smtClean="0"/>
                <a:t>        </a:t>
              </a:r>
              <a:r>
                <a:rPr lang="el-GR" sz="1400" i="1" dirty="0" smtClean="0">
                  <a:latin typeface="Cambria Math"/>
                  <a:ea typeface="Cambria Math"/>
                </a:rPr>
                <a:t>μ</a:t>
              </a:r>
              <a:r>
                <a:rPr lang="cs-CZ" sz="1400" i="1" dirty="0" smtClean="0">
                  <a:latin typeface="Cambria Math"/>
                  <a:ea typeface="Cambria Math"/>
                </a:rPr>
                <a:t>  </a:t>
              </a:r>
              <a:r>
                <a:rPr lang="cs-CZ" sz="1400" dirty="0" smtClean="0"/>
                <a:t>je hmotnost na jednotku délky.</a:t>
              </a:r>
              <a:endParaRPr lang="cs-CZ" sz="1400" i="1" dirty="0"/>
            </a:p>
          </p:txBody>
        </p:sp>
        <p:graphicFrame>
          <p:nvGraphicFramePr>
            <p:cNvPr id="13" name="Objekt 12"/>
            <p:cNvGraphicFramePr>
              <a:graphicFrameLocks noChangeAspect="1"/>
            </p:cNvGraphicFramePr>
            <p:nvPr/>
          </p:nvGraphicFramePr>
          <p:xfrm>
            <a:off x="6286512" y="3071810"/>
            <a:ext cx="1530000" cy="612000"/>
          </p:xfrm>
          <a:graphic>
            <a:graphicData uri="http://schemas.openxmlformats.org/presentationml/2006/ole">
              <p:oleObj spid="_x0000_s43012" name="Rovnice" r:id="rId5" imgW="1143000" imgH="457200" progId="Equation.3">
                <p:embed/>
              </p:oleObj>
            </a:graphicData>
          </a:graphic>
        </p:graphicFrame>
      </p:grpSp>
      <p:cxnSp>
        <p:nvCxnSpPr>
          <p:cNvPr id="15" name="Přímá spojovací čára 14"/>
          <p:cNvCxnSpPr/>
          <p:nvPr/>
        </p:nvCxnSpPr>
        <p:spPr>
          <a:xfrm rot="5400000">
            <a:off x="2464579" y="3750471"/>
            <a:ext cx="5643602" cy="0"/>
          </a:xfrm>
          <a:prstGeom prst="line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Skupina 27"/>
          <p:cNvGrpSpPr/>
          <p:nvPr/>
        </p:nvGrpSpPr>
        <p:grpSpPr>
          <a:xfrm>
            <a:off x="142844" y="2428868"/>
            <a:ext cx="5000192" cy="3779694"/>
            <a:chOff x="142844" y="2428868"/>
            <a:chExt cx="5000192" cy="3779694"/>
          </a:xfrm>
        </p:grpSpPr>
        <p:grpSp>
          <p:nvGrpSpPr>
            <p:cNvPr id="23" name="Skupina 22"/>
            <p:cNvGrpSpPr/>
            <p:nvPr/>
          </p:nvGrpSpPr>
          <p:grpSpPr>
            <a:xfrm>
              <a:off x="142844" y="2428868"/>
              <a:ext cx="5000192" cy="3779694"/>
              <a:chOff x="142844" y="2428868"/>
              <a:chExt cx="5000192" cy="3779694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2844" y="2428868"/>
                <a:ext cx="5000192" cy="3643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TextovéPole 24"/>
              <p:cNvSpPr txBox="1"/>
              <p:nvPr/>
            </p:nvSpPr>
            <p:spPr>
              <a:xfrm>
                <a:off x="2500298" y="5839230"/>
                <a:ext cx="85725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i="1" dirty="0" err="1" smtClean="0">
                    <a:latin typeface="Cambria Math" pitchFamily="18" charset="0"/>
                    <a:ea typeface="Cambria Math" pitchFamily="18" charset="0"/>
                  </a:rPr>
                  <a:t>qa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smtClean="0"/>
                  <a:t>/</a:t>
                </a:r>
                <a:r>
                  <a:rPr lang="el-GR" i="1" dirty="0" smtClean="0">
                    <a:latin typeface="Cambria Math"/>
                    <a:ea typeface="Cambria Math"/>
                  </a:rPr>
                  <a:t>π</a:t>
                </a:r>
                <a:endParaRPr lang="cs-CZ" i="1" dirty="0"/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 rot="16200000">
                <a:off x="-582521" y="3949383"/>
                <a:ext cx="21431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i="1" dirty="0" smtClean="0">
                    <a:latin typeface="Cambria Math" pitchFamily="18" charset="0"/>
                    <a:ea typeface="Cambria Math" pitchFamily="18" charset="0"/>
                  </a:rPr>
                  <a:t>ω</a:t>
                </a:r>
                <a:r>
                  <a:rPr lang="en-US" i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/ </a:t>
                </a:r>
                <a:r>
                  <a:rPr lang="en-US" dirty="0" smtClean="0"/>
                  <a:t>(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4</a:t>
                </a:r>
                <a:r>
                  <a:rPr lang="el-GR" i="1" dirty="0" smtClean="0">
                    <a:latin typeface="Cambria Math"/>
                    <a:ea typeface="Cambria Math"/>
                  </a:rPr>
                  <a:t>α</a:t>
                </a:r>
                <a:r>
                  <a:rPr lang="en-US" dirty="0" smtClean="0">
                    <a:latin typeface="Cambria Math"/>
                    <a:ea typeface="Cambria Math"/>
                  </a:rPr>
                  <a:t>/</a:t>
                </a:r>
                <a:r>
                  <a:rPr lang="en-US" i="1" dirty="0" smtClean="0">
                    <a:latin typeface="Cambria Math"/>
                    <a:ea typeface="Cambria Math"/>
                  </a:rPr>
                  <a:t>M 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1/2</a:t>
                </a:r>
                <a:endParaRPr lang="cs-CZ" baseline="30000" dirty="0"/>
              </a:p>
            </p:txBody>
          </p:sp>
        </p:grpSp>
        <p:sp>
          <p:nvSpPr>
            <p:cNvPr id="27" name="TextovéPole 26"/>
            <p:cNvSpPr txBox="1"/>
            <p:nvPr/>
          </p:nvSpPr>
          <p:spPr>
            <a:xfrm>
              <a:off x="1590266" y="2712372"/>
              <a:ext cx="1404000" cy="28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1. </a:t>
              </a:r>
              <a:r>
                <a:rPr lang="en-US" sz="1200" dirty="0" err="1" smtClean="0"/>
                <a:t>Brillouinova</a:t>
              </a:r>
              <a:r>
                <a:rPr lang="en-US" sz="1200" dirty="0" smtClean="0"/>
                <a:t> z</a:t>
              </a:r>
              <a:r>
                <a:rPr lang="cs-CZ" sz="1200" dirty="0" err="1" smtClean="0"/>
                <a:t>óna</a:t>
              </a:r>
              <a:endParaRPr lang="cs-CZ" sz="1200" dirty="0"/>
            </a:p>
          </p:txBody>
        </p:sp>
      </p:grpSp>
      <p:sp>
        <p:nvSpPr>
          <p:cNvPr id="29" name="Tlačítko akce: Vlastní 28">
            <a:hlinkClick r:id="rId7" action="ppaction://program" highlightClick="1"/>
          </p:cNvPr>
          <p:cNvSpPr/>
          <p:nvPr/>
        </p:nvSpPr>
        <p:spPr>
          <a:xfrm>
            <a:off x="5643570" y="6286520"/>
            <a:ext cx="1296000" cy="214314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Demo (</a:t>
            </a:r>
            <a:r>
              <a:rPr lang="cs-CZ" sz="1400" dirty="0" err="1" smtClean="0"/>
              <a:t>Falstad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30" name="Tlačítko akce: Vlastní 29">
            <a:hlinkClick r:id="rId8" action="ppaction://program" highlightClick="1"/>
          </p:cNvPr>
          <p:cNvSpPr/>
          <p:nvPr/>
        </p:nvSpPr>
        <p:spPr>
          <a:xfrm>
            <a:off x="7215206" y="6286520"/>
            <a:ext cx="1214446" cy="216000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SSS (born 1)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00562" y="214290"/>
            <a:ext cx="43577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Příklad</a:t>
            </a:r>
            <a:r>
              <a:rPr lang="cs-CZ" dirty="0" smtClean="0"/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dvou</a:t>
            </a:r>
            <a:r>
              <a:rPr lang="cs-CZ" dirty="0" smtClean="0">
                <a:solidFill>
                  <a:srgbClr val="0000FF"/>
                </a:solidFill>
              </a:rPr>
              <a:t>atomový lineární řetězec - </a:t>
            </a:r>
            <a:r>
              <a:rPr lang="en-US" i="1" dirty="0" smtClean="0">
                <a:solidFill>
                  <a:srgbClr val="0000FF"/>
                </a:solidFill>
              </a:rPr>
              <a:t>1</a:t>
            </a:r>
            <a:endParaRPr lang="cs-CZ" i="1" dirty="0">
              <a:solidFill>
                <a:srgbClr val="0000FF"/>
              </a:solidFill>
            </a:endParaRPr>
          </a:p>
        </p:txBody>
      </p:sp>
      <p:grpSp>
        <p:nvGrpSpPr>
          <p:cNvPr id="56" name="Skupina 55"/>
          <p:cNvGrpSpPr/>
          <p:nvPr/>
        </p:nvGrpSpPr>
        <p:grpSpPr>
          <a:xfrm>
            <a:off x="1000100" y="819908"/>
            <a:ext cx="6078974" cy="1680398"/>
            <a:chOff x="1136232" y="829239"/>
            <a:chExt cx="6078974" cy="1680398"/>
          </a:xfrm>
        </p:grpSpPr>
        <p:grpSp>
          <p:nvGrpSpPr>
            <p:cNvPr id="57" name="Skupina 23"/>
            <p:cNvGrpSpPr/>
            <p:nvPr/>
          </p:nvGrpSpPr>
          <p:grpSpPr>
            <a:xfrm>
              <a:off x="1136232" y="1720609"/>
              <a:ext cx="6078974" cy="291210"/>
              <a:chOff x="1136232" y="1720609"/>
              <a:chExt cx="6078974" cy="291210"/>
            </a:xfrm>
          </p:grpSpPr>
          <p:grpSp>
            <p:nvGrpSpPr>
              <p:cNvPr id="92" name="Skupina 15"/>
              <p:cNvGrpSpPr/>
              <p:nvPr/>
            </p:nvGrpSpPr>
            <p:grpSpPr>
              <a:xfrm>
                <a:off x="1136232" y="1854154"/>
                <a:ext cx="6078974" cy="3210"/>
                <a:chOff x="1136232" y="1854154"/>
                <a:chExt cx="6078974" cy="3210"/>
              </a:xfrm>
            </p:grpSpPr>
            <p:cxnSp>
              <p:nvCxnSpPr>
                <p:cNvPr id="98" name="Přímá spojovací čára 6"/>
                <p:cNvCxnSpPr/>
                <p:nvPr/>
              </p:nvCxnSpPr>
              <p:spPr>
                <a:xfrm>
                  <a:off x="2000232" y="1857364"/>
                  <a:ext cx="435771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ovací čára 10"/>
                <p:cNvCxnSpPr/>
                <p:nvPr/>
              </p:nvCxnSpPr>
              <p:spPr>
                <a:xfrm>
                  <a:off x="6351206" y="1854154"/>
                  <a:ext cx="864000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ovací čára 14"/>
                <p:cNvCxnSpPr/>
                <p:nvPr/>
              </p:nvCxnSpPr>
              <p:spPr>
                <a:xfrm>
                  <a:off x="1136232" y="1857258"/>
                  <a:ext cx="864000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Elipsa 7"/>
              <p:cNvSpPr>
                <a:spLocks noChangeAspect="1"/>
              </p:cNvSpPr>
              <p:nvPr/>
            </p:nvSpPr>
            <p:spPr>
              <a:xfrm>
                <a:off x="2177422" y="1773385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4" name="Elipsa 8"/>
              <p:cNvSpPr>
                <a:spLocks noChangeAspect="1"/>
              </p:cNvSpPr>
              <p:nvPr/>
            </p:nvSpPr>
            <p:spPr>
              <a:xfrm>
                <a:off x="2998116" y="1720609"/>
                <a:ext cx="288000" cy="288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5" name="Elipsa 11"/>
              <p:cNvSpPr>
                <a:spLocks noChangeAspect="1"/>
              </p:cNvSpPr>
              <p:nvPr/>
            </p:nvSpPr>
            <p:spPr>
              <a:xfrm>
                <a:off x="3935379" y="1767264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Elipsa 12"/>
              <p:cNvSpPr>
                <a:spLocks noChangeAspect="1"/>
              </p:cNvSpPr>
              <p:nvPr/>
            </p:nvSpPr>
            <p:spPr>
              <a:xfrm>
                <a:off x="4759283" y="1723819"/>
                <a:ext cx="288000" cy="2880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" name="Elipsa 13"/>
              <p:cNvSpPr>
                <a:spLocks noChangeAspect="1"/>
              </p:cNvSpPr>
              <p:nvPr/>
            </p:nvSpPr>
            <p:spPr>
              <a:xfrm>
                <a:off x="5705877" y="1761037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8" name="Skupina 53"/>
            <p:cNvGrpSpPr/>
            <p:nvPr/>
          </p:nvGrpSpPr>
          <p:grpSpPr>
            <a:xfrm>
              <a:off x="1910132" y="829239"/>
              <a:ext cx="4252166" cy="1680398"/>
              <a:chOff x="1910132" y="829239"/>
              <a:chExt cx="4252166" cy="1680398"/>
            </a:xfrm>
          </p:grpSpPr>
          <p:grpSp>
            <p:nvGrpSpPr>
              <p:cNvPr id="59" name="Skupina 31"/>
              <p:cNvGrpSpPr/>
              <p:nvPr/>
            </p:nvGrpSpPr>
            <p:grpSpPr>
              <a:xfrm>
                <a:off x="2143108" y="1437363"/>
                <a:ext cx="3814207" cy="261673"/>
                <a:chOff x="2143108" y="1341846"/>
                <a:chExt cx="3814207" cy="261673"/>
              </a:xfrm>
            </p:grpSpPr>
            <p:sp>
              <p:nvSpPr>
                <p:cNvPr id="87" name="TextovéPole 86"/>
                <p:cNvSpPr txBox="1"/>
                <p:nvPr/>
              </p:nvSpPr>
              <p:spPr>
                <a:xfrm>
                  <a:off x="3000364" y="1341846"/>
                  <a:ext cx="28575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i="1" dirty="0" err="1" smtClean="0"/>
                    <a:t>M</a:t>
                  </a:r>
                  <a:r>
                    <a:rPr lang="en-US" sz="2000" baseline="-25000" dirty="0" err="1" smtClean="0"/>
                    <a:t>1</a:t>
                  </a:r>
                  <a:endParaRPr lang="cs-CZ" baseline="-25000" dirty="0"/>
                </a:p>
              </p:txBody>
            </p:sp>
            <p:sp>
              <p:nvSpPr>
                <p:cNvPr id="88" name="TextovéPole 87"/>
                <p:cNvSpPr txBox="1"/>
                <p:nvPr/>
              </p:nvSpPr>
              <p:spPr>
                <a:xfrm>
                  <a:off x="4786314" y="1347967"/>
                  <a:ext cx="28575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i="1" dirty="0" err="1" smtClean="0"/>
                    <a:t>M</a:t>
                  </a:r>
                  <a:r>
                    <a:rPr lang="en-US" sz="2000" baseline="-25000" dirty="0" err="1" smtClean="0"/>
                    <a:t>1</a:t>
                  </a:r>
                  <a:endParaRPr lang="cs-CZ" baseline="-25000" dirty="0"/>
                </a:p>
              </p:txBody>
            </p:sp>
            <p:sp>
              <p:nvSpPr>
                <p:cNvPr id="89" name="TextovéPole 88"/>
                <p:cNvSpPr txBox="1"/>
                <p:nvPr/>
              </p:nvSpPr>
              <p:spPr>
                <a:xfrm>
                  <a:off x="3919727" y="1357298"/>
                  <a:ext cx="28575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i="1" dirty="0" err="1" smtClean="0"/>
                    <a:t>M</a:t>
                  </a:r>
                  <a:r>
                    <a:rPr lang="en-US" sz="2000" baseline="-25000" dirty="0" err="1" smtClean="0"/>
                    <a:t>2</a:t>
                  </a:r>
                  <a:endParaRPr lang="cs-CZ" baseline="-25000" dirty="0"/>
                </a:p>
              </p:txBody>
            </p:sp>
            <p:sp>
              <p:nvSpPr>
                <p:cNvPr id="90" name="TextovéPole 89"/>
                <p:cNvSpPr txBox="1"/>
                <p:nvPr/>
              </p:nvSpPr>
              <p:spPr>
                <a:xfrm>
                  <a:off x="5671563" y="1357298"/>
                  <a:ext cx="28575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i="1" dirty="0" err="1" smtClean="0"/>
                    <a:t>M</a:t>
                  </a:r>
                  <a:r>
                    <a:rPr lang="en-US" sz="2000" baseline="-25000" dirty="0" err="1" smtClean="0"/>
                    <a:t>2</a:t>
                  </a:r>
                  <a:endParaRPr lang="cs-CZ" baseline="-25000" dirty="0"/>
                </a:p>
              </p:txBody>
            </p:sp>
            <p:sp>
              <p:nvSpPr>
                <p:cNvPr id="91" name="TextovéPole 90"/>
                <p:cNvSpPr txBox="1"/>
                <p:nvPr/>
              </p:nvSpPr>
              <p:spPr>
                <a:xfrm>
                  <a:off x="2143108" y="1341846"/>
                  <a:ext cx="285752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i="1" dirty="0" err="1" smtClean="0"/>
                    <a:t>M</a:t>
                  </a:r>
                  <a:r>
                    <a:rPr lang="en-US" sz="2000" baseline="-25000" dirty="0" err="1" smtClean="0"/>
                    <a:t>2</a:t>
                  </a:r>
                  <a:endParaRPr lang="cs-CZ" baseline="-25000" dirty="0"/>
                </a:p>
              </p:txBody>
            </p:sp>
          </p:grpSp>
          <p:grpSp>
            <p:nvGrpSpPr>
              <p:cNvPr id="60" name="Skupina 25"/>
              <p:cNvGrpSpPr/>
              <p:nvPr/>
            </p:nvGrpSpPr>
            <p:grpSpPr>
              <a:xfrm>
                <a:off x="3143240" y="1919471"/>
                <a:ext cx="1785950" cy="276999"/>
                <a:chOff x="3143240" y="1919471"/>
                <a:chExt cx="1785950" cy="276999"/>
              </a:xfrm>
            </p:grpSpPr>
            <p:cxnSp>
              <p:nvCxnSpPr>
                <p:cNvPr id="85" name="Přímá spojovací šipka 84"/>
                <p:cNvCxnSpPr/>
                <p:nvPr/>
              </p:nvCxnSpPr>
              <p:spPr>
                <a:xfrm>
                  <a:off x="3143240" y="2160190"/>
                  <a:ext cx="1785950" cy="1588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50000"/>
                    </a:schemeClr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ovéPole 85"/>
                <p:cNvSpPr txBox="1"/>
                <p:nvPr/>
              </p:nvSpPr>
              <p:spPr>
                <a:xfrm>
                  <a:off x="3972503" y="1919471"/>
                  <a:ext cx="20479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a</a:t>
                  </a:r>
                  <a:endParaRPr lang="cs-CZ" baseline="-25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61" name="Skupina 52"/>
              <p:cNvGrpSpPr/>
              <p:nvPr/>
            </p:nvGrpSpPr>
            <p:grpSpPr>
              <a:xfrm>
                <a:off x="2652505" y="1714488"/>
                <a:ext cx="3015848" cy="323610"/>
                <a:chOff x="2652505" y="1714488"/>
                <a:chExt cx="3015848" cy="323610"/>
              </a:xfrm>
            </p:grpSpPr>
            <p:sp>
              <p:nvSpPr>
                <p:cNvPr id="81" name="TextovéPole 80"/>
                <p:cNvSpPr txBox="1"/>
                <p:nvPr/>
              </p:nvSpPr>
              <p:spPr>
                <a:xfrm>
                  <a:off x="4429124" y="1714488"/>
                  <a:ext cx="285752" cy="2872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800" i="1" baseline="-25000" dirty="0" smtClean="0">
                      <a:solidFill>
                        <a:srgbClr val="FF0000"/>
                      </a:solidFill>
                      <a:latin typeface="+mj-lt"/>
                      <a:ea typeface="Cambria Math"/>
                    </a:rPr>
                    <a:t>α</a:t>
                  </a:r>
                </a:p>
              </p:txBody>
            </p:sp>
            <p:sp>
              <p:nvSpPr>
                <p:cNvPr id="82" name="TextovéPole 81"/>
                <p:cNvSpPr txBox="1"/>
                <p:nvPr/>
              </p:nvSpPr>
              <p:spPr>
                <a:xfrm>
                  <a:off x="5382601" y="1714488"/>
                  <a:ext cx="285752" cy="2872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800" i="1" baseline="-25000" dirty="0" smtClean="0">
                      <a:solidFill>
                        <a:srgbClr val="FF0000"/>
                      </a:solidFill>
                      <a:latin typeface="+mj-lt"/>
                      <a:ea typeface="Cambria Math"/>
                    </a:rPr>
                    <a:t>α</a:t>
                  </a:r>
                </a:p>
              </p:txBody>
            </p:sp>
            <p:sp>
              <p:nvSpPr>
                <p:cNvPr id="83" name="TextovéPole 82"/>
                <p:cNvSpPr txBox="1"/>
                <p:nvPr/>
              </p:nvSpPr>
              <p:spPr>
                <a:xfrm>
                  <a:off x="3571868" y="1714488"/>
                  <a:ext cx="285752" cy="2872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800" i="1" baseline="-25000" dirty="0" smtClean="0">
                      <a:solidFill>
                        <a:srgbClr val="FF0000"/>
                      </a:solidFill>
                      <a:latin typeface="+mj-lt"/>
                      <a:ea typeface="Cambria Math"/>
                    </a:rPr>
                    <a:t>α</a:t>
                  </a:r>
                </a:p>
              </p:txBody>
            </p:sp>
            <p:sp>
              <p:nvSpPr>
                <p:cNvPr id="84" name="TextovéPole 83"/>
                <p:cNvSpPr txBox="1"/>
                <p:nvPr/>
              </p:nvSpPr>
              <p:spPr>
                <a:xfrm>
                  <a:off x="2652505" y="1714488"/>
                  <a:ext cx="285752" cy="3236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36000" rtlCol="0">
                  <a:spAutoFit/>
                </a:bodyPr>
                <a:lstStyle/>
                <a:p>
                  <a:r>
                    <a:rPr lang="en-US" sz="2800" i="1" baseline="-25000" dirty="0" smtClean="0">
                      <a:solidFill>
                        <a:srgbClr val="FF0000"/>
                      </a:solidFill>
                      <a:latin typeface="+mj-lt"/>
                      <a:ea typeface="Cambria Math"/>
                    </a:rPr>
                    <a:t>α</a:t>
                  </a:r>
                </a:p>
              </p:txBody>
            </p:sp>
          </p:grpSp>
          <p:grpSp>
            <p:nvGrpSpPr>
              <p:cNvPr id="62" name="Skupina 37"/>
              <p:cNvGrpSpPr/>
              <p:nvPr/>
            </p:nvGrpSpPr>
            <p:grpSpPr>
              <a:xfrm>
                <a:off x="1910132" y="2143116"/>
                <a:ext cx="4252166" cy="366521"/>
                <a:chOff x="1910132" y="2205223"/>
                <a:chExt cx="4252166" cy="366521"/>
              </a:xfrm>
            </p:grpSpPr>
            <p:sp>
              <p:nvSpPr>
                <p:cNvPr id="76" name="TextovéPole 75"/>
                <p:cNvSpPr txBox="1"/>
                <p:nvPr/>
              </p:nvSpPr>
              <p:spPr>
                <a:xfrm>
                  <a:off x="2900933" y="2214554"/>
                  <a:ext cx="500066" cy="3571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1">
                  <a:noAutofit/>
                </a:bodyPr>
                <a:lstStyle/>
                <a:p>
                  <a:r>
                    <a:rPr lang="en-US" sz="2400" baseline="-25000" dirty="0" smtClean="0">
                      <a:latin typeface="+mj-lt"/>
                      <a:ea typeface="Cambria Math"/>
                    </a:rPr>
                    <a:t>(</a:t>
                  </a:r>
                  <a:r>
                    <a:rPr lang="en-US" sz="2400" i="1" baseline="-25000" dirty="0" err="1" smtClean="0">
                      <a:latin typeface="Cambria Math" pitchFamily="18" charset="0"/>
                      <a:ea typeface="Cambria Math" pitchFamily="18" charset="0"/>
                    </a:rPr>
                    <a:t>n,</a:t>
                  </a:r>
                  <a:r>
                    <a:rPr lang="en-US" sz="2400" baseline="-25000" dirty="0" err="1" smtClean="0">
                      <a:latin typeface="Cambria Math" pitchFamily="18" charset="0"/>
                      <a:ea typeface="Cambria Math" pitchFamily="18" charset="0"/>
                    </a:rPr>
                    <a:t>1</a:t>
                  </a:r>
                  <a:r>
                    <a:rPr lang="en-US" sz="2400" baseline="-25000" dirty="0" smtClean="0">
                      <a:latin typeface="+mj-lt"/>
                      <a:ea typeface="Cambria Math"/>
                    </a:rPr>
                    <a:t>)</a:t>
                  </a:r>
                </a:p>
              </p:txBody>
            </p:sp>
            <p:sp>
              <p:nvSpPr>
                <p:cNvPr id="77" name="TextovéPole 76"/>
                <p:cNvSpPr txBox="1"/>
                <p:nvPr/>
              </p:nvSpPr>
              <p:spPr>
                <a:xfrm>
                  <a:off x="3786182" y="2214554"/>
                  <a:ext cx="500066" cy="3571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1">
                  <a:noAutofit/>
                </a:bodyPr>
                <a:lstStyle/>
                <a:p>
                  <a:r>
                    <a:rPr lang="en-US" sz="2400" baseline="-25000" dirty="0" smtClean="0">
                      <a:latin typeface="+mj-lt"/>
                      <a:ea typeface="Cambria Math"/>
                    </a:rPr>
                    <a:t>(</a:t>
                  </a:r>
                  <a:r>
                    <a:rPr lang="en-US" sz="2400" i="1" baseline="-25000" dirty="0" err="1" smtClean="0">
                      <a:latin typeface="Cambria Math" pitchFamily="18" charset="0"/>
                      <a:ea typeface="Cambria Math" pitchFamily="18" charset="0"/>
                    </a:rPr>
                    <a:t>n,</a:t>
                  </a:r>
                  <a:r>
                    <a:rPr lang="en-US" sz="2400" baseline="-25000" dirty="0" err="1" smtClean="0">
                      <a:latin typeface="Cambria Math" pitchFamily="18" charset="0"/>
                      <a:ea typeface="Cambria Math" pitchFamily="18" charset="0"/>
                    </a:rPr>
                    <a:t>2</a:t>
                  </a:r>
                  <a:r>
                    <a:rPr lang="en-US" sz="2400" baseline="-25000" dirty="0" smtClean="0">
                      <a:latin typeface="+mj-lt"/>
                      <a:ea typeface="Cambria Math"/>
                    </a:rPr>
                    <a:t>)</a:t>
                  </a:r>
                </a:p>
              </p:txBody>
            </p:sp>
            <p:sp>
              <p:nvSpPr>
                <p:cNvPr id="78" name="TextovéPole 77"/>
                <p:cNvSpPr txBox="1"/>
                <p:nvPr/>
              </p:nvSpPr>
              <p:spPr>
                <a:xfrm>
                  <a:off x="4643438" y="2205223"/>
                  <a:ext cx="714380" cy="3571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1">
                  <a:noAutofit/>
                </a:bodyPr>
                <a:lstStyle/>
                <a:p>
                  <a:r>
                    <a:rPr lang="en-US" sz="2400" baseline="-25000" dirty="0" smtClean="0">
                      <a:latin typeface="+mj-lt"/>
                      <a:ea typeface="Cambria Math"/>
                    </a:rPr>
                    <a:t>(</a:t>
                  </a:r>
                  <a:r>
                    <a:rPr lang="en-US" sz="2400" i="1" baseline="-25000" dirty="0" smtClean="0">
                      <a:latin typeface="Cambria Math" pitchFamily="18" charset="0"/>
                      <a:ea typeface="Cambria Math" pitchFamily="18" charset="0"/>
                    </a:rPr>
                    <a:t>n </a:t>
                  </a:r>
                  <a:r>
                    <a:rPr lang="en-US" sz="2400" baseline="-25000" dirty="0" smtClean="0">
                      <a:latin typeface="Cambria Math" pitchFamily="18" charset="0"/>
                      <a:ea typeface="Cambria Math" pitchFamily="18" charset="0"/>
                    </a:rPr>
                    <a:t>+1</a:t>
                  </a:r>
                  <a:r>
                    <a:rPr lang="en-US" sz="2400" i="1" baseline="-25000" dirty="0" smtClean="0">
                      <a:latin typeface="Cambria Math" pitchFamily="18" charset="0"/>
                      <a:ea typeface="Cambria Math" pitchFamily="18" charset="0"/>
                    </a:rPr>
                    <a:t>,</a:t>
                  </a:r>
                  <a:r>
                    <a:rPr lang="en-US" sz="2400" baseline="-25000" dirty="0" smtClean="0">
                      <a:latin typeface="Cambria Math" pitchFamily="18" charset="0"/>
                      <a:ea typeface="Cambria Math" pitchFamily="18" charset="0"/>
                    </a:rPr>
                    <a:t>1</a:t>
                  </a:r>
                  <a:r>
                    <a:rPr lang="en-US" sz="2400" baseline="-25000" dirty="0" smtClean="0">
                      <a:latin typeface="+mj-lt"/>
                      <a:ea typeface="Cambria Math"/>
                    </a:rPr>
                    <a:t>)</a:t>
                  </a:r>
                </a:p>
              </p:txBody>
            </p:sp>
            <p:sp>
              <p:nvSpPr>
                <p:cNvPr id="79" name="TextovéPole 78"/>
                <p:cNvSpPr txBox="1"/>
                <p:nvPr/>
              </p:nvSpPr>
              <p:spPr>
                <a:xfrm>
                  <a:off x="5447918" y="2205223"/>
                  <a:ext cx="714380" cy="3571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1">
                  <a:noAutofit/>
                </a:bodyPr>
                <a:lstStyle/>
                <a:p>
                  <a:r>
                    <a:rPr lang="en-US" sz="2400" baseline="-25000" dirty="0" smtClean="0">
                      <a:latin typeface="+mj-lt"/>
                      <a:ea typeface="Cambria Math"/>
                    </a:rPr>
                    <a:t>(</a:t>
                  </a:r>
                  <a:r>
                    <a:rPr lang="en-US" sz="2400" i="1" baseline="-25000" dirty="0" smtClean="0">
                      <a:latin typeface="Cambria Math" pitchFamily="18" charset="0"/>
                      <a:ea typeface="Cambria Math" pitchFamily="18" charset="0"/>
                    </a:rPr>
                    <a:t>n </a:t>
                  </a:r>
                  <a:r>
                    <a:rPr lang="en-US" sz="2400" baseline="-25000" dirty="0" smtClean="0">
                      <a:latin typeface="Cambria Math" pitchFamily="18" charset="0"/>
                      <a:ea typeface="Cambria Math" pitchFamily="18" charset="0"/>
                    </a:rPr>
                    <a:t>+1</a:t>
                  </a:r>
                  <a:r>
                    <a:rPr lang="en-US" sz="2400" i="1" baseline="-25000" dirty="0" smtClean="0">
                      <a:latin typeface="Cambria Math" pitchFamily="18" charset="0"/>
                      <a:ea typeface="Cambria Math" pitchFamily="18" charset="0"/>
                    </a:rPr>
                    <a:t>,</a:t>
                  </a:r>
                  <a:r>
                    <a:rPr lang="en-US" sz="2400" baseline="-25000" dirty="0" smtClean="0">
                      <a:latin typeface="Cambria Math" pitchFamily="18" charset="0"/>
                      <a:ea typeface="Cambria Math" pitchFamily="18" charset="0"/>
                    </a:rPr>
                    <a:t>2</a:t>
                  </a:r>
                  <a:r>
                    <a:rPr lang="en-US" sz="2400" baseline="-25000" dirty="0" smtClean="0">
                      <a:latin typeface="+mj-lt"/>
                      <a:ea typeface="Cambria Math"/>
                    </a:rPr>
                    <a:t>)</a:t>
                  </a:r>
                </a:p>
              </p:txBody>
            </p:sp>
            <p:sp>
              <p:nvSpPr>
                <p:cNvPr id="80" name="TextovéPole 79"/>
                <p:cNvSpPr txBox="1"/>
                <p:nvPr/>
              </p:nvSpPr>
              <p:spPr>
                <a:xfrm>
                  <a:off x="1910132" y="2214554"/>
                  <a:ext cx="714380" cy="3571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 anchorCtr="1">
                  <a:noAutofit/>
                </a:bodyPr>
                <a:lstStyle/>
                <a:p>
                  <a:r>
                    <a:rPr lang="en-US" sz="2400" baseline="-25000" dirty="0" smtClean="0">
                      <a:latin typeface="+mj-lt"/>
                      <a:ea typeface="Cambria Math"/>
                    </a:rPr>
                    <a:t>(</a:t>
                  </a:r>
                  <a:r>
                    <a:rPr lang="en-US" sz="2400" i="1" baseline="-25000" dirty="0" smtClean="0">
                      <a:latin typeface="Cambria Math" pitchFamily="18" charset="0"/>
                      <a:ea typeface="Cambria Math" pitchFamily="18" charset="0"/>
                    </a:rPr>
                    <a:t>n </a:t>
                  </a:r>
                  <a:r>
                    <a:rPr lang="en-US" sz="2400" baseline="-25000" dirty="0" smtClean="0">
                      <a:latin typeface="Cambria Math" pitchFamily="18" charset="0"/>
                      <a:ea typeface="Cambria Math" pitchFamily="18" charset="0"/>
                    </a:rPr>
                    <a:t>-1</a:t>
                  </a:r>
                  <a:r>
                    <a:rPr lang="en-US" sz="2400" i="1" baseline="-25000" dirty="0" smtClean="0">
                      <a:latin typeface="Cambria Math" pitchFamily="18" charset="0"/>
                      <a:ea typeface="Cambria Math" pitchFamily="18" charset="0"/>
                    </a:rPr>
                    <a:t>,</a:t>
                  </a:r>
                  <a:r>
                    <a:rPr lang="en-US" sz="2400" baseline="-25000" dirty="0" smtClean="0">
                      <a:latin typeface="Cambria Math" pitchFamily="18" charset="0"/>
                      <a:ea typeface="Cambria Math" pitchFamily="18" charset="0"/>
                    </a:rPr>
                    <a:t>2</a:t>
                  </a:r>
                  <a:r>
                    <a:rPr lang="en-US" sz="2400" baseline="-25000" dirty="0" smtClean="0">
                      <a:latin typeface="+mj-lt"/>
                      <a:ea typeface="Cambria Math"/>
                    </a:rPr>
                    <a:t>)</a:t>
                  </a:r>
                </a:p>
              </p:txBody>
            </p:sp>
          </p:grpSp>
          <p:grpSp>
            <p:nvGrpSpPr>
              <p:cNvPr id="63" name="Skupina 51"/>
              <p:cNvGrpSpPr/>
              <p:nvPr/>
            </p:nvGrpSpPr>
            <p:grpSpPr>
              <a:xfrm>
                <a:off x="2071400" y="829239"/>
                <a:ext cx="3286586" cy="609663"/>
                <a:chOff x="2071400" y="829239"/>
                <a:chExt cx="3286586" cy="609663"/>
              </a:xfrm>
            </p:grpSpPr>
            <p:grpSp>
              <p:nvGrpSpPr>
                <p:cNvPr id="64" name="Skupina 41"/>
                <p:cNvGrpSpPr/>
                <p:nvPr/>
              </p:nvGrpSpPr>
              <p:grpSpPr>
                <a:xfrm>
                  <a:off x="2994018" y="829239"/>
                  <a:ext cx="428583" cy="606453"/>
                  <a:chOff x="2500298" y="3182779"/>
                  <a:chExt cx="500066" cy="606453"/>
                </a:xfrm>
              </p:grpSpPr>
              <p:cxnSp>
                <p:nvCxnSpPr>
                  <p:cNvPr id="74" name="Přímá spojovací šipka 73"/>
                  <p:cNvCxnSpPr/>
                  <p:nvPr/>
                </p:nvCxnSpPr>
                <p:spPr>
                  <a:xfrm rot="5400000" flipH="1" flipV="1">
                    <a:off x="2499174" y="3644438"/>
                    <a:ext cx="288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3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TextovéPole 74"/>
                  <p:cNvSpPr txBox="1"/>
                  <p:nvPr/>
                </p:nvSpPr>
                <p:spPr>
                  <a:xfrm>
                    <a:off x="2500298" y="3182779"/>
                    <a:ext cx="500066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6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u</a:t>
                    </a:r>
                    <a:r>
                      <a:rPr lang="en-US" sz="2000" i="1" baseline="-25000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n</a:t>
                    </a:r>
                    <a:r>
                      <a:rPr lang="en-US" sz="1400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(1)</a:t>
                    </a:r>
                    <a:endParaRPr lang="cs-CZ" baseline="-25000" dirty="0">
                      <a:solidFill>
                        <a:schemeClr val="accent3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65" name="Skupina 42"/>
                <p:cNvGrpSpPr/>
                <p:nvPr/>
              </p:nvGrpSpPr>
              <p:grpSpPr>
                <a:xfrm>
                  <a:off x="3904050" y="891346"/>
                  <a:ext cx="428583" cy="534453"/>
                  <a:chOff x="2500298" y="3182779"/>
                  <a:chExt cx="500066" cy="534453"/>
                </a:xfrm>
              </p:grpSpPr>
              <p:cxnSp>
                <p:nvCxnSpPr>
                  <p:cNvPr id="72" name="Přímá spojovací šipka 71"/>
                  <p:cNvCxnSpPr/>
                  <p:nvPr/>
                </p:nvCxnSpPr>
                <p:spPr>
                  <a:xfrm rot="5400000" flipH="1" flipV="1">
                    <a:off x="2535174" y="3608438"/>
                    <a:ext cx="216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3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xtovéPole 72"/>
                  <p:cNvSpPr txBox="1"/>
                  <p:nvPr/>
                </p:nvSpPr>
                <p:spPr>
                  <a:xfrm>
                    <a:off x="2500298" y="3182779"/>
                    <a:ext cx="500066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6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u</a:t>
                    </a:r>
                    <a:r>
                      <a:rPr lang="en-US" sz="2000" i="1" baseline="-25000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n</a:t>
                    </a:r>
                    <a:r>
                      <a:rPr lang="en-US" sz="1400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(2)</a:t>
                    </a:r>
                    <a:endParaRPr lang="cs-CZ" baseline="-25000" dirty="0">
                      <a:solidFill>
                        <a:schemeClr val="accent3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66" name="Skupina 45"/>
                <p:cNvGrpSpPr/>
                <p:nvPr/>
              </p:nvGrpSpPr>
              <p:grpSpPr>
                <a:xfrm>
                  <a:off x="4718418" y="832449"/>
                  <a:ext cx="639568" cy="606453"/>
                  <a:chOff x="2500298" y="3182779"/>
                  <a:chExt cx="500066" cy="606453"/>
                </a:xfrm>
              </p:grpSpPr>
              <p:cxnSp>
                <p:nvCxnSpPr>
                  <p:cNvPr id="70" name="Přímá spojovací šipka 69"/>
                  <p:cNvCxnSpPr/>
                  <p:nvPr/>
                </p:nvCxnSpPr>
                <p:spPr>
                  <a:xfrm rot="5400000" flipH="1" flipV="1">
                    <a:off x="2499174" y="3644438"/>
                    <a:ext cx="288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3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TextovéPole 70"/>
                  <p:cNvSpPr txBox="1"/>
                  <p:nvPr/>
                </p:nvSpPr>
                <p:spPr>
                  <a:xfrm>
                    <a:off x="2500298" y="3182779"/>
                    <a:ext cx="500066" cy="4616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600" i="1" dirty="0" err="1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u</a:t>
                    </a:r>
                    <a:r>
                      <a:rPr lang="en-US" sz="2000" i="1" baseline="-25000" dirty="0" err="1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n+1</a:t>
                    </a:r>
                    <a:r>
                      <a:rPr lang="en-US" sz="1400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(1)</a:t>
                    </a:r>
                    <a:endParaRPr lang="cs-CZ" baseline="-25000" dirty="0">
                      <a:solidFill>
                        <a:schemeClr val="accent3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67" name="Skupina 48"/>
                <p:cNvGrpSpPr/>
                <p:nvPr/>
              </p:nvGrpSpPr>
              <p:grpSpPr>
                <a:xfrm>
                  <a:off x="2071400" y="903614"/>
                  <a:ext cx="658147" cy="534453"/>
                  <a:chOff x="2500298" y="3182779"/>
                  <a:chExt cx="500066" cy="534453"/>
                </a:xfrm>
              </p:grpSpPr>
              <p:cxnSp>
                <p:nvCxnSpPr>
                  <p:cNvPr id="68" name="Přímá spojovací šipka 67"/>
                  <p:cNvCxnSpPr/>
                  <p:nvPr/>
                </p:nvCxnSpPr>
                <p:spPr>
                  <a:xfrm rot="5400000" flipH="1" flipV="1">
                    <a:off x="2535174" y="3608438"/>
                    <a:ext cx="216000" cy="1588"/>
                  </a:xfrm>
                  <a:prstGeom prst="straightConnector1">
                    <a:avLst/>
                  </a:prstGeom>
                  <a:ln w="19050">
                    <a:solidFill>
                      <a:schemeClr val="accent3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TextovéPole 68"/>
                  <p:cNvSpPr txBox="1"/>
                  <p:nvPr/>
                </p:nvSpPr>
                <p:spPr>
                  <a:xfrm>
                    <a:off x="2500298" y="3182779"/>
                    <a:ext cx="500066" cy="46166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1600" i="1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u</a:t>
                    </a:r>
                    <a:r>
                      <a:rPr lang="en-US" sz="2000" i="1" baseline="-25000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n-1</a:t>
                    </a:r>
                    <a:r>
                      <a:rPr lang="en-US" sz="1400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(2)</a:t>
                    </a:r>
                    <a:endParaRPr lang="cs-CZ" baseline="-25000" dirty="0">
                      <a:solidFill>
                        <a:schemeClr val="accent3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01" name="TextovéPole 100"/>
          <p:cNvSpPr txBox="1"/>
          <p:nvPr/>
        </p:nvSpPr>
        <p:spPr>
          <a:xfrm>
            <a:off x="928662" y="2928934"/>
            <a:ext cx="7143800" cy="34368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i="1" dirty="0" smtClean="0">
                <a:solidFill>
                  <a:srgbClr val="0000FF"/>
                </a:solidFill>
              </a:rPr>
              <a:t>Model</a:t>
            </a:r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r>
              <a:rPr lang="en-US" i="1" dirty="0" smtClean="0"/>
              <a:t>  </a:t>
            </a:r>
            <a:r>
              <a:rPr lang="cs-CZ" dirty="0" err="1" smtClean="0"/>
              <a:t>1D</a:t>
            </a:r>
            <a:r>
              <a:rPr lang="cs-CZ" dirty="0" smtClean="0"/>
              <a:t> mříž s mřížkovou konstantou </a:t>
            </a:r>
            <a:r>
              <a:rPr lang="cs-CZ" sz="20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cs-CZ" dirty="0" smtClean="0"/>
              <a:t>,</a:t>
            </a:r>
            <a:endParaRPr lang="cs-CZ" i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en-US" dirty="0" err="1" smtClean="0"/>
              <a:t>dva</a:t>
            </a:r>
            <a:r>
              <a:rPr lang="en-US" dirty="0" smtClean="0"/>
              <a:t> atomy </a:t>
            </a:r>
            <a:r>
              <a:rPr lang="cs-CZ" dirty="0" smtClean="0"/>
              <a:t>s hmotami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baseline="-25000" dirty="0" err="1" smtClean="0"/>
              <a:t>1</a:t>
            </a:r>
            <a:r>
              <a:rPr lang="cs-CZ" dirty="0" smtClean="0"/>
              <a:t>,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000" baseline="-25000" dirty="0" err="1" smtClean="0"/>
              <a:t>2</a:t>
            </a:r>
            <a:r>
              <a:rPr lang="cs-CZ" dirty="0" smtClean="0"/>
              <a:t> </a:t>
            </a:r>
            <a:r>
              <a:rPr lang="en-US" dirty="0" smtClean="0"/>
              <a:t>v element</a:t>
            </a:r>
            <a:r>
              <a:rPr lang="cs-CZ" dirty="0" err="1" smtClean="0"/>
              <a:t>ární</a:t>
            </a:r>
            <a:r>
              <a:rPr lang="cs-CZ" dirty="0" smtClean="0"/>
              <a:t> buňce,</a:t>
            </a:r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r>
              <a:rPr lang="cs-CZ" dirty="0" smtClean="0"/>
              <a:t>  jen příčné výchylky  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u</a:t>
            </a:r>
            <a:r>
              <a:rPr lang="cs-CZ" sz="2000" i="1" baseline="-25000" dirty="0" err="1" smtClean="0"/>
              <a:t>n</a:t>
            </a:r>
            <a:r>
              <a:rPr lang="cs-CZ" dirty="0" smtClean="0"/>
              <a:t>(</a:t>
            </a:r>
            <a:r>
              <a:rPr lang="el-GR" i="1" dirty="0" smtClean="0">
                <a:latin typeface="Cambria Math"/>
                <a:ea typeface="Cambria Math"/>
              </a:rPr>
              <a:t>μ</a:t>
            </a:r>
            <a:r>
              <a:rPr lang="cs-CZ" dirty="0" smtClean="0">
                <a:latin typeface="Cambria Math"/>
                <a:ea typeface="Cambria Math"/>
              </a:rPr>
              <a:t>), </a:t>
            </a:r>
            <a:r>
              <a:rPr lang="el-GR" i="1" dirty="0" smtClean="0">
                <a:latin typeface="Cambria Math"/>
                <a:ea typeface="Cambria Math"/>
              </a:rPr>
              <a:t>μ</a:t>
            </a:r>
            <a:r>
              <a:rPr lang="cs-CZ" i="1" dirty="0" smtClean="0">
                <a:latin typeface="Cambria Math"/>
                <a:ea typeface="Cambria Math"/>
              </a:rPr>
              <a:t> </a:t>
            </a:r>
            <a:r>
              <a:rPr lang="cs-CZ" dirty="0" smtClean="0"/>
              <a:t>= 1,2 ,</a:t>
            </a:r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r>
              <a:rPr lang="cs-CZ" dirty="0" smtClean="0"/>
              <a:t>  interakce jen mezi nejbližšími sousedy</a:t>
            </a:r>
          </a:p>
          <a:p>
            <a:pPr>
              <a:lnSpc>
                <a:spcPts val="2800"/>
              </a:lnSpc>
            </a:pPr>
            <a:endParaRPr lang="cs-CZ" dirty="0" smtClean="0"/>
          </a:p>
          <a:p>
            <a:pPr>
              <a:lnSpc>
                <a:spcPts val="2800"/>
              </a:lnSpc>
              <a:buFont typeface="Wingdings" pitchFamily="2" charset="2"/>
              <a:buChar char="§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102" name="Objekt 101"/>
          <p:cNvGraphicFramePr>
            <a:graphicFrameLocks noChangeAspect="1"/>
          </p:cNvGraphicFramePr>
          <p:nvPr/>
        </p:nvGraphicFramePr>
        <p:xfrm>
          <a:off x="1142976" y="4905391"/>
          <a:ext cx="5058809" cy="1023939"/>
        </p:xfrm>
        <a:graphic>
          <a:graphicData uri="http://schemas.openxmlformats.org/presentationml/2006/ole">
            <p:oleObj spid="_x0000_s34818" name="Rovnice" r:id="rId4" imgW="326376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00562" y="214290"/>
            <a:ext cx="43577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Příklad</a:t>
            </a:r>
            <a:r>
              <a:rPr lang="cs-CZ" dirty="0" smtClean="0"/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dvou</a:t>
            </a:r>
            <a:r>
              <a:rPr lang="cs-CZ" dirty="0" smtClean="0">
                <a:solidFill>
                  <a:srgbClr val="0000FF"/>
                </a:solidFill>
              </a:rPr>
              <a:t>atomový lineární řetězec - </a:t>
            </a:r>
            <a:r>
              <a:rPr lang="cs-CZ" i="1" dirty="0" smtClean="0">
                <a:solidFill>
                  <a:srgbClr val="0000FF"/>
                </a:solidFill>
              </a:rPr>
              <a:t>2</a:t>
            </a:r>
            <a:endParaRPr lang="cs-CZ" i="1" dirty="0">
              <a:solidFill>
                <a:srgbClr val="0000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7224" y="92867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Newtonovy pohybové rovnice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428860" y="1285860"/>
          <a:ext cx="3709092" cy="1224000"/>
        </p:xfrm>
        <a:graphic>
          <a:graphicData uri="http://schemas.openxmlformats.org/presentationml/2006/ole">
            <p:oleObj spid="_x0000_s35842" name="Rovnice" r:id="rId4" imgW="2539800" imgH="838080" progId="Equation.3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57224" y="25717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Řešení hledat ve tvaru</a:t>
            </a:r>
            <a:endParaRPr lang="cs-CZ" dirty="0">
              <a:solidFill>
                <a:srgbClr val="0000FF"/>
              </a:solidFill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949044" y="2857496"/>
          <a:ext cx="2480212" cy="396000"/>
        </p:xfrm>
        <a:graphic>
          <a:graphicData uri="http://schemas.openxmlformats.org/presentationml/2006/ole">
            <p:oleObj spid="_x0000_s35843" name="Rovnice" r:id="rId5" imgW="1511280" imgH="241200" progId="Equation.3">
              <p:embed/>
            </p:oleObj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57224" y="335756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Dosazením do pohybových rovnice 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dirty="0" smtClean="0"/>
              <a:t>dělit exp</a:t>
            </a:r>
            <a:r>
              <a:rPr lang="en-US" dirty="0" smtClean="0"/>
              <a:t>[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qna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-</a:t>
            </a:r>
            <a:r>
              <a:rPr lang="el-GR" i="1" dirty="0" smtClean="0">
                <a:latin typeface="Cambria Math"/>
                <a:ea typeface="Cambria Math"/>
              </a:rPr>
              <a:t>ω</a:t>
            </a:r>
            <a:r>
              <a:rPr lang="en-US" i="1" dirty="0" smtClean="0">
                <a:latin typeface="Cambria Math"/>
                <a:ea typeface="Cambria Math"/>
              </a:rPr>
              <a:t>t</a:t>
            </a:r>
            <a:r>
              <a:rPr lang="en-US" dirty="0" smtClean="0">
                <a:latin typeface="Cambria Math"/>
                <a:ea typeface="Cambria Math"/>
              </a:rPr>
              <a:t>)] )</a:t>
            </a:r>
            <a:endParaRPr lang="cs-CZ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2428860" y="3857628"/>
          <a:ext cx="3770524" cy="720000"/>
        </p:xfrm>
        <a:graphic>
          <a:graphicData uri="http://schemas.openxmlformats.org/presentationml/2006/ole">
            <p:oleObj spid="_x0000_s35844" name="Rovnice" r:id="rId6" imgW="2527200" imgH="482400" progId="Equation.3">
              <p:embed/>
            </p:oleObj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857224" y="463130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Vlastn</a:t>
            </a:r>
            <a:r>
              <a:rPr lang="cs-CZ" dirty="0" smtClean="0">
                <a:solidFill>
                  <a:srgbClr val="FF0000"/>
                </a:solidFill>
              </a:rPr>
              <a:t>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frekvence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cs-CZ" dirty="0" smtClean="0"/>
              <a:t>řešením</a:t>
            </a:r>
            <a:endParaRPr lang="cs-CZ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2381250" y="5232400"/>
          <a:ext cx="3810000" cy="898525"/>
        </p:xfrm>
        <a:graphic>
          <a:graphicData uri="http://schemas.openxmlformats.org/presentationml/2006/ole">
            <p:oleObj spid="_x0000_s35845" name="Rovnice" r:id="rId7" imgW="20444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00562" y="214290"/>
            <a:ext cx="43577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Příklad</a:t>
            </a:r>
            <a:r>
              <a:rPr lang="cs-CZ" dirty="0" smtClean="0"/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dvou</a:t>
            </a:r>
            <a:r>
              <a:rPr lang="cs-CZ" dirty="0" smtClean="0">
                <a:solidFill>
                  <a:srgbClr val="0000FF"/>
                </a:solidFill>
              </a:rPr>
              <a:t>atomový lineární řetězec - </a:t>
            </a:r>
            <a:r>
              <a:rPr lang="cs-CZ" i="1" dirty="0" smtClean="0">
                <a:solidFill>
                  <a:srgbClr val="0000FF"/>
                </a:solidFill>
              </a:rPr>
              <a:t>3</a:t>
            </a:r>
            <a:endParaRPr lang="cs-CZ" i="1" dirty="0">
              <a:solidFill>
                <a:srgbClr val="0000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2910" y="85723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Rozvedení determinantu dá </a:t>
            </a:r>
            <a:r>
              <a:rPr lang="cs-CZ" dirty="0" smtClean="0">
                <a:solidFill>
                  <a:srgbClr val="0000FF"/>
                </a:solidFill>
              </a:rPr>
              <a:t>kvadratickou rovnici pro </a:t>
            </a:r>
            <a:r>
              <a:rPr lang="el-GR" i="1" dirty="0" smtClean="0">
                <a:solidFill>
                  <a:srgbClr val="0000FF"/>
                </a:solidFill>
                <a:latin typeface="Cambria Math"/>
                <a:ea typeface="Cambria Math"/>
              </a:rPr>
              <a:t>ω</a:t>
            </a:r>
            <a:r>
              <a:rPr lang="cs-CZ" sz="1050" i="1" dirty="0" smtClean="0">
                <a:solidFill>
                  <a:srgbClr val="0000FF"/>
                </a:solidFill>
                <a:latin typeface="Cambria Math"/>
                <a:ea typeface="Cambria Math"/>
              </a:rPr>
              <a:t> </a:t>
            </a:r>
            <a:r>
              <a:rPr lang="cs-CZ" sz="2000" baseline="30000" dirty="0" smtClean="0">
                <a:solidFill>
                  <a:srgbClr val="0000FF"/>
                </a:solidFill>
                <a:latin typeface="Cambria Math"/>
                <a:ea typeface="Cambria Math"/>
              </a:rPr>
              <a:t>2</a:t>
            </a:r>
            <a:endParaRPr lang="cs-CZ" baseline="30000" dirty="0">
              <a:solidFill>
                <a:srgbClr val="0000FF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446720" y="1357298"/>
          <a:ext cx="3768354" cy="642942"/>
        </p:xfrm>
        <a:graphic>
          <a:graphicData uri="http://schemas.openxmlformats.org/presentationml/2006/ole">
            <p:oleObj spid="_x0000_s37890" name="Rovnice" r:id="rId4" imgW="2679480" imgH="457200" progId="Equation.3">
              <p:embed/>
            </p:oleObj>
          </a:graphicData>
        </a:graphic>
      </p:graphicFrame>
      <p:grpSp>
        <p:nvGrpSpPr>
          <p:cNvPr id="18" name="Skupina 17"/>
          <p:cNvGrpSpPr/>
          <p:nvPr/>
        </p:nvGrpSpPr>
        <p:grpSpPr>
          <a:xfrm>
            <a:off x="642910" y="1988098"/>
            <a:ext cx="7015504" cy="1512340"/>
            <a:chOff x="642910" y="1916660"/>
            <a:chExt cx="7015504" cy="1512340"/>
          </a:xfrm>
        </p:grpSpPr>
        <p:sp>
          <p:nvSpPr>
            <p:cNvPr id="8" name="TextovéPole 7"/>
            <p:cNvSpPr txBox="1"/>
            <p:nvPr/>
          </p:nvSpPr>
          <p:spPr>
            <a:xfrm>
              <a:off x="642910" y="1916660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s </a:t>
              </a:r>
              <a:r>
                <a:rPr lang="cs-CZ" dirty="0" smtClean="0">
                  <a:solidFill>
                    <a:srgbClr val="FF0000"/>
                  </a:solidFill>
                </a:rPr>
                <a:t>kořeny</a:t>
              </a:r>
              <a:endParaRPr lang="cs-CZ" baseline="30000" dirty="0">
                <a:solidFill>
                  <a:srgbClr val="FF0000"/>
                </a:solidFill>
              </a:endParaRPr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1214414" y="2357430"/>
              <a:ext cx="6444000" cy="1071570"/>
              <a:chOff x="1214414" y="2357430"/>
              <a:chExt cx="6444000" cy="1071570"/>
            </a:xfrm>
          </p:grpSpPr>
          <p:sp>
            <p:nvSpPr>
              <p:cNvPr id="10" name="Zaoblený obdélník 9"/>
              <p:cNvSpPr/>
              <p:nvPr/>
            </p:nvSpPr>
            <p:spPr>
              <a:xfrm>
                <a:off x="1214414" y="2357430"/>
                <a:ext cx="6444000" cy="1071570"/>
              </a:xfrm>
              <a:prstGeom prst="roundRect">
                <a:avLst>
                  <a:gd name="adj" fmla="val 12935"/>
                </a:avLst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1341438" y="2500313"/>
              <a:ext cx="6080125" cy="857250"/>
            </p:xfrm>
            <a:graphic>
              <a:graphicData uri="http://schemas.openxmlformats.org/presentationml/2006/ole">
                <p:oleObj spid="_x0000_s37891" name="Rovnice" r:id="rId5" imgW="3873240" imgH="545760" progId="Equation.3">
                  <p:embed/>
                </p:oleObj>
              </a:graphicData>
            </a:graphic>
          </p:graphicFrame>
        </p:grpSp>
      </p:grpSp>
      <p:grpSp>
        <p:nvGrpSpPr>
          <p:cNvPr id="19" name="Skupina 18"/>
          <p:cNvGrpSpPr/>
          <p:nvPr/>
        </p:nvGrpSpPr>
        <p:grpSpPr>
          <a:xfrm>
            <a:off x="571472" y="3786190"/>
            <a:ext cx="6000792" cy="2643206"/>
            <a:chOff x="642910" y="3571876"/>
            <a:chExt cx="6000792" cy="2643206"/>
          </a:xfrm>
        </p:grpSpPr>
        <p:grpSp>
          <p:nvGrpSpPr>
            <p:cNvPr id="16" name="Skupina 15"/>
            <p:cNvGrpSpPr/>
            <p:nvPr/>
          </p:nvGrpSpPr>
          <p:grpSpPr>
            <a:xfrm>
              <a:off x="2503702" y="4143380"/>
              <a:ext cx="4140000" cy="2071702"/>
              <a:chOff x="2500298" y="3786190"/>
              <a:chExt cx="4140000" cy="2071702"/>
            </a:xfrm>
          </p:grpSpPr>
          <p:sp>
            <p:nvSpPr>
              <p:cNvPr id="15" name="Zaoblený obdélník 14"/>
              <p:cNvSpPr/>
              <p:nvPr/>
            </p:nvSpPr>
            <p:spPr>
              <a:xfrm>
                <a:off x="2500298" y="3786190"/>
                <a:ext cx="4140000" cy="2071702"/>
              </a:xfrm>
              <a:prstGeom prst="roundRect">
                <a:avLst>
                  <a:gd name="adj" fmla="val 708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2657489" y="3922722"/>
              <a:ext cx="3843337" cy="792162"/>
            </p:xfrm>
            <a:graphic>
              <a:graphicData uri="http://schemas.openxmlformats.org/presentationml/2006/ole">
                <p:oleObj spid="_x0000_s37893" name="Rovnice" r:id="rId6" imgW="2527200" imgH="520560" progId="Equation.3">
                  <p:embed/>
                </p:oleObj>
              </a:graphicData>
            </a:graphic>
          </p:graphicFrame>
          <p:graphicFrame>
            <p:nvGraphicFramePr>
              <p:cNvPr id="13" name="Objekt 12"/>
              <p:cNvGraphicFramePr>
                <a:graphicFrameLocks noChangeAspect="1"/>
              </p:cNvGraphicFramePr>
              <p:nvPr/>
            </p:nvGraphicFramePr>
            <p:xfrm>
              <a:off x="2782646" y="4887578"/>
              <a:ext cx="3616539" cy="756000"/>
            </p:xfrm>
            <a:graphic>
              <a:graphicData uri="http://schemas.openxmlformats.org/presentationml/2006/ole">
                <p:oleObj spid="_x0000_s37894" name="Rovnice" r:id="rId7" imgW="2247840" imgH="469800" progId="Equation.3">
                  <p:embed/>
                </p:oleObj>
              </a:graphicData>
            </a:graphic>
          </p:graphicFrame>
        </p:grpSp>
        <p:sp>
          <p:nvSpPr>
            <p:cNvPr id="14" name="TextovéPole 13"/>
            <p:cNvSpPr txBox="1"/>
            <p:nvPr/>
          </p:nvSpPr>
          <p:spPr>
            <a:xfrm>
              <a:off x="642910" y="3571876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Mezn</a:t>
              </a:r>
              <a:r>
                <a:rPr lang="cs-CZ" dirty="0" smtClean="0">
                  <a:solidFill>
                    <a:srgbClr val="FF0000"/>
                  </a:solidFill>
                </a:rPr>
                <a:t>í frekvence </a:t>
              </a:r>
              <a:r>
                <a:rPr lang="cs-CZ" dirty="0" smtClean="0">
                  <a:solidFill>
                    <a:schemeClr val="accent6">
                      <a:lumMod val="50000"/>
                    </a:schemeClr>
                  </a:solidFill>
                </a:rPr>
                <a:t>(</a:t>
              </a:r>
              <a:r>
                <a:rPr lang="cs-CZ" i="1" dirty="0" err="1" smtClean="0">
                  <a:solidFill>
                    <a:schemeClr val="accent6">
                      <a:lumMod val="50000"/>
                    </a:schemeClr>
                  </a:solidFill>
                </a:rPr>
                <a:t>M</a:t>
              </a:r>
              <a:r>
                <a:rPr lang="cs-CZ" sz="2000" baseline="-25000" dirty="0" err="1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&gt;</a:t>
              </a:r>
              <a:r>
                <a:rPr lang="en-US" i="1" dirty="0" err="1" smtClean="0">
                  <a:solidFill>
                    <a:schemeClr val="accent6">
                      <a:lumMod val="50000"/>
                    </a:schemeClr>
                  </a:solidFill>
                </a:rPr>
                <a:t>M</a:t>
              </a:r>
              <a:r>
                <a:rPr lang="en-US" sz="2000" baseline="-25000" dirty="0" err="1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endParaRPr lang="cs-CZ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214810" y="285728"/>
            <a:ext cx="4643470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Pohybov</a:t>
            </a:r>
            <a:r>
              <a:rPr lang="cs-CZ" dirty="0" smtClean="0"/>
              <a:t>é rovnice v harmonické aproximaci - </a:t>
            </a:r>
            <a:r>
              <a:rPr lang="cs-CZ" i="1" dirty="0" smtClean="0"/>
              <a:t>1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5786" y="3000372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rgbClr val="0000FF"/>
                </a:solidFill>
              </a:rPr>
              <a:t>Výchylky </a:t>
            </a:r>
            <a:r>
              <a:rPr lang="cs-CZ" b="1" i="1" dirty="0" smtClean="0">
                <a:solidFill>
                  <a:srgbClr val="0000FF"/>
                </a:solidFill>
              </a:rPr>
              <a:t>u</a:t>
            </a:r>
            <a:r>
              <a:rPr lang="cs-CZ" dirty="0" smtClean="0">
                <a:solidFill>
                  <a:srgbClr val="0000FF"/>
                </a:solidFill>
              </a:rPr>
              <a:t>(</a:t>
            </a:r>
            <a:r>
              <a:rPr lang="cs-CZ" i="1" dirty="0" smtClean="0">
                <a:solidFill>
                  <a:srgbClr val="0000FF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lang="cs-CZ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,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t </a:t>
            </a:r>
            <a:r>
              <a:rPr lang="cs-CZ" dirty="0" smtClean="0">
                <a:solidFill>
                  <a:srgbClr val="0000FF"/>
                </a:solidFill>
              </a:rPr>
              <a:t>) </a:t>
            </a:r>
            <a:r>
              <a:rPr lang="cs-CZ" dirty="0" smtClean="0"/>
              <a:t>předpokládáme  (velmi) </a:t>
            </a:r>
            <a:r>
              <a:rPr lang="cs-CZ" dirty="0" smtClean="0">
                <a:solidFill>
                  <a:srgbClr val="0000FF"/>
                </a:solidFill>
              </a:rPr>
              <a:t>malé</a:t>
            </a:r>
            <a:r>
              <a:rPr lang="cs-CZ" dirty="0" smtClean="0"/>
              <a:t> proti vzdálenostem </a:t>
            </a:r>
            <a:r>
              <a:rPr lang="cs-CZ" smtClean="0"/>
              <a:t>mezi jádry</a:t>
            </a:r>
            <a:endParaRPr lang="en-US" smtClean="0"/>
          </a:p>
          <a:p>
            <a:pPr algn="ctr"/>
            <a:r>
              <a:rPr lang="en-US" smtClean="0"/>
              <a:t>|</a:t>
            </a:r>
            <a:r>
              <a:rPr lang="en-US" b="1" i="1" smtClean="0"/>
              <a:t>R</a:t>
            </a:r>
            <a:r>
              <a:rPr lang="en-US" sz="2000" i="1" baseline="-25000" smtClean="0"/>
              <a:t>J</a:t>
            </a:r>
            <a:r>
              <a:rPr lang="en-US" sz="2000" baseline="-25000" smtClean="0"/>
              <a:t>0</a:t>
            </a:r>
            <a:r>
              <a:rPr lang="en-US" smtClean="0"/>
              <a:t> – </a:t>
            </a:r>
            <a:r>
              <a:rPr lang="en-US" b="1" i="1" smtClean="0"/>
              <a:t>R</a:t>
            </a:r>
            <a:r>
              <a:rPr lang="en-US" sz="2000" i="1" baseline="-25000" smtClean="0"/>
              <a:t>K</a:t>
            </a:r>
            <a:r>
              <a:rPr lang="en-US" sz="2000" baseline="-25000" smtClean="0"/>
              <a:t>0</a:t>
            </a:r>
            <a:r>
              <a:rPr lang="en-US" smtClean="0"/>
              <a:t>|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Potenciální energii </a:t>
            </a:r>
            <a:r>
              <a:rPr lang="cs-CZ" b="1" i="1" dirty="0" smtClean="0">
                <a:solidFill>
                  <a:srgbClr val="FF0000"/>
                </a:solidFill>
              </a:rPr>
              <a:t>rozvedeme v </a:t>
            </a:r>
            <a:r>
              <a:rPr lang="cs-CZ" b="1" i="1" dirty="0" err="1" smtClean="0">
                <a:solidFill>
                  <a:srgbClr val="FF0000"/>
                </a:solidFill>
              </a:rPr>
              <a:t>Taylorovu</a:t>
            </a:r>
            <a:r>
              <a:rPr lang="cs-CZ" b="1" i="1" dirty="0" smtClean="0">
                <a:solidFill>
                  <a:srgbClr val="FF0000"/>
                </a:solidFill>
              </a:rPr>
              <a:t> řadu kolem rovnovážných poloh</a:t>
            </a:r>
            <a:r>
              <a:rPr lang="cs-CZ" dirty="0" smtClean="0"/>
              <a:t>.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785786" y="857232"/>
            <a:ext cx="7786742" cy="2000264"/>
            <a:chOff x="785786" y="797936"/>
            <a:chExt cx="7786742" cy="2000264"/>
          </a:xfrm>
        </p:grpSpPr>
        <p:sp>
          <p:nvSpPr>
            <p:cNvPr id="5" name="TextovéPole 4"/>
            <p:cNvSpPr txBox="1"/>
            <p:nvPr/>
          </p:nvSpPr>
          <p:spPr>
            <a:xfrm>
              <a:off x="785786" y="797936"/>
              <a:ext cx="7786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Mějme 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N </a:t>
              </a:r>
              <a:r>
                <a:rPr lang="cs-CZ" dirty="0" smtClean="0"/>
                <a:t> jader (obecně různých) </a:t>
              </a:r>
              <a:r>
                <a:rPr lang="cs-CZ" smtClean="0"/>
                <a:t>s hmotnost</a:t>
              </a:r>
              <a:r>
                <a:rPr lang="en-US" smtClean="0"/>
                <a:t>mi</a:t>
              </a:r>
              <a:r>
                <a:rPr lang="cs-CZ" smtClean="0"/>
                <a:t>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M</a:t>
              </a:r>
              <a:r>
                <a:rPr lang="cs-CZ" sz="600" i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sz="2000" i="1" baseline="-25000" dirty="0" smtClean="0"/>
                <a:t>J</a:t>
              </a:r>
              <a:r>
                <a:rPr lang="cs-CZ" dirty="0" smtClean="0"/>
                <a:t> v rovnovážných polohách </a:t>
              </a:r>
              <a:r>
                <a:rPr lang="cs-CZ" b="1" i="1" dirty="0" err="1" smtClean="0"/>
                <a:t>R</a:t>
              </a:r>
              <a:r>
                <a:rPr lang="cs-CZ" sz="2000" i="1" baseline="-25000" dirty="0" err="1" smtClean="0"/>
                <a:t>J</a:t>
              </a:r>
              <a:r>
                <a:rPr lang="cs-CZ" sz="2000" baseline="-25000" dirty="0" err="1" smtClean="0"/>
                <a:t>0</a:t>
              </a:r>
              <a:r>
                <a:rPr lang="cs-CZ" dirty="0" smtClean="0"/>
                <a:t>.</a:t>
              </a:r>
            </a:p>
            <a:p>
              <a:r>
                <a:rPr lang="cs-CZ" dirty="0" smtClean="0"/>
                <a:t>Jádra mohou kmitat kolem rovnovážných poloh</a:t>
              </a:r>
              <a:r>
                <a:rPr lang="en-US" dirty="0" smtClean="0"/>
                <a:t>;</a:t>
              </a:r>
              <a:r>
                <a:rPr lang="cs-CZ" dirty="0" smtClean="0"/>
                <a:t> polohu v čase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t </a:t>
              </a:r>
              <a:r>
                <a:rPr lang="cs-CZ" dirty="0" smtClean="0"/>
                <a:t> zapíšeme takto</a:t>
              </a:r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857224" y="1500174"/>
              <a:ext cx="6643734" cy="1298026"/>
              <a:chOff x="857224" y="1500174"/>
              <a:chExt cx="6643734" cy="1298026"/>
            </a:xfrm>
          </p:grpSpPr>
          <p:grpSp>
            <p:nvGrpSpPr>
              <p:cNvPr id="15" name="Skupina 14"/>
              <p:cNvGrpSpPr/>
              <p:nvPr/>
            </p:nvGrpSpPr>
            <p:grpSpPr>
              <a:xfrm>
                <a:off x="2143108" y="1500174"/>
                <a:ext cx="4000528" cy="928694"/>
                <a:chOff x="2143108" y="1500174"/>
                <a:chExt cx="4000528" cy="928694"/>
              </a:xfrm>
            </p:grpSpPr>
            <p:sp>
              <p:nvSpPr>
                <p:cNvPr id="14" name="Zaoblený obdélník 13"/>
                <p:cNvSpPr/>
                <p:nvPr/>
              </p:nvSpPr>
              <p:spPr>
                <a:xfrm>
                  <a:off x="2143108" y="1500174"/>
                  <a:ext cx="4000528" cy="928694"/>
                </a:xfrm>
                <a:prstGeom prst="roundRect">
                  <a:avLst/>
                </a:prstGeom>
                <a:solidFill>
                  <a:srgbClr val="FFFFCC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6" name="Objekt 5"/>
                <p:cNvGraphicFramePr>
                  <a:graphicFrameLocks noChangeAspect="1"/>
                </p:cNvGraphicFramePr>
                <p:nvPr/>
              </p:nvGraphicFramePr>
              <p:xfrm>
                <a:off x="2285984" y="1643050"/>
                <a:ext cx="3711575" cy="714375"/>
              </p:xfrm>
              <a:graphic>
                <a:graphicData uri="http://schemas.openxmlformats.org/presentationml/2006/ole">
                  <p:oleObj spid="_x0000_s1026" name="Rovnice" r:id="rId3" imgW="2374560" imgH="457200" progId="Equation.3">
                    <p:embed/>
                  </p:oleObj>
                </a:graphicData>
              </a:graphic>
            </p:graphicFrame>
          </p:grpSp>
          <p:sp>
            <p:nvSpPr>
              <p:cNvPr id="8" name="TextovéPole 7"/>
              <p:cNvSpPr txBox="1"/>
              <p:nvPr/>
            </p:nvSpPr>
            <p:spPr>
              <a:xfrm>
                <a:off x="857224" y="2428868"/>
                <a:ext cx="66437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kde </a:t>
                </a:r>
                <a:r>
                  <a:rPr lang="cs-CZ" b="1" i="1" dirty="0" smtClean="0"/>
                  <a:t>u</a:t>
                </a:r>
                <a:r>
                  <a:rPr lang="cs-CZ" dirty="0" smtClean="0"/>
                  <a:t>(</a:t>
                </a:r>
                <a:r>
                  <a:rPr lang="cs-CZ" i="1" dirty="0" smtClean="0">
                    <a:latin typeface="Cambria Math" pitchFamily="18" charset="0"/>
                    <a:ea typeface="Cambria Math" pitchFamily="18" charset="0"/>
                  </a:rPr>
                  <a:t>J</a:t>
                </a:r>
                <a:r>
                  <a:rPr lang="cs-CZ" dirty="0" smtClean="0">
                    <a:latin typeface="Cambria Math" pitchFamily="18" charset="0"/>
                    <a:ea typeface="Cambria Math" pitchFamily="18" charset="0"/>
                  </a:rPr>
                  <a:t>,</a:t>
                </a:r>
                <a:r>
                  <a:rPr lang="cs-CZ" i="1" dirty="0" smtClean="0">
                    <a:latin typeface="Cambria Math" pitchFamily="18" charset="0"/>
                    <a:ea typeface="Cambria Math" pitchFamily="18" charset="0"/>
                  </a:rPr>
                  <a:t>t </a:t>
                </a:r>
                <a:r>
                  <a:rPr lang="cs-CZ" dirty="0" smtClean="0"/>
                  <a:t>) je na čase závislý vektor výchylky z rovnovážné polohy </a:t>
                </a:r>
                <a:r>
                  <a:rPr lang="cs-CZ" b="1" i="1" dirty="0" err="1" smtClean="0"/>
                  <a:t>R</a:t>
                </a:r>
                <a:r>
                  <a:rPr lang="cs-CZ" sz="2000" i="1" baseline="-25000" dirty="0" err="1" smtClean="0">
                    <a:latin typeface="Cambria Math" pitchFamily="18" charset="0"/>
                    <a:ea typeface="Cambria Math" pitchFamily="18" charset="0"/>
                  </a:rPr>
                  <a:t>J</a:t>
                </a:r>
                <a:r>
                  <a:rPr lang="cs-CZ" sz="2000" i="1" baseline="-25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cs-CZ" sz="2000" baseline="-25000" dirty="0" smtClean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cs-CZ" dirty="0" smtClean="0"/>
                  <a:t>. </a:t>
                </a:r>
                <a:endParaRPr lang="cs-CZ" dirty="0"/>
              </a:p>
            </p:txBody>
          </p:sp>
        </p:grpSp>
      </p:grpSp>
      <p:grpSp>
        <p:nvGrpSpPr>
          <p:cNvPr id="13" name="Skupina 12"/>
          <p:cNvGrpSpPr/>
          <p:nvPr/>
        </p:nvGrpSpPr>
        <p:grpSpPr>
          <a:xfrm>
            <a:off x="357158" y="4071942"/>
            <a:ext cx="8429684" cy="2053066"/>
            <a:chOff x="357158" y="4357694"/>
            <a:chExt cx="8429684" cy="2053066"/>
          </a:xfrm>
        </p:grpSpPr>
        <p:grpSp>
          <p:nvGrpSpPr>
            <p:cNvPr id="12" name="Skupina 11"/>
            <p:cNvGrpSpPr/>
            <p:nvPr/>
          </p:nvGrpSpPr>
          <p:grpSpPr>
            <a:xfrm>
              <a:off x="357158" y="4357694"/>
              <a:ext cx="8429684" cy="1714512"/>
              <a:chOff x="357158" y="4357694"/>
              <a:chExt cx="8429684" cy="1714512"/>
            </a:xfrm>
          </p:grpSpPr>
          <p:sp>
            <p:nvSpPr>
              <p:cNvPr id="11" name="Zaoblený obdélník 10"/>
              <p:cNvSpPr/>
              <p:nvPr/>
            </p:nvSpPr>
            <p:spPr>
              <a:xfrm>
                <a:off x="357158" y="4357694"/>
                <a:ext cx="8429684" cy="1714512"/>
              </a:xfrm>
              <a:prstGeom prst="roundRect">
                <a:avLst>
                  <a:gd name="adj" fmla="val 8504"/>
                </a:avLst>
              </a:prstGeom>
              <a:ln>
                <a:solidFill>
                  <a:schemeClr val="accent3">
                    <a:lumMod val="75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534455" y="4554942"/>
              <a:ext cx="8047404" cy="1355726"/>
            </p:xfrm>
            <a:graphic>
              <a:graphicData uri="http://schemas.openxmlformats.org/presentationml/2006/ole">
                <p:oleObj spid="_x0000_s1027" name="Rovnice" r:id="rId4" imgW="4520880" imgH="761760" progId="Equation.3">
                  <p:embed/>
                </p:oleObj>
              </a:graphicData>
            </a:graphic>
          </p:graphicFrame>
        </p:grpSp>
        <p:sp>
          <p:nvSpPr>
            <p:cNvPr id="10" name="TextovéPole 9"/>
            <p:cNvSpPr txBox="1"/>
            <p:nvPr/>
          </p:nvSpPr>
          <p:spPr>
            <a:xfrm>
              <a:off x="714348" y="6072206"/>
              <a:ext cx="76438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Index u závorek s derivacemi značí, že hodnota derivace se počítá v rovnovážné poloze.</a:t>
              </a:r>
              <a:endParaRPr lang="cs-CZ" sz="1600" dirty="0"/>
            </a:p>
          </p:txBody>
        </p:sp>
      </p:grp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19" name="Tlačítko akce: Vlastní 18">
            <a:hlinkClick r:id="rId5" action="ppaction://hlinksldjump" highlightClick="1"/>
          </p:cNvPr>
          <p:cNvSpPr/>
          <p:nvPr/>
        </p:nvSpPr>
        <p:spPr>
          <a:xfrm>
            <a:off x="7215206" y="6215082"/>
            <a:ext cx="1152000" cy="214314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Dodatek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20</a:t>
            </a:fld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1000100" y="1000108"/>
            <a:ext cx="6697591" cy="5115018"/>
            <a:chOff x="987958" y="1214422"/>
            <a:chExt cx="6697591" cy="5115018"/>
          </a:xfrm>
        </p:grpSpPr>
        <p:grpSp>
          <p:nvGrpSpPr>
            <p:cNvPr id="23" name="Skupina 16"/>
            <p:cNvGrpSpPr/>
            <p:nvPr/>
          </p:nvGrpSpPr>
          <p:grpSpPr>
            <a:xfrm>
              <a:off x="1357290" y="1214422"/>
              <a:ext cx="6328259" cy="4790332"/>
              <a:chOff x="1357290" y="1214422"/>
              <a:chExt cx="6328259" cy="4790332"/>
            </a:xfrm>
          </p:grpSpPr>
          <p:grpSp>
            <p:nvGrpSpPr>
              <p:cNvPr id="26" name="Skupina 9"/>
              <p:cNvGrpSpPr/>
              <p:nvPr/>
            </p:nvGrpSpPr>
            <p:grpSpPr>
              <a:xfrm>
                <a:off x="1357290" y="1214422"/>
                <a:ext cx="6328259" cy="4790332"/>
                <a:chOff x="1387013" y="1357298"/>
                <a:chExt cx="6328259" cy="4790332"/>
              </a:xfrm>
            </p:grpSpPr>
            <p:pic>
              <p:nvPicPr>
                <p:cNvPr id="29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6930" b="7230"/>
                <a:stretch>
                  <a:fillRect/>
                </a:stretch>
              </p:blipFill>
              <p:spPr bwMode="auto">
                <a:xfrm>
                  <a:off x="1387013" y="1357298"/>
                  <a:ext cx="6328259" cy="4790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TextovéPole 29"/>
                <p:cNvSpPr txBox="1"/>
                <p:nvPr/>
              </p:nvSpPr>
              <p:spPr>
                <a:xfrm>
                  <a:off x="4214810" y="1692463"/>
                  <a:ext cx="1285884" cy="30777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b="1" dirty="0" smtClean="0">
                      <a:solidFill>
                        <a:srgbClr val="FF0000"/>
                      </a:solidFill>
                    </a:rPr>
                    <a:t>Optická větev</a:t>
                  </a:r>
                  <a:endParaRPr lang="cs-CZ" sz="11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1" name="TextovéPole 30"/>
                <p:cNvSpPr txBox="1"/>
                <p:nvPr/>
              </p:nvSpPr>
              <p:spPr>
                <a:xfrm>
                  <a:off x="4275570" y="4857760"/>
                  <a:ext cx="1368000" cy="21544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cs-CZ" sz="1400" b="1" dirty="0" smtClean="0">
                      <a:solidFill>
                        <a:srgbClr val="0000FF"/>
                      </a:solidFill>
                    </a:rPr>
                    <a:t>Akustická větev </a:t>
                  </a:r>
                  <a:endParaRPr lang="cs-CZ" sz="11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2" name="TextovéPole 31"/>
                <p:cNvSpPr txBox="1"/>
                <p:nvPr/>
              </p:nvSpPr>
              <p:spPr>
                <a:xfrm>
                  <a:off x="2928926" y="2928934"/>
                  <a:ext cx="1584000" cy="21544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cs-CZ" sz="1400" b="1" dirty="0" smtClean="0"/>
                    <a:t>1. </a:t>
                  </a:r>
                  <a:r>
                    <a:rPr lang="cs-CZ" sz="1400" b="1" dirty="0" err="1" smtClean="0"/>
                    <a:t>Brillouinova</a:t>
                  </a:r>
                  <a:r>
                    <a:rPr lang="cs-CZ" sz="1400" b="1" dirty="0" smtClean="0"/>
                    <a:t> zóna</a:t>
                  </a:r>
                  <a:endParaRPr lang="cs-CZ" sz="1100" b="1" dirty="0"/>
                </a:p>
              </p:txBody>
            </p:sp>
          </p:grpSp>
          <p:sp>
            <p:nvSpPr>
              <p:cNvPr id="27" name="TextovéPole 26"/>
              <p:cNvSpPr txBox="1"/>
              <p:nvPr/>
            </p:nvSpPr>
            <p:spPr>
              <a:xfrm>
                <a:off x="6000760" y="3150736"/>
                <a:ext cx="1188000" cy="349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s-CZ" b="1" dirty="0" smtClean="0"/>
                  <a:t>(2</a:t>
                </a:r>
                <a:r>
                  <a:rPr lang="el-GR" b="1" i="1" dirty="0" smtClean="0">
                    <a:latin typeface="+mj-lt"/>
                    <a:ea typeface="Cambria Math"/>
                  </a:rPr>
                  <a:t>α</a:t>
                </a:r>
                <a:r>
                  <a:rPr lang="cs-CZ" b="1" dirty="0" smtClean="0">
                    <a:latin typeface="Cambria Math"/>
                    <a:ea typeface="Cambria Math"/>
                  </a:rPr>
                  <a:t>/</a:t>
                </a:r>
                <a:r>
                  <a:rPr lang="cs-CZ" b="1" i="1" dirty="0" err="1" smtClean="0"/>
                  <a:t>M</a:t>
                </a:r>
                <a:r>
                  <a:rPr lang="cs-CZ" sz="2000" b="1" baseline="-25000" dirty="0" err="1" smtClean="0"/>
                  <a:t>1</a:t>
                </a:r>
                <a:r>
                  <a:rPr lang="cs-CZ" b="1" dirty="0" smtClean="0"/>
                  <a:t>)</a:t>
                </a:r>
                <a:r>
                  <a:rPr lang="cs-CZ" sz="2000" b="1" baseline="30000" dirty="0" smtClean="0"/>
                  <a:t>1/2</a:t>
                </a:r>
                <a:endParaRPr lang="cs-CZ" sz="1600" b="1" baseline="30000" dirty="0"/>
              </a:p>
            </p:txBody>
          </p:sp>
          <p:sp>
            <p:nvSpPr>
              <p:cNvPr id="28" name="TextovéPole 27"/>
              <p:cNvSpPr txBox="1"/>
              <p:nvPr/>
            </p:nvSpPr>
            <p:spPr>
              <a:xfrm>
                <a:off x="6010091" y="2323316"/>
                <a:ext cx="1188000" cy="349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cs-CZ" b="1" dirty="0" smtClean="0"/>
                  <a:t>(2</a:t>
                </a:r>
                <a:r>
                  <a:rPr lang="el-GR" b="1" i="1" dirty="0" smtClean="0">
                    <a:latin typeface="+mj-lt"/>
                    <a:ea typeface="Cambria Math"/>
                  </a:rPr>
                  <a:t>α</a:t>
                </a:r>
                <a:r>
                  <a:rPr lang="cs-CZ" b="1" dirty="0" smtClean="0">
                    <a:latin typeface="Cambria Math"/>
                    <a:ea typeface="Cambria Math"/>
                  </a:rPr>
                  <a:t>/</a:t>
                </a:r>
                <a:r>
                  <a:rPr lang="cs-CZ" b="1" i="1" dirty="0" err="1" smtClean="0"/>
                  <a:t>M</a:t>
                </a:r>
                <a:r>
                  <a:rPr lang="cs-CZ" sz="2000" b="1" baseline="-25000" dirty="0" err="1" smtClean="0"/>
                  <a:t>2</a:t>
                </a:r>
                <a:r>
                  <a:rPr lang="cs-CZ" b="1" dirty="0" smtClean="0"/>
                  <a:t>)</a:t>
                </a:r>
                <a:r>
                  <a:rPr lang="cs-CZ" sz="2000" b="1" baseline="30000" dirty="0" smtClean="0"/>
                  <a:t>1/2</a:t>
                </a:r>
                <a:endParaRPr lang="cs-CZ" sz="1600" b="1" baseline="30000" dirty="0"/>
              </a:p>
            </p:txBody>
          </p:sp>
        </p:grpSp>
        <p:sp>
          <p:nvSpPr>
            <p:cNvPr id="24" name="TextovéPole 23"/>
            <p:cNvSpPr txBox="1"/>
            <p:nvPr/>
          </p:nvSpPr>
          <p:spPr>
            <a:xfrm>
              <a:off x="4100628" y="5929330"/>
              <a:ext cx="90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i="1" dirty="0" err="1" smtClean="0"/>
                <a:t>qa</a:t>
              </a:r>
              <a:r>
                <a:rPr lang="cs-CZ" sz="2000" dirty="0" smtClean="0"/>
                <a:t>/</a:t>
              </a:r>
              <a:r>
                <a:rPr lang="el-GR" sz="2000" i="1" dirty="0" smtClean="0">
                  <a:latin typeface="Cambria Math"/>
                  <a:ea typeface="Cambria Math"/>
                </a:rPr>
                <a:t>π</a:t>
              </a:r>
              <a:endParaRPr lang="cs-CZ" sz="2000" i="1" dirty="0"/>
            </a:p>
          </p:txBody>
        </p:sp>
        <p:sp>
          <p:nvSpPr>
            <p:cNvPr id="25" name="TextovéPole 24"/>
            <p:cNvSpPr txBox="1"/>
            <p:nvPr/>
          </p:nvSpPr>
          <p:spPr>
            <a:xfrm rot="16200000">
              <a:off x="-291855" y="3637243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i="1" dirty="0" smtClean="0"/>
                <a:t>ω</a:t>
              </a:r>
              <a:r>
                <a:rPr lang="cs-CZ" dirty="0" smtClean="0"/>
                <a:t> /</a:t>
              </a:r>
              <a:r>
                <a:rPr lang="en-US" sz="1000" dirty="0" smtClean="0">
                  <a:latin typeface="Cambria Math"/>
                  <a:ea typeface="Cambria Math"/>
                </a:rPr>
                <a:t> </a:t>
              </a:r>
              <a:r>
                <a:rPr lang="en-US" dirty="0" smtClean="0"/>
                <a:t>[2</a:t>
              </a:r>
              <a:r>
                <a:rPr lang="el-GR" dirty="0" smtClean="0"/>
                <a:t>α</a:t>
              </a:r>
              <a:r>
                <a:rPr lang="en-US" dirty="0" smtClean="0"/>
                <a:t>(1/</a:t>
              </a:r>
              <a:r>
                <a:rPr lang="en-US" dirty="0" err="1" smtClean="0"/>
                <a:t>M</a:t>
              </a:r>
              <a:r>
                <a:rPr lang="en-US" sz="2000" baseline="-25000" dirty="0" err="1" smtClean="0"/>
                <a:t>1</a:t>
              </a:r>
              <a:r>
                <a:rPr lang="en-US" dirty="0" err="1" smtClean="0"/>
                <a:t>+1</a:t>
              </a:r>
              <a:r>
                <a:rPr lang="en-US" dirty="0" smtClean="0"/>
                <a:t>/</a:t>
              </a:r>
              <a:r>
                <a:rPr lang="en-US" dirty="0" err="1" smtClean="0"/>
                <a:t>M</a:t>
              </a:r>
              <a:r>
                <a:rPr lang="en-US" sz="2000" baseline="-25000" dirty="0" err="1" smtClean="0"/>
                <a:t>2</a:t>
              </a:r>
              <a:r>
                <a:rPr lang="en-US" dirty="0" smtClean="0"/>
                <a:t>)]</a:t>
              </a:r>
              <a:r>
                <a:rPr lang="en-US" sz="2000" baseline="30000" dirty="0" smtClean="0"/>
                <a:t>1/2</a:t>
              </a:r>
              <a:endParaRPr lang="cs-CZ" sz="2000" baseline="30000" dirty="0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4500562" y="214290"/>
            <a:ext cx="43577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Příklad</a:t>
            </a:r>
            <a:r>
              <a:rPr lang="cs-CZ" dirty="0" smtClean="0"/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dvou</a:t>
            </a:r>
            <a:r>
              <a:rPr lang="cs-CZ" dirty="0" smtClean="0">
                <a:solidFill>
                  <a:srgbClr val="0000FF"/>
                </a:solidFill>
              </a:rPr>
              <a:t>atomový lineární řetězec - </a:t>
            </a:r>
            <a:r>
              <a:rPr lang="en-US" i="1" dirty="0" smtClean="0">
                <a:solidFill>
                  <a:srgbClr val="0000FF"/>
                </a:solidFill>
              </a:rPr>
              <a:t>4</a:t>
            </a:r>
            <a:endParaRPr lang="cs-CZ" i="1" dirty="0">
              <a:solidFill>
                <a:srgbClr val="0000FF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857356" y="6215082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Disperzn</a:t>
            </a:r>
            <a:r>
              <a:rPr lang="cs-CZ" sz="1600" dirty="0" smtClean="0"/>
              <a:t>í závislosti pro </a:t>
            </a:r>
            <a:r>
              <a:rPr lang="cs-CZ" sz="1600" i="1" dirty="0" err="1" smtClean="0"/>
              <a:t>M</a:t>
            </a:r>
            <a:r>
              <a:rPr lang="cs-CZ" baseline="-25000" dirty="0" err="1" smtClean="0"/>
              <a:t>1</a:t>
            </a:r>
            <a:r>
              <a:rPr lang="cs-CZ" sz="1600" dirty="0" smtClean="0"/>
              <a:t> = </a:t>
            </a:r>
            <a:r>
              <a:rPr lang="cs-CZ" sz="1600" dirty="0" err="1" smtClean="0"/>
              <a:t>2</a:t>
            </a:r>
            <a:r>
              <a:rPr lang="cs-CZ" sz="1600" i="1" dirty="0" err="1" smtClean="0"/>
              <a:t>M</a:t>
            </a:r>
            <a:r>
              <a:rPr lang="cs-CZ" baseline="-25000" dirty="0" err="1" smtClean="0"/>
              <a:t>2</a:t>
            </a:r>
            <a:r>
              <a:rPr lang="cs-CZ" sz="1600" dirty="0" smtClean="0"/>
              <a:t> .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500562" y="214290"/>
            <a:ext cx="43577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Příklad</a:t>
            </a:r>
            <a:r>
              <a:rPr lang="cs-CZ" dirty="0" smtClean="0"/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dvou</a:t>
            </a:r>
            <a:r>
              <a:rPr lang="cs-CZ" dirty="0" smtClean="0">
                <a:solidFill>
                  <a:srgbClr val="0000FF"/>
                </a:solidFill>
              </a:rPr>
              <a:t>atomový lineární řetězec - </a:t>
            </a:r>
            <a:r>
              <a:rPr lang="cs-CZ" i="1" dirty="0" smtClean="0">
                <a:solidFill>
                  <a:srgbClr val="0000FF"/>
                </a:solidFill>
              </a:rPr>
              <a:t>5</a:t>
            </a:r>
            <a:endParaRPr lang="cs-CZ" i="1" dirty="0">
              <a:solidFill>
                <a:srgbClr val="0000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5786" y="702214"/>
            <a:ext cx="6215106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>
                <a:solidFill>
                  <a:srgbClr val="FF0000"/>
                </a:solidFill>
              </a:rPr>
              <a:t>Amplitudy</a:t>
            </a:r>
            <a:r>
              <a:rPr lang="cs-CZ" dirty="0" smtClean="0"/>
              <a:t> </a:t>
            </a:r>
            <a:r>
              <a:rPr lang="cs-CZ" i="1" dirty="0" smtClean="0">
                <a:solidFill>
                  <a:srgbClr val="FF0000"/>
                </a:solidFill>
              </a:rPr>
              <a:t>U</a:t>
            </a:r>
            <a:r>
              <a:rPr lang="cs-CZ" sz="1100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(1,</a:t>
            </a:r>
            <a:r>
              <a:rPr lang="cs-CZ" i="1" dirty="0" smtClean="0">
                <a:solidFill>
                  <a:srgbClr val="FF0000"/>
                </a:solidFill>
              </a:rPr>
              <a:t>q</a:t>
            </a:r>
            <a:r>
              <a:rPr lang="cs-CZ" dirty="0" smtClean="0">
                <a:solidFill>
                  <a:srgbClr val="FF0000"/>
                </a:solidFill>
              </a:rPr>
              <a:t>), </a:t>
            </a:r>
            <a:r>
              <a:rPr lang="cs-CZ" i="1" dirty="0" smtClean="0">
                <a:solidFill>
                  <a:srgbClr val="FF0000"/>
                </a:solidFill>
              </a:rPr>
              <a:t>U</a:t>
            </a:r>
            <a:r>
              <a:rPr lang="cs-CZ" sz="1100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(2,</a:t>
            </a:r>
            <a:r>
              <a:rPr lang="cs-CZ" i="1" dirty="0" smtClean="0">
                <a:solidFill>
                  <a:srgbClr val="FF0000"/>
                </a:solidFill>
              </a:rPr>
              <a:t>q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r>
              <a:rPr lang="cs-CZ" dirty="0" smtClean="0"/>
              <a:t> </a:t>
            </a:r>
            <a:r>
              <a:rPr lang="en-US" sz="1600" dirty="0" smtClean="0"/>
              <a:t>[</a:t>
            </a:r>
            <a:r>
              <a:rPr lang="en-US" sz="1600" dirty="0" err="1" smtClean="0"/>
              <a:t>dosadit</a:t>
            </a:r>
            <a:r>
              <a:rPr lang="en-US" sz="1600" dirty="0" smtClean="0"/>
              <a:t> </a:t>
            </a:r>
            <a:r>
              <a:rPr lang="en-US" sz="1600" dirty="0" err="1" smtClean="0"/>
              <a:t>frekvence</a:t>
            </a:r>
            <a:r>
              <a:rPr lang="en-US" sz="1600" dirty="0" smtClean="0"/>
              <a:t> do </a:t>
            </a:r>
            <a:r>
              <a:rPr lang="en-US" sz="1600" dirty="0" err="1" smtClean="0"/>
              <a:t>soustavy</a:t>
            </a:r>
            <a:r>
              <a:rPr lang="en-US" sz="1600" dirty="0" smtClean="0"/>
              <a:t> </a:t>
            </a:r>
            <a:r>
              <a:rPr lang="en-US" sz="1600" dirty="0" err="1" smtClean="0"/>
              <a:t>rovnic</a:t>
            </a:r>
            <a:r>
              <a:rPr lang="en-US" sz="1600" dirty="0" smtClean="0"/>
              <a:t>]</a:t>
            </a:r>
            <a:r>
              <a:rPr lang="en-US" dirty="0" smtClean="0"/>
              <a:t> </a:t>
            </a: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1711702" y="1214422"/>
            <a:ext cx="4932000" cy="900000"/>
            <a:chOff x="1640264" y="1600306"/>
            <a:chExt cx="4932000" cy="900000"/>
          </a:xfrm>
        </p:grpSpPr>
        <p:sp>
          <p:nvSpPr>
            <p:cNvPr id="8" name="Zaoblený obdélník 7"/>
            <p:cNvSpPr/>
            <p:nvPr/>
          </p:nvSpPr>
          <p:spPr>
            <a:xfrm>
              <a:off x="1640264" y="1600306"/>
              <a:ext cx="4932000" cy="900000"/>
            </a:xfrm>
            <a:prstGeom prst="roundRect">
              <a:avLst>
                <a:gd name="adj" fmla="val 935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/>
          </p:nvGraphicFramePr>
          <p:xfrm>
            <a:off x="1774825" y="1714488"/>
            <a:ext cx="4746625" cy="681037"/>
          </p:xfrm>
          <a:graphic>
            <a:graphicData uri="http://schemas.openxmlformats.org/presentationml/2006/ole">
              <p:oleObj spid="_x0000_s38914" name="Rovnice" r:id="rId3" imgW="3009600" imgH="431640" progId="Equation.3">
                <p:embed/>
              </p:oleObj>
            </a:graphicData>
          </a:graphic>
        </p:graphicFrame>
      </p:grpSp>
      <p:grpSp>
        <p:nvGrpSpPr>
          <p:cNvPr id="20" name="Skupina 19"/>
          <p:cNvGrpSpPr/>
          <p:nvPr/>
        </p:nvGrpSpPr>
        <p:grpSpPr>
          <a:xfrm>
            <a:off x="500034" y="2285992"/>
            <a:ext cx="6929486" cy="4215972"/>
            <a:chOff x="785786" y="2570614"/>
            <a:chExt cx="6929486" cy="4215972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43042" y="2599976"/>
              <a:ext cx="6072230" cy="418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ovéPole 21"/>
            <p:cNvSpPr txBox="1"/>
            <p:nvPr/>
          </p:nvSpPr>
          <p:spPr>
            <a:xfrm>
              <a:off x="857224" y="2570614"/>
              <a:ext cx="242889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0000FF"/>
                  </a:solidFill>
                </a:rPr>
                <a:t>longitudi</a:t>
              </a:r>
              <a:r>
                <a:rPr lang="cs-CZ" sz="1400" dirty="0" err="1" smtClean="0">
                  <a:solidFill>
                    <a:srgbClr val="0000FF"/>
                  </a:solidFill>
                </a:rPr>
                <a:t>nální</a:t>
              </a:r>
              <a:r>
                <a:rPr lang="cs-CZ" sz="1400" dirty="0" smtClean="0">
                  <a:solidFill>
                    <a:srgbClr val="0000FF"/>
                  </a:solidFill>
                </a:rPr>
                <a:t> akustická </a:t>
              </a:r>
              <a:r>
                <a:rPr lang="cs-CZ" sz="1400" dirty="0" smtClean="0"/>
                <a:t>větev</a:t>
              </a:r>
              <a:endParaRPr lang="cs-CZ" sz="1200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95117" y="3213556"/>
              <a:ext cx="242889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0000"/>
                  </a:solidFill>
                </a:rPr>
                <a:t>longitudi</a:t>
              </a:r>
              <a:r>
                <a:rPr lang="cs-CZ" sz="1400" dirty="0" err="1" smtClean="0">
                  <a:solidFill>
                    <a:srgbClr val="FF0000"/>
                  </a:solidFill>
                </a:rPr>
                <a:t>nální</a:t>
              </a:r>
              <a:r>
                <a:rPr lang="cs-CZ" sz="1400" dirty="0" smtClean="0">
                  <a:solidFill>
                    <a:srgbClr val="FF0000"/>
                  </a:solidFill>
                </a:rPr>
                <a:t> optická </a:t>
              </a:r>
              <a:r>
                <a:rPr lang="cs-CZ" sz="1400" dirty="0" smtClean="0"/>
                <a:t>větev</a:t>
              </a:r>
              <a:endParaRPr lang="cs-CZ" sz="1200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857224" y="3927936"/>
              <a:ext cx="242889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400" dirty="0" err="1" smtClean="0">
                  <a:solidFill>
                    <a:srgbClr val="0000FF"/>
                  </a:solidFill>
                </a:rPr>
                <a:t>tran</a:t>
              </a:r>
              <a:r>
                <a:rPr lang="en-US" sz="1400" dirty="0" smtClean="0">
                  <a:solidFill>
                    <a:srgbClr val="0000FF"/>
                  </a:solidFill>
                </a:rPr>
                <a:t>s</a:t>
              </a:r>
              <a:r>
                <a:rPr lang="cs-CZ" sz="1400" dirty="0" smtClean="0">
                  <a:solidFill>
                    <a:srgbClr val="0000FF"/>
                  </a:solidFill>
                </a:rPr>
                <a:t>verzální akustická </a:t>
              </a:r>
              <a:r>
                <a:rPr lang="cs-CZ" sz="1400" dirty="0" smtClean="0"/>
                <a:t>větev</a:t>
              </a:r>
              <a:endParaRPr lang="cs-CZ" sz="1200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785786" y="5213820"/>
              <a:ext cx="242889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400" dirty="0" err="1" smtClean="0">
                  <a:solidFill>
                    <a:srgbClr val="FF0000"/>
                  </a:solidFill>
                </a:rPr>
                <a:t>tran</a:t>
              </a:r>
              <a:r>
                <a:rPr lang="en-US" sz="1400" dirty="0" smtClean="0">
                  <a:solidFill>
                    <a:srgbClr val="FF0000"/>
                  </a:solidFill>
                </a:rPr>
                <a:t>s</a:t>
              </a:r>
              <a:r>
                <a:rPr lang="cs-CZ" sz="1400" dirty="0" smtClean="0">
                  <a:solidFill>
                    <a:srgbClr val="FF0000"/>
                  </a:solidFill>
                </a:rPr>
                <a:t>verzální optická </a:t>
              </a:r>
              <a:r>
                <a:rPr lang="cs-CZ" sz="1400" dirty="0" smtClean="0"/>
                <a:t>větev</a:t>
              </a:r>
              <a:endParaRPr lang="cs-CZ" sz="1200" dirty="0"/>
            </a:p>
          </p:txBody>
        </p:sp>
      </p:grpSp>
      <p:sp>
        <p:nvSpPr>
          <p:cNvPr id="26" name="Tlačítko akce: Vlastní 25">
            <a:hlinkClick r:id="rId5" highlightClick="1"/>
          </p:cNvPr>
          <p:cNvSpPr/>
          <p:nvPr/>
        </p:nvSpPr>
        <p:spPr>
          <a:xfrm>
            <a:off x="7643834" y="6072206"/>
            <a:ext cx="1357322" cy="28575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Demo  (www)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57950" y="214290"/>
            <a:ext cx="22145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Vlny v </a:t>
            </a:r>
            <a:r>
              <a:rPr lang="cs-CZ" smtClean="0"/>
              <a:t>3D mříž</a:t>
            </a:r>
            <a:r>
              <a:rPr lang="en-US" smtClean="0"/>
              <a:t>i</a:t>
            </a:r>
            <a:r>
              <a:rPr lang="cs-CZ" smtClean="0"/>
              <a:t> </a:t>
            </a:r>
            <a:r>
              <a:rPr lang="cs-CZ" dirty="0" smtClean="0"/>
              <a:t>- </a:t>
            </a:r>
            <a:r>
              <a:rPr lang="cs-CZ" i="1" dirty="0" smtClean="0"/>
              <a:t>1</a:t>
            </a:r>
            <a:endParaRPr lang="cs-CZ" i="1" dirty="0">
              <a:solidFill>
                <a:srgbClr val="0000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7224" y="857232"/>
            <a:ext cx="7286676" cy="1872307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Disperzní relace</a:t>
            </a:r>
            <a:r>
              <a:rPr lang="cs-CZ" dirty="0" smtClean="0"/>
              <a:t> pro mříž mají  </a:t>
            </a:r>
            <a:r>
              <a:rPr lang="cs-CZ" dirty="0" err="1" smtClean="0">
                <a:solidFill>
                  <a:srgbClr val="FF0000"/>
                </a:solidFill>
              </a:rPr>
              <a:t>3</a:t>
            </a:r>
            <a:r>
              <a:rPr lang="cs-CZ" i="1" dirty="0" err="1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cs-CZ" dirty="0" smtClean="0">
                <a:solidFill>
                  <a:srgbClr val="FF0000"/>
                </a:solidFill>
              </a:rPr>
              <a:t> větví</a:t>
            </a:r>
            <a:r>
              <a:rPr lang="cs-CZ" dirty="0" smtClean="0"/>
              <a:t>  </a:t>
            </a:r>
            <a:r>
              <a:rPr lang="cs-CZ" sz="1600" dirty="0" smtClean="0"/>
              <a:t>(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/>
              <a:t> - počet jader v elementární buňce):</a:t>
            </a:r>
          </a:p>
          <a:p>
            <a:r>
              <a:rPr lang="cs-CZ" sz="700" dirty="0" smtClean="0"/>
              <a:t> </a:t>
            </a:r>
            <a:endParaRPr lang="cs-CZ" sz="1600" dirty="0" smtClean="0"/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cs-CZ" sz="1600" dirty="0" smtClean="0"/>
              <a:t>  </a:t>
            </a:r>
            <a:r>
              <a:rPr lang="cs-CZ" dirty="0" smtClean="0">
                <a:solidFill>
                  <a:srgbClr val="FF0000"/>
                </a:solidFill>
              </a:rPr>
              <a:t>3 </a:t>
            </a:r>
            <a:r>
              <a:rPr lang="cs-CZ" i="1" dirty="0" smtClean="0">
                <a:solidFill>
                  <a:srgbClr val="FF0000"/>
                </a:solidFill>
              </a:rPr>
              <a:t>akustické větve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</a:t>
            </a:r>
            <a:r>
              <a:rPr lang="cs-CZ" sz="1600" dirty="0" smtClean="0"/>
              <a:t>(pro dlouhé vlny musí přecházet v akustické vlny v kontinuu)</a:t>
            </a:r>
            <a:r>
              <a:rPr lang="cs-CZ" dirty="0" smtClean="0"/>
              <a:t>, 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cs-CZ" dirty="0" err="1" smtClean="0">
                <a:solidFill>
                  <a:srgbClr val="FF0000"/>
                </a:solidFill>
              </a:rPr>
              <a:t>3</a:t>
            </a:r>
            <a:r>
              <a:rPr lang="cs-CZ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cs-CZ" dirty="0" smtClean="0">
                <a:solidFill>
                  <a:srgbClr val="FF0000"/>
                </a:solidFill>
              </a:rPr>
              <a:t> 3)  </a:t>
            </a:r>
            <a:r>
              <a:rPr lang="cs-CZ" i="1" dirty="0" smtClean="0">
                <a:solidFill>
                  <a:srgbClr val="FF0000"/>
                </a:solidFill>
              </a:rPr>
              <a:t>optických větví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</a:t>
            </a:r>
            <a:r>
              <a:rPr lang="cs-CZ" sz="1600" dirty="0" smtClean="0"/>
              <a:t>( v kontinuu nejsou, dají se nabudit např. elektromagnetickým (optickým) polem.</a:t>
            </a:r>
            <a:r>
              <a:rPr lang="cs-CZ" dirty="0" smtClean="0"/>
              <a:t> 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57224" y="3071810"/>
            <a:ext cx="7215238" cy="1097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Vlnová délka </a:t>
            </a:r>
          </a:p>
          <a:p>
            <a:r>
              <a:rPr lang="cs-CZ" sz="400" dirty="0" smtClean="0"/>
              <a:t> </a:t>
            </a:r>
            <a:endParaRPr lang="cs-CZ" dirty="0" smtClean="0"/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i="1" dirty="0" smtClean="0">
                <a:solidFill>
                  <a:srgbClr val="FF0000"/>
                </a:solidFill>
              </a:rPr>
              <a:t>v kontinuu</a:t>
            </a:r>
            <a:r>
              <a:rPr lang="cs-CZ" dirty="0" smtClean="0"/>
              <a:t> může být </a:t>
            </a:r>
            <a:r>
              <a:rPr lang="cs-CZ" i="1" dirty="0" smtClean="0">
                <a:solidFill>
                  <a:srgbClr val="0000FF"/>
                </a:solidFill>
              </a:rPr>
              <a:t>libovolně malá</a:t>
            </a:r>
            <a:r>
              <a:rPr lang="cs-CZ" dirty="0" smtClean="0"/>
              <a:t>,</a:t>
            </a:r>
          </a:p>
          <a:p>
            <a:pPr>
              <a:lnSpc>
                <a:spcPts val="2600"/>
              </a:lnSpc>
              <a:buFont typeface="Wingdings" pitchFamily="2" charset="2"/>
              <a:buChar char="§"/>
            </a:pPr>
            <a:r>
              <a:rPr lang="cs-CZ" dirty="0" smtClean="0"/>
              <a:t>  </a:t>
            </a:r>
            <a:r>
              <a:rPr lang="cs-CZ" i="1" dirty="0" smtClean="0">
                <a:solidFill>
                  <a:srgbClr val="FF0000"/>
                </a:solidFill>
              </a:rPr>
              <a:t>v mříži</a:t>
            </a:r>
            <a:r>
              <a:rPr lang="cs-CZ" dirty="0" smtClean="0"/>
              <a:t> je </a:t>
            </a:r>
            <a:r>
              <a:rPr lang="cs-CZ" i="1" dirty="0" smtClean="0">
                <a:solidFill>
                  <a:srgbClr val="0000FF"/>
                </a:solidFill>
              </a:rPr>
              <a:t>omezena</a:t>
            </a:r>
            <a:r>
              <a:rPr lang="cs-CZ" dirty="0" smtClean="0"/>
              <a:t> diskrétní strukturou </a:t>
            </a:r>
            <a:r>
              <a:rPr lang="cs-CZ" sz="1600" dirty="0" smtClean="0"/>
              <a:t>(„něco musí kmitat“)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256"/>
            <a:ext cx="41910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715008" y="4975223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Výchylky v transverzální vlně pro nejmenší možnou vlnovou délku.</a:t>
            </a:r>
          </a:p>
          <a:p>
            <a:r>
              <a:rPr lang="cs-CZ" sz="1400" dirty="0" smtClean="0"/>
              <a:t>Tečkovaně je vyznačena „vlna“ pro větší vlnový vektor (menší </a:t>
            </a:r>
            <a:r>
              <a:rPr lang="el-GR" sz="1400" dirty="0" smtClean="0">
                <a:latin typeface="Cambria Math"/>
                <a:ea typeface="Cambria Math"/>
              </a:rPr>
              <a:t>λ</a:t>
            </a:r>
            <a:r>
              <a:rPr lang="cs-CZ" sz="1400" dirty="0" smtClean="0">
                <a:latin typeface="Cambria Math"/>
                <a:ea typeface="Cambria Math"/>
              </a:rPr>
              <a:t>).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57950" y="214290"/>
            <a:ext cx="22145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Vlny v </a:t>
            </a:r>
            <a:r>
              <a:rPr lang="cs-CZ" smtClean="0"/>
              <a:t>3D mříž</a:t>
            </a:r>
            <a:r>
              <a:rPr lang="en-US" smtClean="0"/>
              <a:t>i</a:t>
            </a:r>
            <a:r>
              <a:rPr lang="cs-CZ" smtClean="0"/>
              <a:t> - </a:t>
            </a:r>
            <a:r>
              <a:rPr lang="cs-CZ" i="1" smtClean="0"/>
              <a:t>2</a:t>
            </a:r>
            <a:endParaRPr lang="cs-CZ" i="1" dirty="0">
              <a:solidFill>
                <a:srgbClr val="0000F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2910" y="630776"/>
            <a:ext cx="32861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Příklady disperzních závislostí</a:t>
            </a:r>
            <a:endParaRPr lang="cs-CZ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71406" y="1347967"/>
            <a:ext cx="4320000" cy="4696921"/>
            <a:chOff x="71406" y="1347967"/>
            <a:chExt cx="4320000" cy="4696921"/>
          </a:xfrm>
        </p:grpSpPr>
        <p:grpSp>
          <p:nvGrpSpPr>
            <p:cNvPr id="13" name="Skupina 12"/>
            <p:cNvGrpSpPr/>
            <p:nvPr/>
          </p:nvGrpSpPr>
          <p:grpSpPr>
            <a:xfrm>
              <a:off x="71406" y="1347967"/>
              <a:ext cx="4320000" cy="3382804"/>
              <a:chOff x="71406" y="1347967"/>
              <a:chExt cx="4320000" cy="3382804"/>
            </a:xfrm>
          </p:grpSpPr>
          <p:grpSp>
            <p:nvGrpSpPr>
              <p:cNvPr id="9" name="Skupina 8"/>
              <p:cNvGrpSpPr/>
              <p:nvPr/>
            </p:nvGrpSpPr>
            <p:grpSpPr>
              <a:xfrm>
                <a:off x="71406" y="1347967"/>
                <a:ext cx="4320000" cy="3382804"/>
                <a:chOff x="71406" y="1347967"/>
                <a:chExt cx="4320000" cy="3382804"/>
              </a:xfrm>
            </p:grpSpPr>
            <p:pic>
              <p:nvPicPr>
                <p:cNvPr id="65537" name="Picture 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71406" y="1611012"/>
                  <a:ext cx="4320000" cy="31197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TextovéPole 6"/>
                <p:cNvSpPr txBox="1"/>
                <p:nvPr/>
              </p:nvSpPr>
              <p:spPr>
                <a:xfrm>
                  <a:off x="642910" y="1347967"/>
                  <a:ext cx="428628" cy="36933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dirty="0" err="1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Cambria Math" pitchFamily="18" charset="0"/>
                      <a:cs typeface="Times New Roman" pitchFamily="18" charset="0"/>
                    </a:rPr>
                    <a:t>Al</a:t>
                  </a:r>
                  <a:endParaRPr lang="cs-CZ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" name="TextovéPole 10"/>
              <p:cNvSpPr txBox="1"/>
              <p:nvPr/>
            </p:nvSpPr>
            <p:spPr>
              <a:xfrm rot="16200000">
                <a:off x="-552412" y="3052686"/>
                <a:ext cx="1571636" cy="32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>
                    <a:latin typeface="Cambria Math"/>
                    <a:ea typeface="Cambria Math"/>
                  </a:rPr>
                  <a:t>ω</a:t>
                </a:r>
                <a:r>
                  <a:rPr lang="cs-CZ" dirty="0" smtClean="0">
                    <a:latin typeface="Cambria Math"/>
                    <a:ea typeface="Cambria Math"/>
                  </a:rPr>
                  <a:t>  </a:t>
                </a:r>
                <a:r>
                  <a:rPr lang="en-US" sz="1600" dirty="0" smtClean="0"/>
                  <a:t>[10</a:t>
                </a:r>
                <a:r>
                  <a:rPr lang="en-US" baseline="30000" dirty="0" smtClean="0"/>
                  <a:t>13 </a:t>
                </a:r>
                <a:r>
                  <a:rPr lang="en-US" sz="1600" dirty="0" smtClean="0"/>
                  <a:t>s</a:t>
                </a:r>
                <a:r>
                  <a:rPr lang="en-US" baseline="30000" dirty="0" smtClean="0"/>
                  <a:t>-1</a:t>
                </a:r>
                <a:r>
                  <a:rPr lang="en-US" sz="1600" dirty="0" smtClean="0"/>
                  <a:t>]</a:t>
                </a:r>
                <a:endParaRPr lang="cs-CZ" sz="1600" baseline="30000" dirty="0"/>
              </a:p>
            </p:txBody>
          </p:sp>
        </p:grpSp>
        <p:sp>
          <p:nvSpPr>
            <p:cNvPr id="15" name="TextovéPole 14"/>
            <p:cNvSpPr txBox="1"/>
            <p:nvPr/>
          </p:nvSpPr>
          <p:spPr>
            <a:xfrm>
              <a:off x="500034" y="4929198"/>
              <a:ext cx="3571900" cy="1115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Disperzn</a:t>
              </a:r>
              <a:r>
                <a:rPr lang="cs-CZ" sz="1400" b="1" dirty="0" smtClean="0"/>
                <a:t>í</a:t>
              </a:r>
              <a:r>
                <a:rPr lang="en-US" sz="1400" b="1" dirty="0" smtClean="0"/>
                <a:t> z</a:t>
              </a:r>
              <a:r>
                <a:rPr lang="cs-CZ" sz="1400" b="1" dirty="0" smtClean="0"/>
                <a:t>á</a:t>
              </a:r>
              <a:r>
                <a:rPr lang="en-US" sz="1400" b="1" dirty="0" err="1" smtClean="0"/>
                <a:t>vislosti</a:t>
              </a:r>
              <a:r>
                <a:rPr lang="en-US" sz="1400" b="1" dirty="0" smtClean="0"/>
                <a:t> pro</a:t>
              </a:r>
              <a:r>
                <a:rPr lang="cs-CZ" sz="1400" b="1" dirty="0" smtClean="0"/>
                <a:t> </a:t>
              </a:r>
              <a:r>
                <a:rPr lang="cs-CZ" sz="1400" b="1" dirty="0" err="1" smtClean="0"/>
                <a:t>Al</a:t>
              </a:r>
              <a:r>
                <a:rPr lang="cs-CZ" sz="1400" b="1" dirty="0" smtClean="0"/>
                <a:t>.</a:t>
              </a:r>
            </a:p>
            <a:p>
              <a:r>
                <a:rPr lang="cs-CZ" sz="1400" dirty="0" smtClean="0"/>
                <a:t>Plná čára a čárkovaná čára představují výpočty dvěma různými metodami. </a:t>
              </a:r>
            </a:p>
            <a:p>
              <a:r>
                <a:rPr lang="cs-CZ" sz="1400" dirty="0" smtClean="0"/>
                <a:t>Symboly jsou označeny naměřené hodnoty.  </a:t>
              </a:r>
            </a:p>
            <a:p>
              <a:r>
                <a:rPr lang="cs-CZ" sz="1050" dirty="0" smtClean="0"/>
                <a:t>M. A. </a:t>
              </a:r>
              <a:r>
                <a:rPr lang="en-US" sz="1050" dirty="0" err="1" smtClean="0"/>
                <a:t>Coulthard</a:t>
              </a:r>
              <a:r>
                <a:rPr lang="en-US" sz="1050" dirty="0" smtClean="0"/>
                <a:t>, J. Phys. C: Solid State Phys. 3, 820-834 (1970)</a:t>
              </a:r>
              <a:endParaRPr lang="cs-CZ" sz="105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500562" y="1368720"/>
            <a:ext cx="4357718" cy="4461179"/>
            <a:chOff x="4500562" y="1385291"/>
            <a:chExt cx="4357718" cy="4461179"/>
          </a:xfrm>
        </p:grpSpPr>
        <p:grpSp>
          <p:nvGrpSpPr>
            <p:cNvPr id="14" name="Skupina 13"/>
            <p:cNvGrpSpPr/>
            <p:nvPr/>
          </p:nvGrpSpPr>
          <p:grpSpPr>
            <a:xfrm>
              <a:off x="4500562" y="1385291"/>
              <a:ext cx="4357718" cy="3345958"/>
              <a:chOff x="4429124" y="1385291"/>
              <a:chExt cx="4357718" cy="3345958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4466842" y="1385291"/>
                <a:ext cx="4320000" cy="3345958"/>
                <a:chOff x="4466842" y="1385291"/>
                <a:chExt cx="4320000" cy="3345958"/>
              </a:xfrm>
            </p:grpSpPr>
            <p:pic>
              <p:nvPicPr>
                <p:cNvPr id="65538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66842" y="1643050"/>
                  <a:ext cx="4320000" cy="3088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TextovéPole 7"/>
                <p:cNvSpPr txBox="1"/>
                <p:nvPr/>
              </p:nvSpPr>
              <p:spPr>
                <a:xfrm>
                  <a:off x="5072066" y="1385291"/>
                  <a:ext cx="428628" cy="36933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itchFamily="18" charset="0"/>
                      <a:ea typeface="Cambria Math" pitchFamily="18" charset="0"/>
                      <a:cs typeface="Times New Roman" pitchFamily="18" charset="0"/>
                    </a:rPr>
                    <a:t>Si</a:t>
                  </a:r>
                  <a:endParaRPr lang="cs-CZ" dirty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ea typeface="Cambria Math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" name="TextovéPole 11"/>
              <p:cNvSpPr txBox="1"/>
              <p:nvPr/>
            </p:nvSpPr>
            <p:spPr>
              <a:xfrm rot="16200000">
                <a:off x="3827972" y="3030020"/>
                <a:ext cx="15716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>
                    <a:latin typeface="Cambria Math"/>
                    <a:ea typeface="Cambria Math"/>
                  </a:rPr>
                  <a:t>ω</a:t>
                </a:r>
                <a:r>
                  <a:rPr lang="cs-CZ" dirty="0" smtClean="0">
                    <a:latin typeface="Cambria Math"/>
                    <a:ea typeface="Cambria Math"/>
                  </a:rPr>
                  <a:t>  </a:t>
                </a:r>
                <a:r>
                  <a:rPr lang="en-US" sz="1600" dirty="0" smtClean="0"/>
                  <a:t>[10</a:t>
                </a:r>
                <a:r>
                  <a:rPr lang="en-US" baseline="30000" dirty="0" smtClean="0"/>
                  <a:t>12 </a:t>
                </a:r>
                <a:r>
                  <a:rPr lang="en-US" sz="1600" dirty="0" smtClean="0"/>
                  <a:t>s</a:t>
                </a:r>
                <a:r>
                  <a:rPr lang="en-US" baseline="30000" dirty="0" smtClean="0"/>
                  <a:t>-1</a:t>
                </a:r>
                <a:r>
                  <a:rPr lang="en-US" sz="1600" dirty="0" smtClean="0"/>
                  <a:t>]</a:t>
                </a:r>
                <a:endParaRPr lang="cs-CZ" sz="1600" baseline="30000" dirty="0"/>
              </a:p>
            </p:txBody>
          </p:sp>
        </p:grpSp>
        <p:sp>
          <p:nvSpPr>
            <p:cNvPr id="16" name="TextovéPole 15"/>
            <p:cNvSpPr txBox="1"/>
            <p:nvPr/>
          </p:nvSpPr>
          <p:spPr>
            <a:xfrm>
              <a:off x="5072066" y="4938529"/>
              <a:ext cx="3571900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Disperzn</a:t>
              </a:r>
              <a:r>
                <a:rPr lang="cs-CZ" sz="1400" b="1" dirty="0" smtClean="0"/>
                <a:t>í</a:t>
              </a:r>
              <a:r>
                <a:rPr lang="en-US" sz="1400" b="1" dirty="0" smtClean="0"/>
                <a:t> z</a:t>
              </a:r>
              <a:r>
                <a:rPr lang="cs-CZ" sz="1400" b="1" dirty="0" smtClean="0"/>
                <a:t>á</a:t>
              </a:r>
              <a:r>
                <a:rPr lang="en-US" sz="1400" b="1" dirty="0" err="1" smtClean="0"/>
                <a:t>vislosti</a:t>
              </a:r>
              <a:r>
                <a:rPr lang="en-US" sz="1400" b="1" dirty="0" smtClean="0"/>
                <a:t> pro</a:t>
              </a:r>
              <a:r>
                <a:rPr lang="cs-CZ" sz="1400" b="1" dirty="0" smtClean="0"/>
                <a:t> Si.</a:t>
              </a:r>
            </a:p>
            <a:p>
              <a:r>
                <a:rPr lang="cs-CZ" sz="1400" dirty="0" smtClean="0"/>
                <a:t>Plná čára představuje výsledek </a:t>
              </a:r>
              <a:r>
                <a:rPr lang="cs-CZ" sz="1400" dirty="0" err="1" smtClean="0"/>
                <a:t>výpočů</a:t>
              </a:r>
              <a:r>
                <a:rPr lang="cs-CZ" sz="1400" dirty="0" smtClean="0"/>
                <a:t>.</a:t>
              </a:r>
            </a:p>
            <a:p>
              <a:r>
                <a:rPr lang="cs-CZ" sz="1400" dirty="0" smtClean="0"/>
                <a:t>Symboly jsou označeny naměřené hodnoty.</a:t>
              </a:r>
            </a:p>
            <a:p>
              <a:r>
                <a:rPr lang="cs-CZ" sz="1100" dirty="0" err="1" smtClean="0"/>
                <a:t>P.E</a:t>
              </a:r>
              <a:r>
                <a:rPr lang="cs-CZ" sz="1100" dirty="0" smtClean="0"/>
                <a:t>. Van Camp </a:t>
              </a:r>
              <a:r>
                <a:rPr lang="cs-CZ" sz="1100" dirty="0" err="1" smtClean="0"/>
                <a:t>et</a:t>
              </a:r>
              <a:r>
                <a:rPr lang="cs-CZ" sz="1100" dirty="0" smtClean="0"/>
                <a:t> </a:t>
              </a:r>
              <a:r>
                <a:rPr lang="cs-CZ" sz="1100" dirty="0" err="1" smtClean="0"/>
                <a:t>al</a:t>
              </a:r>
              <a:r>
                <a:rPr lang="cs-CZ" sz="1100" dirty="0" smtClean="0"/>
                <a:t>., </a:t>
              </a:r>
              <a:r>
                <a:rPr lang="cs-CZ" sz="1100" dirty="0" err="1" smtClean="0"/>
                <a:t>Phys</a:t>
              </a:r>
              <a:r>
                <a:rPr lang="cs-CZ" sz="1100" dirty="0" smtClean="0"/>
                <a:t>. </a:t>
              </a:r>
              <a:r>
                <a:rPr lang="cs-CZ" sz="1100" dirty="0" err="1" smtClean="0"/>
                <a:t>Rev</a:t>
              </a:r>
              <a:r>
                <a:rPr lang="cs-CZ" sz="1100" dirty="0" smtClean="0"/>
                <a:t>. B 31, 4089 (1985)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57950" y="214290"/>
            <a:ext cx="22145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Vlny</a:t>
            </a:r>
            <a:r>
              <a:rPr lang="en-US" dirty="0" smtClean="0"/>
              <a:t> v </a:t>
            </a:r>
            <a:r>
              <a:rPr lang="cs-CZ" dirty="0" err="1" smtClean="0"/>
              <a:t>3D</a:t>
            </a:r>
            <a:r>
              <a:rPr lang="cs-CZ" dirty="0" smtClean="0"/>
              <a:t> mříž</a:t>
            </a:r>
            <a:r>
              <a:rPr lang="en-US" dirty="0" err="1" smtClean="0"/>
              <a:t>i</a:t>
            </a:r>
            <a:r>
              <a:rPr lang="cs-CZ" dirty="0" smtClean="0"/>
              <a:t> - </a:t>
            </a:r>
            <a:r>
              <a:rPr lang="cs-CZ" i="1" dirty="0" smtClean="0"/>
              <a:t>3</a:t>
            </a:r>
            <a:endParaRPr lang="cs-CZ" i="1" dirty="0">
              <a:solidFill>
                <a:srgbClr val="0000FF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57" y="1214422"/>
            <a:ext cx="547233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929322" y="3878239"/>
            <a:ext cx="3000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cs-CZ" sz="1600" dirty="0" smtClean="0"/>
              <a:t>Disperzní závislosti pro </a:t>
            </a:r>
            <a:r>
              <a:rPr lang="cs-CZ" sz="1600" dirty="0" err="1" smtClean="0"/>
              <a:t>Ge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200" dirty="0" err="1" smtClean="0"/>
              <a:t>Hardy</a:t>
            </a:r>
            <a:r>
              <a:rPr lang="cs-CZ" sz="1200" dirty="0" smtClean="0"/>
              <a:t> </a:t>
            </a:r>
            <a:r>
              <a:rPr lang="cs-CZ" sz="1200" dirty="0" err="1" smtClean="0"/>
              <a:t>J.R</a:t>
            </a:r>
            <a:r>
              <a:rPr lang="cs-CZ" sz="1200" dirty="0" smtClean="0"/>
              <a:t>., </a:t>
            </a:r>
            <a:r>
              <a:rPr lang="cs-CZ" sz="1200" dirty="0" err="1" smtClean="0"/>
              <a:t>Phil</a:t>
            </a:r>
            <a:r>
              <a:rPr lang="cs-CZ" sz="1200" dirty="0" smtClean="0"/>
              <a:t>. </a:t>
            </a:r>
            <a:r>
              <a:rPr lang="cs-CZ" sz="1200" dirty="0" err="1" smtClean="0"/>
              <a:t>Mag</a:t>
            </a:r>
            <a:r>
              <a:rPr lang="cs-CZ" sz="1200" dirty="0" smtClean="0"/>
              <a:t>. 5 (1960) 859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600" dirty="0" smtClean="0"/>
              <a:t>a pro </a:t>
            </a:r>
            <a:r>
              <a:rPr lang="cs-CZ" sz="1600" dirty="0" err="1" smtClean="0"/>
              <a:t>NaCl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200" dirty="0" err="1" smtClean="0"/>
              <a:t>Brockouse</a:t>
            </a:r>
            <a:r>
              <a:rPr lang="cs-CZ" sz="1200" dirty="0" smtClean="0"/>
              <a:t> B.N., </a:t>
            </a:r>
            <a:r>
              <a:rPr lang="cs-CZ" sz="1200" dirty="0" err="1" smtClean="0"/>
              <a:t>Iyengar</a:t>
            </a:r>
            <a:r>
              <a:rPr lang="cs-CZ" sz="1200" dirty="0" smtClean="0"/>
              <a:t> P. K.,</a:t>
            </a:r>
            <a:br>
              <a:rPr lang="cs-CZ" sz="1200" dirty="0" smtClean="0"/>
            </a:br>
            <a:r>
              <a:rPr lang="cs-CZ" sz="1200" dirty="0" err="1" smtClean="0"/>
              <a:t>Phys</a:t>
            </a:r>
            <a:r>
              <a:rPr lang="cs-CZ" sz="1200" dirty="0" smtClean="0"/>
              <a:t>. </a:t>
            </a:r>
            <a:r>
              <a:rPr lang="cs-CZ" sz="1200" dirty="0" err="1" smtClean="0"/>
              <a:t>Rev</a:t>
            </a:r>
            <a:r>
              <a:rPr lang="cs-CZ" sz="1200" dirty="0" smtClean="0"/>
              <a:t>. 142 (1957) 894</a:t>
            </a:r>
            <a:endParaRPr lang="cs-CZ" sz="1600" dirty="0" smtClean="0"/>
          </a:p>
          <a:p>
            <a:pPr marL="342900" indent="-342900">
              <a:buAutoNum type="alphaLcParenBoth"/>
            </a:pPr>
            <a:r>
              <a:rPr lang="cs-CZ" sz="1600" dirty="0" smtClean="0"/>
              <a:t>Hustota stavů pro </a:t>
            </a:r>
            <a:r>
              <a:rPr lang="cs-CZ" sz="1600" dirty="0" err="1" smtClean="0"/>
              <a:t>Ge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200" dirty="0" smtClean="0"/>
              <a:t>Nelin G., </a:t>
            </a:r>
            <a:r>
              <a:rPr lang="cs-CZ" sz="1200" dirty="0" err="1" smtClean="0"/>
              <a:t>Nilsson</a:t>
            </a:r>
            <a:r>
              <a:rPr lang="cs-CZ" sz="1200" dirty="0" smtClean="0"/>
              <a:t> G.</a:t>
            </a:r>
            <a:br>
              <a:rPr lang="cs-CZ" sz="1200" dirty="0" smtClean="0"/>
            </a:br>
            <a:r>
              <a:rPr lang="cs-CZ" sz="1200" dirty="0" err="1" smtClean="0"/>
              <a:t>Phys.Rev</a:t>
            </a:r>
            <a:r>
              <a:rPr lang="cs-CZ" sz="1200" dirty="0" smtClean="0"/>
              <a:t>. </a:t>
            </a:r>
            <a:r>
              <a:rPr lang="cs-CZ" sz="1200" dirty="0" err="1" smtClean="0"/>
              <a:t>B5</a:t>
            </a:r>
            <a:r>
              <a:rPr lang="cs-CZ" sz="1200" dirty="0" smtClean="0"/>
              <a:t> (1972) 3151</a:t>
            </a:r>
            <a:endParaRPr lang="cs-CZ" sz="1600" dirty="0"/>
          </a:p>
        </p:txBody>
      </p:sp>
      <p:pic>
        <p:nvPicPr>
          <p:cNvPr id="8" name="Obrázek 7" descr="BZ_BCC_FCC.emf"/>
          <p:cNvPicPr>
            <a:picLocks noChangeAspect="1"/>
          </p:cNvPicPr>
          <p:nvPr/>
        </p:nvPicPr>
        <p:blipFill>
          <a:blip r:embed="rId3" cstate="print"/>
          <a:srcRect r="52090"/>
          <a:stretch>
            <a:fillRect/>
          </a:stretch>
        </p:blipFill>
        <p:spPr>
          <a:xfrm>
            <a:off x="5741457" y="943876"/>
            <a:ext cx="2759633" cy="26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43570" y="357166"/>
            <a:ext cx="300039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Normální souřadnice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348" y="1142984"/>
            <a:ext cx="7858180" cy="10695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V krystalové mříži se může realizovat  </a:t>
            </a:r>
            <a:r>
              <a:rPr lang="cs-CZ" dirty="0" err="1" smtClean="0">
                <a:solidFill>
                  <a:srgbClr val="FF0000"/>
                </a:solidFill>
              </a:rPr>
              <a:t>3</a:t>
            </a:r>
            <a:r>
              <a:rPr lang="cs-CZ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cs-CZ" dirty="0" smtClean="0">
                <a:solidFill>
                  <a:srgbClr val="FF0000"/>
                </a:solidFill>
              </a:rPr>
              <a:t>  kmitových stavů s frekvencemi </a:t>
            </a:r>
            <a:r>
              <a:rPr lang="el-GR" i="1" dirty="0" smtClean="0">
                <a:solidFill>
                  <a:srgbClr val="FF0000"/>
                </a:solidFill>
                <a:latin typeface="Cambria Math"/>
                <a:ea typeface="Cambria Math"/>
              </a:rPr>
              <a:t>ω</a:t>
            </a:r>
            <a:r>
              <a:rPr lang="cs-CZ" sz="1050" i="1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cs-CZ" i="1" baseline="-25000" dirty="0" smtClean="0">
                <a:solidFill>
                  <a:srgbClr val="FF0000"/>
                </a:solidFill>
              </a:rPr>
              <a:t>j</a:t>
            </a:r>
            <a:r>
              <a:rPr lang="cs-CZ" dirty="0" smtClean="0">
                <a:solidFill>
                  <a:srgbClr val="FF0000"/>
                </a:solidFill>
                <a:latin typeface="Cambria Math"/>
                <a:ea typeface="Cambria Math"/>
              </a:rPr>
              <a:t>(</a:t>
            </a:r>
            <a:r>
              <a:rPr lang="cs-CZ" b="1" i="1" dirty="0" smtClean="0">
                <a:solidFill>
                  <a:srgbClr val="FF0000"/>
                </a:solidFill>
              </a:rPr>
              <a:t>q</a:t>
            </a:r>
            <a:r>
              <a:rPr lang="cs-CZ" dirty="0" smtClean="0">
                <a:solidFill>
                  <a:srgbClr val="FF0000"/>
                </a:solidFill>
                <a:latin typeface="Cambria Math"/>
                <a:ea typeface="Cambria Math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cs-CZ" sz="1600" dirty="0" smtClean="0"/>
              <a:t>(v </a:t>
            </a:r>
            <a:r>
              <a:rPr lang="cs-CZ" sz="1600" dirty="0" err="1" smtClean="0"/>
              <a:t>BK</a:t>
            </a:r>
            <a:r>
              <a:rPr lang="cs-CZ" sz="1600" dirty="0" smtClean="0"/>
              <a:t> oblasti  </a:t>
            </a:r>
            <a:r>
              <a:rPr lang="cs-CZ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/>
              <a:t>=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err="1" smtClean="0"/>
              <a:t>1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err="1" smtClean="0"/>
              <a:t>2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err="1" smtClean="0"/>
              <a:t>3</a:t>
            </a:r>
            <a:r>
              <a:rPr lang="en-US" sz="1600" dirty="0" smtClean="0"/>
              <a:t> element</a:t>
            </a:r>
            <a:r>
              <a:rPr lang="cs-CZ" sz="1600" dirty="0" err="1" smtClean="0"/>
              <a:t>árních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00FF"/>
                </a:solidFill>
              </a:rPr>
              <a:t>buněk</a:t>
            </a:r>
            <a:r>
              <a:rPr lang="cs-CZ" sz="1600" dirty="0" smtClean="0"/>
              <a:t>, v každé </a:t>
            </a:r>
            <a:r>
              <a:rPr lang="cs-CZ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solidFill>
                  <a:srgbClr val="0000FF"/>
                </a:solidFill>
              </a:rPr>
              <a:t> jader</a:t>
            </a:r>
            <a:r>
              <a:rPr lang="cs-CZ" sz="1600" dirty="0" smtClean="0"/>
              <a:t> a </a:t>
            </a:r>
            <a:r>
              <a:rPr lang="cs-CZ" sz="1600" dirty="0" smtClean="0">
                <a:solidFill>
                  <a:srgbClr val="0000FF"/>
                </a:solidFill>
              </a:rPr>
              <a:t>3 složky</a:t>
            </a:r>
            <a:r>
              <a:rPr lang="cs-CZ" sz="1600" dirty="0" smtClean="0"/>
              <a:t> vektorů výchylek).</a:t>
            </a:r>
          </a:p>
          <a:p>
            <a:pPr>
              <a:spcBef>
                <a:spcPts val="300"/>
              </a:spcBef>
            </a:pPr>
            <a:r>
              <a:rPr lang="cs-CZ" sz="300" dirty="0" smtClean="0"/>
              <a:t> </a:t>
            </a:r>
            <a:endParaRPr lang="cs-CZ" dirty="0" smtClean="0"/>
          </a:p>
          <a:p>
            <a:pPr>
              <a:spcBef>
                <a:spcPts val="300"/>
              </a:spcBef>
            </a:pPr>
            <a:r>
              <a:rPr lang="cs-CZ" dirty="0" smtClean="0">
                <a:solidFill>
                  <a:srgbClr val="0000FF"/>
                </a:solidFill>
              </a:rPr>
              <a:t>Výchylky</a:t>
            </a:r>
            <a:r>
              <a:rPr lang="cs-CZ" dirty="0" smtClean="0"/>
              <a:t> každého jádra jsou obecně </a:t>
            </a:r>
            <a:r>
              <a:rPr lang="cs-CZ" dirty="0" smtClean="0">
                <a:solidFill>
                  <a:srgbClr val="0000FF"/>
                </a:solidFill>
              </a:rPr>
              <a:t>superpozicí všech</a:t>
            </a:r>
            <a:r>
              <a:rPr lang="cs-CZ" dirty="0" smtClean="0"/>
              <a:t> těchto </a:t>
            </a:r>
            <a:r>
              <a:rPr lang="cs-CZ" dirty="0" err="1" smtClean="0">
                <a:solidFill>
                  <a:srgbClr val="0000FF"/>
                </a:solidFill>
              </a:rPr>
              <a:t>3</a:t>
            </a:r>
            <a:r>
              <a:rPr lang="cs-CZ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cs-CZ" dirty="0" smtClean="0">
                <a:solidFill>
                  <a:srgbClr val="0000FF"/>
                </a:solidFill>
              </a:rPr>
              <a:t> kmitových stavů</a:t>
            </a:r>
            <a:r>
              <a:rPr lang="cs-CZ" dirty="0" smtClean="0"/>
              <a:t>.</a:t>
            </a:r>
            <a:r>
              <a:rPr lang="en-US" sz="1600" dirty="0" smtClean="0"/>
              <a:t> </a:t>
            </a:r>
            <a:r>
              <a:rPr lang="cs-CZ" dirty="0" smtClean="0"/>
              <a:t> </a:t>
            </a:r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714348" y="2357430"/>
            <a:ext cx="7715304" cy="2831544"/>
            <a:chOff x="785786" y="4526546"/>
            <a:chExt cx="7715304" cy="2831544"/>
          </a:xfrm>
        </p:grpSpPr>
        <p:grpSp>
          <p:nvGrpSpPr>
            <p:cNvPr id="12" name="Skupina 11"/>
            <p:cNvGrpSpPr/>
            <p:nvPr/>
          </p:nvGrpSpPr>
          <p:grpSpPr>
            <a:xfrm>
              <a:off x="1643042" y="5572140"/>
              <a:ext cx="5143536" cy="928694"/>
              <a:chOff x="1643042" y="5572140"/>
              <a:chExt cx="5143536" cy="928694"/>
            </a:xfrm>
          </p:grpSpPr>
          <p:sp>
            <p:nvSpPr>
              <p:cNvPr id="11" name="Zaoblený obdélník 10"/>
              <p:cNvSpPr/>
              <p:nvPr/>
            </p:nvSpPr>
            <p:spPr>
              <a:xfrm>
                <a:off x="1643042" y="5572140"/>
                <a:ext cx="5143536" cy="928694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8" name="Objekt 7"/>
              <p:cNvGraphicFramePr>
                <a:graphicFrameLocks noChangeAspect="1"/>
              </p:cNvGraphicFramePr>
              <p:nvPr/>
            </p:nvGraphicFramePr>
            <p:xfrm>
              <a:off x="1767256" y="5627709"/>
              <a:ext cx="4940300" cy="873125"/>
            </p:xfrm>
            <a:graphic>
              <a:graphicData uri="http://schemas.openxmlformats.org/presentationml/2006/ole">
                <p:oleObj spid="_x0000_s65537" name="Rovnice" r:id="rId3" imgW="2514600" imgH="444240" progId="Equation.3">
                  <p:embed/>
                </p:oleObj>
              </a:graphicData>
            </a:graphic>
          </p:graphicFrame>
        </p:grpSp>
        <p:grpSp>
          <p:nvGrpSpPr>
            <p:cNvPr id="13" name="Skupina 12"/>
            <p:cNvGrpSpPr/>
            <p:nvPr/>
          </p:nvGrpSpPr>
          <p:grpSpPr>
            <a:xfrm>
              <a:off x="785786" y="4526546"/>
              <a:ext cx="7715304" cy="2831544"/>
              <a:chOff x="785786" y="2411399"/>
              <a:chExt cx="7715304" cy="2831544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785786" y="2411399"/>
                <a:ext cx="7715304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Je možné ukázat, že je vždy možné </a:t>
                </a:r>
                <a:r>
                  <a:rPr lang="cs-CZ" dirty="0" smtClean="0">
                    <a:solidFill>
                      <a:srgbClr val="0000FF"/>
                    </a:solidFill>
                  </a:rPr>
                  <a:t>provést transformaci 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cs-CZ" dirty="0" smtClean="0"/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od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výchylek </a:t>
                </a:r>
                <a:r>
                  <a:rPr lang="cs-CZ" b="1" i="1" dirty="0" smtClean="0">
                    <a:solidFill>
                      <a:srgbClr val="FF0000"/>
                    </a:solidFill>
                  </a:rPr>
                  <a:t>u</a:t>
                </a:r>
                <a:r>
                  <a:rPr lang="el-GR" sz="2000" baseline="-25000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α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(</a:t>
                </a:r>
                <a:r>
                  <a:rPr lang="cs-CZ" b="1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,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μ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k tzv. normálním souřadnicím  </a:t>
                </a:r>
                <a:r>
                  <a:rPr lang="cs-CZ" i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(</a:t>
                </a:r>
                <a:r>
                  <a:rPr lang="cs-CZ" b="1" i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, </a:t>
                </a:r>
                <a:r>
                  <a:rPr lang="cs-CZ" i="1" dirty="0" smtClean="0">
                    <a:solidFill>
                      <a:srgbClr val="FF0000"/>
                    </a:solidFill>
                  </a:rPr>
                  <a:t>j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)</a:t>
                </a:r>
                <a:r>
                  <a:rPr lang="cs-CZ" dirty="0" smtClean="0"/>
                  <a:t> (</a:t>
                </a:r>
                <a:r>
                  <a:rPr lang="cs-CZ" b="1" i="1" dirty="0" smtClean="0"/>
                  <a:t>q  </a:t>
                </a:r>
                <a:r>
                  <a:rPr lang="cs-CZ" dirty="0" smtClean="0"/>
                  <a:t>z BZ,  </a:t>
                </a:r>
                <a:r>
                  <a:rPr lang="cs-CZ" i="1" dirty="0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cs-CZ" dirty="0" smtClean="0"/>
                  <a:t>=1,2,…,</a:t>
                </a:r>
                <a:r>
                  <a:rPr lang="cs-CZ" dirty="0" err="1" smtClean="0"/>
                  <a:t>3</a:t>
                </a:r>
                <a:r>
                  <a:rPr lang="cs-CZ" i="1" dirty="0" err="1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cs-CZ" dirty="0" smtClean="0"/>
                  <a:t>) </a:t>
                </a:r>
              </a:p>
              <a:p>
                <a:r>
                  <a:rPr lang="cs-CZ" dirty="0" smtClean="0"/>
                  <a:t>v nichž je </a:t>
                </a:r>
                <a:r>
                  <a:rPr lang="cs-CZ" dirty="0" err="1" smtClean="0"/>
                  <a:t>hamiltonián</a:t>
                </a:r>
                <a:r>
                  <a:rPr lang="cs-CZ" dirty="0" smtClean="0"/>
                  <a:t> součtem čtverců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cs-CZ" sz="1000" dirty="0" smtClean="0"/>
              </a:p>
              <a:p>
                <a:r>
                  <a:rPr lang="en-US" dirty="0" err="1" smtClean="0"/>
                  <a:t>kde</a:t>
                </a:r>
                <a:r>
                  <a:rPr lang="en-US" dirty="0" smtClean="0"/>
                  <a:t>                                  </a:t>
                </a:r>
                <a:r>
                  <a:rPr lang="cs-CZ" dirty="0" smtClean="0"/>
                  <a:t>  </a:t>
                </a:r>
                <a:r>
                  <a:rPr lang="en-US" dirty="0" smtClean="0"/>
                  <a:t>je </a:t>
                </a:r>
                <a:r>
                  <a:rPr lang="en-US" dirty="0" err="1" smtClean="0"/>
                  <a:t>impuls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kanonicky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sdru</a:t>
                </a:r>
                <a:r>
                  <a:rPr lang="cs-CZ" dirty="0" err="1" smtClean="0"/>
                  <a:t>žený</a:t>
                </a:r>
                <a:r>
                  <a:rPr lang="cs-CZ" dirty="0" smtClean="0"/>
                  <a:t> s </a:t>
                </a:r>
                <a:r>
                  <a:rPr lang="cs-CZ" i="1" dirty="0" smtClean="0"/>
                  <a:t>Q</a:t>
                </a:r>
                <a:r>
                  <a:rPr lang="cs-CZ" dirty="0" smtClean="0"/>
                  <a:t>(</a:t>
                </a:r>
                <a:r>
                  <a:rPr lang="cs-CZ" b="1" i="1" dirty="0" smtClean="0"/>
                  <a:t>q</a:t>
                </a:r>
                <a:r>
                  <a:rPr lang="cs-CZ" dirty="0" smtClean="0"/>
                  <a:t>, </a:t>
                </a:r>
                <a:r>
                  <a:rPr lang="cs-CZ" i="1" dirty="0" smtClean="0"/>
                  <a:t>j</a:t>
                </a:r>
                <a:r>
                  <a:rPr lang="cs-CZ" dirty="0" smtClean="0"/>
                  <a:t>) </a:t>
                </a:r>
              </a:p>
              <a:p>
                <a:r>
                  <a:rPr lang="cs-CZ" sz="600" dirty="0" smtClean="0"/>
                  <a:t>  </a:t>
                </a:r>
                <a:endParaRPr lang="cs-CZ" sz="1600" dirty="0" smtClean="0"/>
              </a:p>
              <a:p>
                <a:r>
                  <a:rPr lang="cs-CZ" sz="1600" dirty="0" smtClean="0"/>
                  <a:t>(je to dvojice do</a:t>
                </a:r>
                <a:r>
                  <a:rPr lang="en-US" sz="1600" dirty="0" smtClean="0"/>
                  <a:t> </a:t>
                </a:r>
                <a:r>
                  <a:rPr lang="cs-CZ" sz="1600" dirty="0" err="1" smtClean="0"/>
                  <a:t>Hamiltonových</a:t>
                </a:r>
                <a:r>
                  <a:rPr lang="cs-CZ" sz="1600" dirty="0" smtClean="0"/>
                  <a:t> pohybových rovnic)</a:t>
                </a:r>
                <a:r>
                  <a:rPr lang="cs-CZ" dirty="0" smtClean="0"/>
                  <a:t>.</a:t>
                </a:r>
                <a:r>
                  <a:rPr lang="en-US" dirty="0" smtClean="0"/>
                  <a:t> </a:t>
                </a:r>
                <a:r>
                  <a:rPr lang="cs-CZ" dirty="0" smtClean="0"/>
                  <a:t>  </a:t>
                </a:r>
                <a:endParaRPr lang="cs-CZ" dirty="0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1319966" y="4401139"/>
              <a:ext cx="1689677" cy="540000"/>
            </p:xfrm>
            <a:graphic>
              <a:graphicData uri="http://schemas.openxmlformats.org/presentationml/2006/ole">
                <p:oleObj spid="_x0000_s65538" name="Rovnice" r:id="rId4" imgW="1231560" imgH="393480" progId="Equation.3">
                  <p:embed/>
                </p:oleObj>
              </a:graphicData>
            </a:graphic>
          </p:graphicFrame>
        </p:grpSp>
      </p:grpSp>
      <p:sp>
        <p:nvSpPr>
          <p:cNvPr id="15" name="TextovéPole 14"/>
          <p:cNvSpPr txBox="1"/>
          <p:nvPr/>
        </p:nvSpPr>
        <p:spPr>
          <a:xfrm>
            <a:off x="642910" y="5429263"/>
            <a:ext cx="8001056" cy="900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Napsaný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cs-CZ" dirty="0" smtClean="0"/>
              <a:t> je </a:t>
            </a:r>
            <a:r>
              <a:rPr lang="cs-CZ" dirty="0" err="1" smtClean="0"/>
              <a:t>hamiltonián</a:t>
            </a:r>
            <a:r>
              <a:rPr lang="cs-CZ" dirty="0" smtClean="0"/>
              <a:t> pro </a:t>
            </a:r>
          </a:p>
          <a:p>
            <a:r>
              <a:rPr lang="cs-CZ" sz="600" dirty="0" smtClean="0"/>
              <a:t> </a:t>
            </a:r>
            <a:endParaRPr lang="cs-CZ" dirty="0" smtClean="0"/>
          </a:p>
          <a:p>
            <a:pPr algn="ctr"/>
            <a:r>
              <a:rPr lang="cs-CZ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i="1" dirty="0" smtClean="0">
                <a:solidFill>
                  <a:srgbClr val="FF0000"/>
                </a:solidFill>
              </a:rPr>
              <a:t>nezávislých</a:t>
            </a:r>
            <a:r>
              <a:rPr lang="cs-CZ" sz="2400" dirty="0" smtClean="0">
                <a:solidFill>
                  <a:srgbClr val="FF0000"/>
                </a:solidFill>
              </a:rPr>
              <a:t> harmonických oscilátorů s frekvencemi </a:t>
            </a:r>
            <a:r>
              <a:rPr lang="el-GR" sz="24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ω</a:t>
            </a:r>
            <a:r>
              <a:rPr lang="cs-CZ" sz="12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cs-CZ" sz="2400" i="1" baseline="-25000" dirty="0" smtClean="0">
                <a:solidFill>
                  <a:srgbClr val="FF0000"/>
                </a:solidFill>
              </a:rPr>
              <a:t>j</a:t>
            </a:r>
            <a:r>
              <a:rPr lang="cs-CZ" sz="2400" dirty="0" smtClean="0">
                <a:solidFill>
                  <a:srgbClr val="FF0000"/>
                </a:solidFill>
                <a:latin typeface="Cambria Math"/>
                <a:ea typeface="Cambria Math"/>
              </a:rPr>
              <a:t>(</a:t>
            </a:r>
            <a:r>
              <a:rPr lang="cs-CZ" sz="2400" b="1" i="1" dirty="0" smtClean="0">
                <a:solidFill>
                  <a:srgbClr val="FF0000"/>
                </a:solidFill>
              </a:rPr>
              <a:t>q</a:t>
            </a:r>
            <a:r>
              <a:rPr lang="cs-CZ" sz="2400" dirty="0" smtClean="0">
                <a:solidFill>
                  <a:srgbClr val="FF0000"/>
                </a:solidFill>
                <a:latin typeface="Cambria Math"/>
                <a:ea typeface="Cambria Math"/>
              </a:rPr>
              <a:t>)</a:t>
            </a:r>
            <a:r>
              <a:rPr lang="cs-CZ" sz="2000" dirty="0" smtClean="0">
                <a:latin typeface="Cambria Math"/>
                <a:ea typeface="Cambria Math"/>
              </a:rPr>
              <a:t>.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785786" y="-24"/>
            <a:ext cx="3982648" cy="1096934"/>
            <a:chOff x="785786" y="-24"/>
            <a:chExt cx="3982648" cy="1096934"/>
          </a:xfrm>
        </p:grpSpPr>
        <p:pic>
          <p:nvPicPr>
            <p:cNvPr id="19" name="Obrázek 18" descr="H2Osymstretch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786" y="16910"/>
              <a:ext cx="1110638" cy="1044000"/>
            </a:xfrm>
            <a:prstGeom prst="rect">
              <a:avLst/>
            </a:prstGeom>
          </p:spPr>
        </p:pic>
        <p:pic>
          <p:nvPicPr>
            <p:cNvPr id="22" name="Obrázek 21" descr="H2Obend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9500" y="-24"/>
              <a:ext cx="1148934" cy="1080000"/>
            </a:xfrm>
            <a:prstGeom prst="rect">
              <a:avLst/>
            </a:prstGeom>
          </p:spPr>
        </p:pic>
        <p:pic>
          <p:nvPicPr>
            <p:cNvPr id="23" name="Obrázek 22" descr="H2Oasymstretch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5984" y="16910"/>
              <a:ext cx="1148934" cy="1080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929454" y="214290"/>
            <a:ext cx="192882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Fonony - </a:t>
            </a:r>
            <a:r>
              <a:rPr lang="en-US" i="1" smtClean="0"/>
              <a:t>1</a:t>
            </a:r>
            <a:endParaRPr lang="cs-CZ" i="1"/>
          </a:p>
        </p:txBody>
      </p:sp>
      <p:sp>
        <p:nvSpPr>
          <p:cNvPr id="5" name="TextovéPole 4"/>
          <p:cNvSpPr txBox="1"/>
          <p:nvPr/>
        </p:nvSpPr>
        <p:spPr>
          <a:xfrm>
            <a:off x="642910" y="714356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Energiov</a:t>
            </a:r>
            <a:r>
              <a:rPr lang="cs-CZ" sz="2000" smtClean="0">
                <a:solidFill>
                  <a:srgbClr val="FF0000"/>
                </a:solidFill>
              </a:rPr>
              <a:t>é hladiny harmonického oscilátoru </a:t>
            </a:r>
            <a:endParaRPr lang="cs-CZ" sz="2000">
              <a:solidFill>
                <a:srgbClr val="FF0000"/>
              </a:solidFill>
            </a:endParaRPr>
          </a:p>
        </p:txBody>
      </p:sp>
      <p:grpSp>
        <p:nvGrpSpPr>
          <p:cNvPr id="246" name="Skupina 245"/>
          <p:cNvGrpSpPr/>
          <p:nvPr/>
        </p:nvGrpSpPr>
        <p:grpSpPr>
          <a:xfrm>
            <a:off x="1000100" y="1285860"/>
            <a:ext cx="4143404" cy="1071570"/>
            <a:chOff x="1000100" y="1142984"/>
            <a:chExt cx="4143404" cy="1071570"/>
          </a:xfrm>
        </p:grpSpPr>
        <p:sp>
          <p:nvSpPr>
            <p:cNvPr id="245" name="Zaoblený obdélník 244"/>
            <p:cNvSpPr/>
            <p:nvPr/>
          </p:nvSpPr>
          <p:spPr>
            <a:xfrm>
              <a:off x="1000100" y="1142984"/>
              <a:ext cx="4143404" cy="1071570"/>
            </a:xfrm>
            <a:prstGeom prst="roundRect">
              <a:avLst>
                <a:gd name="adj" fmla="val 9481"/>
              </a:avLst>
            </a:prstGeom>
            <a:solidFill>
              <a:srgbClr val="E0FFC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6" name="Objekt 5"/>
            <p:cNvGraphicFramePr>
              <a:graphicFrameLocks noChangeAspect="1"/>
            </p:cNvGraphicFramePr>
            <p:nvPr/>
          </p:nvGraphicFramePr>
          <p:xfrm>
            <a:off x="1208111" y="1285860"/>
            <a:ext cx="3721079" cy="785818"/>
          </p:xfrm>
          <a:graphic>
            <a:graphicData uri="http://schemas.openxmlformats.org/presentationml/2006/ole">
              <p:oleObj spid="_x0000_s72705" name="Rovnice" r:id="rId3" imgW="2044440" imgH="431640" progId="Equation.3">
                <p:embed/>
              </p:oleObj>
            </a:graphicData>
          </a:graphic>
        </p:graphicFrame>
      </p:grpSp>
      <p:grpSp>
        <p:nvGrpSpPr>
          <p:cNvPr id="184" name="Skupina 183"/>
          <p:cNvGrpSpPr/>
          <p:nvPr/>
        </p:nvGrpSpPr>
        <p:grpSpPr>
          <a:xfrm>
            <a:off x="5357818" y="1214422"/>
            <a:ext cx="3571900" cy="4572032"/>
            <a:chOff x="5214942" y="1571612"/>
            <a:chExt cx="3571900" cy="4572032"/>
          </a:xfrm>
        </p:grpSpPr>
        <p:sp>
          <p:nvSpPr>
            <p:cNvPr id="185" name="Obdélník 184"/>
            <p:cNvSpPr/>
            <p:nvPr/>
          </p:nvSpPr>
          <p:spPr>
            <a:xfrm>
              <a:off x="8001024" y="1643050"/>
              <a:ext cx="785818" cy="450059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86" name="Skupina 123"/>
            <p:cNvGrpSpPr/>
            <p:nvPr/>
          </p:nvGrpSpPr>
          <p:grpSpPr>
            <a:xfrm>
              <a:off x="5214942" y="1571612"/>
              <a:ext cx="3500462" cy="4572032"/>
              <a:chOff x="5214942" y="1571612"/>
              <a:chExt cx="3500462" cy="4572032"/>
            </a:xfrm>
          </p:grpSpPr>
          <p:grpSp>
            <p:nvGrpSpPr>
              <p:cNvPr id="187" name="Skupina 63"/>
              <p:cNvGrpSpPr/>
              <p:nvPr/>
            </p:nvGrpSpPr>
            <p:grpSpPr>
              <a:xfrm>
                <a:off x="5214942" y="1571612"/>
                <a:ext cx="2660265" cy="4572032"/>
                <a:chOff x="5419631" y="1571612"/>
                <a:chExt cx="2660265" cy="4572032"/>
              </a:xfrm>
            </p:grpSpPr>
            <p:grpSp>
              <p:nvGrpSpPr>
                <p:cNvPr id="197" name="Skupina 54"/>
                <p:cNvGrpSpPr/>
                <p:nvPr/>
              </p:nvGrpSpPr>
              <p:grpSpPr>
                <a:xfrm>
                  <a:off x="5419631" y="1571612"/>
                  <a:ext cx="2009889" cy="4572032"/>
                  <a:chOff x="5643570" y="1428736"/>
                  <a:chExt cx="2009889" cy="4572032"/>
                </a:xfrm>
              </p:grpSpPr>
              <p:grpSp>
                <p:nvGrpSpPr>
                  <p:cNvPr id="206" name="Skupina 45"/>
                  <p:cNvGrpSpPr/>
                  <p:nvPr/>
                </p:nvGrpSpPr>
                <p:grpSpPr>
                  <a:xfrm>
                    <a:off x="5643570" y="1428736"/>
                    <a:ext cx="1581092" cy="4572032"/>
                    <a:chOff x="6570676" y="1428736"/>
                    <a:chExt cx="1581092" cy="4572032"/>
                  </a:xfrm>
                </p:grpSpPr>
                <p:grpSp>
                  <p:nvGrpSpPr>
                    <p:cNvPr id="215" name="Skupina 19"/>
                    <p:cNvGrpSpPr/>
                    <p:nvPr/>
                  </p:nvGrpSpPr>
                  <p:grpSpPr>
                    <a:xfrm>
                      <a:off x="7143768" y="1428736"/>
                      <a:ext cx="1008000" cy="4572032"/>
                      <a:chOff x="7350214" y="857232"/>
                      <a:chExt cx="1008000" cy="4572032"/>
                    </a:xfrm>
                  </p:grpSpPr>
                  <p:grpSp>
                    <p:nvGrpSpPr>
                      <p:cNvPr id="234" name="Skupina 15"/>
                      <p:cNvGrpSpPr/>
                      <p:nvPr/>
                    </p:nvGrpSpPr>
                    <p:grpSpPr>
                      <a:xfrm>
                        <a:off x="7350214" y="1571612"/>
                        <a:ext cx="1008000" cy="3857652"/>
                        <a:chOff x="7350214" y="1571612"/>
                        <a:chExt cx="1008000" cy="3857652"/>
                      </a:xfrm>
                    </p:grpSpPr>
                    <p:cxnSp>
                      <p:nvCxnSpPr>
                        <p:cNvPr id="237" name="Přímá spojovací čára 236"/>
                        <p:cNvCxnSpPr/>
                        <p:nvPr/>
                      </p:nvCxnSpPr>
                      <p:spPr>
                        <a:xfrm>
                          <a:off x="7429520" y="5072074"/>
                          <a:ext cx="85725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8" name="Přímá spojovací čára 237"/>
                        <p:cNvCxnSpPr/>
                        <p:nvPr/>
                      </p:nvCxnSpPr>
                      <p:spPr>
                        <a:xfrm>
                          <a:off x="7429520" y="4572008"/>
                          <a:ext cx="85725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9" name="Přímá spojovací čára 238"/>
                        <p:cNvCxnSpPr/>
                        <p:nvPr/>
                      </p:nvCxnSpPr>
                      <p:spPr>
                        <a:xfrm>
                          <a:off x="7429520" y="4071942"/>
                          <a:ext cx="85725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0" name="Přímá spojovací čára 239"/>
                        <p:cNvCxnSpPr/>
                        <p:nvPr/>
                      </p:nvCxnSpPr>
                      <p:spPr>
                        <a:xfrm>
                          <a:off x="7429520" y="3571876"/>
                          <a:ext cx="85725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1" name="Přímá spojovací čára 11"/>
                        <p:cNvCxnSpPr/>
                        <p:nvPr/>
                      </p:nvCxnSpPr>
                      <p:spPr>
                        <a:xfrm>
                          <a:off x="7429520" y="2571744"/>
                          <a:ext cx="85725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2" name="Přímá spojovací čára 241"/>
                        <p:cNvCxnSpPr/>
                        <p:nvPr/>
                      </p:nvCxnSpPr>
                      <p:spPr>
                        <a:xfrm>
                          <a:off x="7429520" y="2071678"/>
                          <a:ext cx="85725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" name="Přímá spojovací čára 242"/>
                        <p:cNvCxnSpPr/>
                        <p:nvPr/>
                      </p:nvCxnSpPr>
                      <p:spPr>
                        <a:xfrm>
                          <a:off x="7429520" y="1571612"/>
                          <a:ext cx="85725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4" name="Přímá spojovací čára 243"/>
                        <p:cNvCxnSpPr/>
                        <p:nvPr/>
                      </p:nvCxnSpPr>
                      <p:spPr>
                        <a:xfrm>
                          <a:off x="7350214" y="5429264"/>
                          <a:ext cx="10080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35" name="Přímá spojovací čára 234"/>
                      <p:cNvCxnSpPr/>
                      <p:nvPr/>
                    </p:nvCxnSpPr>
                    <p:spPr>
                      <a:xfrm rot="5400000">
                        <a:off x="7572396" y="3071810"/>
                        <a:ext cx="571504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6" name="Přímá spojovací čára 235"/>
                      <p:cNvCxnSpPr/>
                      <p:nvPr/>
                    </p:nvCxnSpPr>
                    <p:spPr>
                      <a:xfrm rot="5400000">
                        <a:off x="7572396" y="1142984"/>
                        <a:ext cx="571504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16" name="Skupina 27"/>
                    <p:cNvGrpSpPr/>
                    <p:nvPr/>
                  </p:nvGrpSpPr>
                  <p:grpSpPr>
                    <a:xfrm>
                      <a:off x="6805828" y="2643182"/>
                      <a:ext cx="428628" cy="518400"/>
                      <a:chOff x="6805828" y="2643182"/>
                      <a:chExt cx="428628" cy="518400"/>
                    </a:xfrm>
                  </p:grpSpPr>
                  <p:cxnSp>
                    <p:nvCxnSpPr>
                      <p:cNvPr id="232" name="Přímá spojovací šipka 21"/>
                      <p:cNvCxnSpPr/>
                      <p:nvPr/>
                    </p:nvCxnSpPr>
                    <p:spPr>
                      <a:xfrm rot="5400000">
                        <a:off x="6955212" y="2901588"/>
                        <a:ext cx="5184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75000"/>
                          </a:schemeClr>
                        </a:solidFill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3" name="TextovéPole 22"/>
                      <p:cNvSpPr txBox="1"/>
                      <p:nvPr/>
                    </p:nvSpPr>
                    <p:spPr>
                      <a:xfrm>
                        <a:off x="6805828" y="2722108"/>
                        <a:ext cx="428628" cy="34970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 algn="ctr"/>
                        <a:r>
                          <a:rPr lang="cs-CZ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a:t>ℏ</a:t>
                        </a:r>
                        <a:r>
                          <a:rPr lang="el-GR" i="1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a:t>ω</a:t>
                        </a:r>
                        <a:endParaRPr lang="cs-CZ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17" name="Skupina 28"/>
                    <p:cNvGrpSpPr/>
                    <p:nvPr/>
                  </p:nvGrpSpPr>
                  <p:grpSpPr>
                    <a:xfrm>
                      <a:off x="6805828" y="2143116"/>
                      <a:ext cx="428628" cy="518400"/>
                      <a:chOff x="6805828" y="2643182"/>
                      <a:chExt cx="428628" cy="518400"/>
                    </a:xfrm>
                  </p:grpSpPr>
                  <p:cxnSp>
                    <p:nvCxnSpPr>
                      <p:cNvPr id="230" name="Přímá spojovací šipka 229"/>
                      <p:cNvCxnSpPr/>
                      <p:nvPr/>
                    </p:nvCxnSpPr>
                    <p:spPr>
                      <a:xfrm rot="5400000">
                        <a:off x="6955212" y="2901588"/>
                        <a:ext cx="5184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75000"/>
                          </a:schemeClr>
                        </a:solidFill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31" name="TextovéPole 230"/>
                      <p:cNvSpPr txBox="1"/>
                      <p:nvPr/>
                    </p:nvSpPr>
                    <p:spPr>
                      <a:xfrm>
                        <a:off x="6805828" y="2722108"/>
                        <a:ext cx="428628" cy="34970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 algn="ctr"/>
                        <a:r>
                          <a:rPr lang="cs-CZ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a:t>ℏ</a:t>
                        </a:r>
                        <a:r>
                          <a:rPr lang="el-GR" i="1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a:t>ω</a:t>
                        </a:r>
                        <a:endParaRPr lang="cs-CZ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18" name="Skupina 31"/>
                    <p:cNvGrpSpPr/>
                    <p:nvPr/>
                  </p:nvGrpSpPr>
                  <p:grpSpPr>
                    <a:xfrm>
                      <a:off x="6805828" y="4134671"/>
                      <a:ext cx="428628" cy="518400"/>
                      <a:chOff x="6805828" y="2643182"/>
                      <a:chExt cx="428628" cy="518400"/>
                    </a:xfrm>
                  </p:grpSpPr>
                  <p:cxnSp>
                    <p:nvCxnSpPr>
                      <p:cNvPr id="228" name="Přímá spojovací šipka 227"/>
                      <p:cNvCxnSpPr/>
                      <p:nvPr/>
                    </p:nvCxnSpPr>
                    <p:spPr>
                      <a:xfrm rot="5400000">
                        <a:off x="6955212" y="2901588"/>
                        <a:ext cx="5184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75000"/>
                          </a:schemeClr>
                        </a:solidFill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9" name="TextovéPole 228"/>
                      <p:cNvSpPr txBox="1"/>
                      <p:nvPr/>
                    </p:nvSpPr>
                    <p:spPr>
                      <a:xfrm>
                        <a:off x="6805828" y="2722108"/>
                        <a:ext cx="428628" cy="34970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 algn="ctr"/>
                        <a:r>
                          <a:rPr lang="cs-CZ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a:t>ℏ</a:t>
                        </a:r>
                        <a:r>
                          <a:rPr lang="el-GR" i="1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a:t>ω</a:t>
                        </a:r>
                        <a:endParaRPr lang="cs-CZ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19" name="Skupina 156"/>
                    <p:cNvGrpSpPr/>
                    <p:nvPr/>
                  </p:nvGrpSpPr>
                  <p:grpSpPr>
                    <a:xfrm>
                      <a:off x="6800266" y="4634737"/>
                      <a:ext cx="428628" cy="518400"/>
                      <a:chOff x="6805828" y="2643182"/>
                      <a:chExt cx="428628" cy="518400"/>
                    </a:xfrm>
                  </p:grpSpPr>
                  <p:cxnSp>
                    <p:nvCxnSpPr>
                      <p:cNvPr id="226" name="Přímá spojovací šipka 225"/>
                      <p:cNvCxnSpPr/>
                      <p:nvPr/>
                    </p:nvCxnSpPr>
                    <p:spPr>
                      <a:xfrm rot="5400000">
                        <a:off x="6955212" y="2901588"/>
                        <a:ext cx="5184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75000"/>
                          </a:schemeClr>
                        </a:solidFill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7" name="TextovéPole 226"/>
                      <p:cNvSpPr txBox="1"/>
                      <p:nvPr/>
                    </p:nvSpPr>
                    <p:spPr>
                      <a:xfrm>
                        <a:off x="6805828" y="2722108"/>
                        <a:ext cx="428628" cy="34970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 algn="ctr"/>
                        <a:r>
                          <a:rPr lang="cs-CZ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a:t>ℏ</a:t>
                        </a:r>
                        <a:r>
                          <a:rPr lang="el-GR" i="1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a:t>ω</a:t>
                        </a:r>
                        <a:endParaRPr lang="cs-CZ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20" name="Skupina 219"/>
                    <p:cNvGrpSpPr/>
                    <p:nvPr/>
                  </p:nvGrpSpPr>
                  <p:grpSpPr>
                    <a:xfrm>
                      <a:off x="6805828" y="5129241"/>
                      <a:ext cx="428628" cy="518400"/>
                      <a:chOff x="6805828" y="2643182"/>
                      <a:chExt cx="428628" cy="518400"/>
                    </a:xfrm>
                  </p:grpSpPr>
                  <p:cxnSp>
                    <p:nvCxnSpPr>
                      <p:cNvPr id="224" name="Přímá spojovací šipka 223"/>
                      <p:cNvCxnSpPr/>
                      <p:nvPr/>
                    </p:nvCxnSpPr>
                    <p:spPr>
                      <a:xfrm rot="5400000">
                        <a:off x="6955212" y="2901588"/>
                        <a:ext cx="5184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75000"/>
                          </a:schemeClr>
                        </a:solidFill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5" name="TextovéPole 224"/>
                      <p:cNvSpPr txBox="1"/>
                      <p:nvPr/>
                    </p:nvSpPr>
                    <p:spPr>
                      <a:xfrm>
                        <a:off x="6805828" y="2722108"/>
                        <a:ext cx="428628" cy="34970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 algn="ctr"/>
                        <a:r>
                          <a:rPr lang="cs-CZ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a:t>ℏ</a:t>
                        </a:r>
                        <a:r>
                          <a:rPr lang="el-GR" i="1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a:t>ω</a:t>
                        </a:r>
                        <a:endParaRPr lang="cs-CZ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21" name="Skupina 44"/>
                    <p:cNvGrpSpPr/>
                    <p:nvPr/>
                  </p:nvGrpSpPr>
                  <p:grpSpPr>
                    <a:xfrm>
                      <a:off x="6570676" y="5640768"/>
                      <a:ext cx="644530" cy="360000"/>
                      <a:chOff x="5857884" y="5624328"/>
                      <a:chExt cx="644530" cy="360000"/>
                    </a:xfrm>
                  </p:grpSpPr>
                  <p:cxnSp>
                    <p:nvCxnSpPr>
                      <p:cNvPr id="222" name="Přímá spojovací šipka 221"/>
                      <p:cNvCxnSpPr/>
                      <p:nvPr/>
                    </p:nvCxnSpPr>
                    <p:spPr>
                      <a:xfrm rot="5400000">
                        <a:off x="6321620" y="5803534"/>
                        <a:ext cx="36000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accent6">
                            <a:lumMod val="75000"/>
                          </a:schemeClr>
                        </a:solidFill>
                        <a:headEnd type="arrow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3" name="TextovéPole 222"/>
                      <p:cNvSpPr txBox="1"/>
                      <p:nvPr/>
                    </p:nvSpPr>
                    <p:spPr>
                      <a:xfrm>
                        <a:off x="5857884" y="5624328"/>
                        <a:ext cx="642942" cy="34970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36000" tIns="36000" rIns="36000" bIns="36000" rtlCol="0">
                        <a:spAutoFit/>
                      </a:bodyPr>
                      <a:lstStyle/>
                      <a:p>
                        <a:pPr algn="ctr"/>
                        <a:r>
                          <a:rPr lang="cs-CZ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a:t>ℏ</a:t>
                        </a:r>
                        <a:r>
                          <a:rPr lang="el-GR" i="1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a:t>ω</a:t>
                        </a:r>
                        <a:r>
                          <a:rPr lang="cs-CZ" smtClean="0">
                            <a:solidFill>
                              <a:srgbClr val="FF0000"/>
                            </a:solidFill>
                          </a:rPr>
                          <a:t>/2</a:t>
                        </a:r>
                        <a:endParaRPr lang="cs-CZ" i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207" name="TextovéPole 206"/>
                  <p:cNvSpPr txBox="1"/>
                  <p:nvPr/>
                </p:nvSpPr>
                <p:spPr>
                  <a:xfrm>
                    <a:off x="7296269" y="5494391"/>
                    <a:ext cx="214314" cy="288000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en-US" smtClean="0"/>
                      <a:t>0</a:t>
                    </a:r>
                    <a:endParaRPr lang="cs-CZ"/>
                  </a:p>
                </p:txBody>
              </p:sp>
              <p:sp>
                <p:nvSpPr>
                  <p:cNvPr id="208" name="TextovéPole 207"/>
                  <p:cNvSpPr txBox="1"/>
                  <p:nvPr/>
                </p:nvSpPr>
                <p:spPr>
                  <a:xfrm>
                    <a:off x="7296269" y="4967698"/>
                    <a:ext cx="214314" cy="349702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en-US" smtClean="0"/>
                      <a:t>1</a:t>
                    </a:r>
                    <a:endParaRPr lang="cs-CZ"/>
                  </a:p>
                </p:txBody>
              </p:sp>
              <p:sp>
                <p:nvSpPr>
                  <p:cNvPr id="209" name="TextovéPole 208"/>
                  <p:cNvSpPr txBox="1"/>
                  <p:nvPr/>
                </p:nvSpPr>
                <p:spPr>
                  <a:xfrm>
                    <a:off x="7296269" y="4467632"/>
                    <a:ext cx="214314" cy="349702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en-US" smtClean="0"/>
                      <a:t>2</a:t>
                    </a:r>
                    <a:endParaRPr lang="cs-CZ"/>
                  </a:p>
                </p:txBody>
              </p:sp>
              <p:sp>
                <p:nvSpPr>
                  <p:cNvPr id="210" name="TextovéPole 209"/>
                  <p:cNvSpPr txBox="1"/>
                  <p:nvPr/>
                </p:nvSpPr>
                <p:spPr>
                  <a:xfrm>
                    <a:off x="7300332" y="3981254"/>
                    <a:ext cx="214314" cy="349702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en-US" smtClean="0"/>
                      <a:t>3</a:t>
                    </a:r>
                    <a:endParaRPr lang="cs-CZ"/>
                  </a:p>
                </p:txBody>
              </p:sp>
              <p:sp>
                <p:nvSpPr>
                  <p:cNvPr id="211" name="TextovéPole 210"/>
                  <p:cNvSpPr txBox="1"/>
                  <p:nvPr/>
                </p:nvSpPr>
                <p:spPr>
                  <a:xfrm>
                    <a:off x="7153393" y="2971497"/>
                    <a:ext cx="500066" cy="349702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en-US" i="1" smtClean="0"/>
                      <a:t>k</a:t>
                    </a:r>
                    <a:r>
                      <a:rPr lang="en-US" smtClean="0"/>
                      <a:t>-1</a:t>
                    </a:r>
                    <a:endParaRPr lang="cs-CZ"/>
                  </a:p>
                </p:txBody>
              </p:sp>
              <p:sp>
                <p:nvSpPr>
                  <p:cNvPr id="212" name="TextovéPole 211"/>
                  <p:cNvSpPr txBox="1"/>
                  <p:nvPr/>
                </p:nvSpPr>
                <p:spPr>
                  <a:xfrm>
                    <a:off x="7211143" y="1971365"/>
                    <a:ext cx="428628" cy="349702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en-US" i="1" smtClean="0"/>
                      <a:t>k</a:t>
                    </a:r>
                    <a:r>
                      <a:rPr lang="en-US" smtClean="0"/>
                      <a:t>+1</a:t>
                    </a:r>
                    <a:endParaRPr lang="cs-CZ"/>
                  </a:p>
                </p:txBody>
              </p:sp>
              <p:sp>
                <p:nvSpPr>
                  <p:cNvPr id="213" name="TextovéPole 212"/>
                  <p:cNvSpPr txBox="1"/>
                  <p:nvPr/>
                </p:nvSpPr>
                <p:spPr>
                  <a:xfrm>
                    <a:off x="7296269" y="2478919"/>
                    <a:ext cx="214314" cy="349702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en-US" i="1" smtClean="0"/>
                      <a:t>k</a:t>
                    </a:r>
                    <a:endParaRPr lang="cs-CZ" i="1"/>
                  </a:p>
                </p:txBody>
              </p:sp>
              <p:sp>
                <p:nvSpPr>
                  <p:cNvPr id="214" name="TextovéPole 213"/>
                  <p:cNvSpPr txBox="1"/>
                  <p:nvPr/>
                </p:nvSpPr>
                <p:spPr>
                  <a:xfrm>
                    <a:off x="7296269" y="1428736"/>
                    <a:ext cx="214314" cy="380480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algn="ctr"/>
                    <a:r>
                      <a:rPr lang="en-US" sz="2000" i="1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endParaRPr lang="cs-CZ" sz="2000" i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aphicFrame>
              <p:nvGraphicFramePr>
                <p:cNvPr id="198" name="Objekt 197"/>
                <p:cNvGraphicFramePr>
                  <a:graphicFrameLocks noChangeAspect="1"/>
                </p:cNvGraphicFramePr>
                <p:nvPr/>
              </p:nvGraphicFramePr>
              <p:xfrm>
                <a:off x="7477736" y="5591390"/>
                <a:ext cx="390193" cy="432000"/>
              </p:xfrm>
              <a:graphic>
                <a:graphicData uri="http://schemas.openxmlformats.org/presentationml/2006/ole">
                  <p:oleObj spid="_x0000_s72741" name="Rovnice" r:id="rId4" imgW="355320" imgH="393480" progId="Equation.3">
                    <p:embed/>
                  </p:oleObj>
                </a:graphicData>
              </a:graphic>
            </p:graphicFrame>
            <p:graphicFrame>
              <p:nvGraphicFramePr>
                <p:cNvPr id="199" name="Object 3"/>
                <p:cNvGraphicFramePr>
                  <a:graphicFrameLocks noChangeAspect="1"/>
                </p:cNvGraphicFramePr>
                <p:nvPr/>
              </p:nvGraphicFramePr>
              <p:xfrm>
                <a:off x="7486873" y="5081699"/>
                <a:ext cx="390525" cy="431800"/>
              </p:xfrm>
              <a:graphic>
                <a:graphicData uri="http://schemas.openxmlformats.org/presentationml/2006/ole">
                  <p:oleObj spid="_x0000_s72742" name="Rovnice" r:id="rId5" imgW="355320" imgH="393480" progId="Equation.3">
                    <p:embed/>
                  </p:oleObj>
                </a:graphicData>
              </a:graphic>
            </p:graphicFrame>
            <p:graphicFrame>
              <p:nvGraphicFramePr>
                <p:cNvPr id="200" name="Object 4"/>
                <p:cNvGraphicFramePr>
                  <a:graphicFrameLocks noChangeAspect="1"/>
                </p:cNvGraphicFramePr>
                <p:nvPr/>
              </p:nvGraphicFramePr>
              <p:xfrm>
                <a:off x="7490936" y="4572008"/>
                <a:ext cx="390525" cy="431800"/>
              </p:xfrm>
              <a:graphic>
                <a:graphicData uri="http://schemas.openxmlformats.org/presentationml/2006/ole">
                  <p:oleObj spid="_x0000_s72743" name="Rovnice" r:id="rId6" imgW="355320" imgH="393480" progId="Equation.3">
                    <p:embed/>
                  </p:oleObj>
                </a:graphicData>
              </a:graphic>
            </p:graphicFrame>
            <p:graphicFrame>
              <p:nvGraphicFramePr>
                <p:cNvPr id="201" name="Object 5"/>
                <p:cNvGraphicFramePr>
                  <a:graphicFrameLocks noChangeAspect="1"/>
                </p:cNvGraphicFramePr>
                <p:nvPr/>
              </p:nvGraphicFramePr>
              <p:xfrm>
                <a:off x="7491333" y="4081567"/>
                <a:ext cx="390525" cy="431800"/>
              </p:xfrm>
              <a:graphic>
                <a:graphicData uri="http://schemas.openxmlformats.org/presentationml/2006/ole">
                  <p:oleObj spid="_x0000_s72744" name="Rovnice" r:id="rId7" imgW="355320" imgH="393480" progId="Equation.3">
                    <p:embed/>
                  </p:oleObj>
                </a:graphicData>
              </a:graphic>
            </p:graphicFrame>
            <p:graphicFrame>
              <p:nvGraphicFramePr>
                <p:cNvPr id="202" name="Object 6"/>
                <p:cNvGraphicFramePr>
                  <a:graphicFrameLocks noChangeAspect="1"/>
                </p:cNvGraphicFramePr>
                <p:nvPr/>
              </p:nvGraphicFramePr>
              <p:xfrm>
                <a:off x="7445400" y="3071713"/>
                <a:ext cx="627062" cy="431800"/>
              </p:xfrm>
              <a:graphic>
                <a:graphicData uri="http://schemas.openxmlformats.org/presentationml/2006/ole">
                  <p:oleObj spid="_x0000_s72745" name="Rovnice" r:id="rId8" imgW="571320" imgH="393480" progId="Equation.3">
                    <p:embed/>
                  </p:oleObj>
                </a:graphicData>
              </a:graphic>
            </p:graphicFrame>
            <p:graphicFrame>
              <p:nvGraphicFramePr>
                <p:cNvPr id="203" name="Object 7"/>
                <p:cNvGraphicFramePr>
                  <a:graphicFrameLocks noChangeAspect="1"/>
                </p:cNvGraphicFramePr>
                <p:nvPr/>
              </p:nvGraphicFramePr>
              <p:xfrm>
                <a:off x="7452833" y="2562119"/>
                <a:ext cx="627063" cy="431800"/>
              </p:xfrm>
              <a:graphic>
                <a:graphicData uri="http://schemas.openxmlformats.org/presentationml/2006/ole">
                  <p:oleObj spid="_x0000_s72746" name="Rovnice" r:id="rId9" imgW="571320" imgH="393480" progId="Equation.3">
                    <p:embed/>
                  </p:oleObj>
                </a:graphicData>
              </a:graphic>
            </p:graphicFrame>
            <p:graphicFrame>
              <p:nvGraphicFramePr>
                <p:cNvPr id="204" name="Object 8"/>
                <p:cNvGraphicFramePr>
                  <a:graphicFrameLocks noChangeAspect="1"/>
                </p:cNvGraphicFramePr>
                <p:nvPr/>
              </p:nvGraphicFramePr>
              <p:xfrm>
                <a:off x="7452833" y="2062053"/>
                <a:ext cx="627062" cy="431800"/>
              </p:xfrm>
              <a:graphic>
                <a:graphicData uri="http://schemas.openxmlformats.org/presentationml/2006/ole">
                  <p:oleObj spid="_x0000_s72747" name="Rovnice" r:id="rId10" imgW="571320" imgH="393480" progId="Equation.3">
                    <p:embed/>
                  </p:oleObj>
                </a:graphicData>
              </a:graphic>
            </p:graphicFrame>
            <p:sp>
              <p:nvSpPr>
                <p:cNvPr id="205" name="TextovéPole 204"/>
                <p:cNvSpPr txBox="1"/>
                <p:nvPr/>
              </p:nvSpPr>
              <p:spPr>
                <a:xfrm>
                  <a:off x="7533896" y="1571612"/>
                  <a:ext cx="357190" cy="380480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sz="2000" i="1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</a:t>
                  </a:r>
                  <a:r>
                    <a:rPr lang="en-US" sz="2000" i="1" baseline="-25000" smtClean="0">
                      <a:sym typeface="Symbol"/>
                    </a:rPr>
                    <a:t>n</a:t>
                  </a:r>
                  <a:endParaRPr lang="cs-CZ" sz="2000" i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8" name="Skupina 120"/>
              <p:cNvGrpSpPr/>
              <p:nvPr/>
            </p:nvGrpSpPr>
            <p:grpSpPr>
              <a:xfrm>
                <a:off x="8072462" y="1590862"/>
                <a:ext cx="642942" cy="4424156"/>
                <a:chOff x="7971084" y="1610112"/>
                <a:chExt cx="642942" cy="4424156"/>
              </a:xfrm>
            </p:grpSpPr>
            <p:sp>
              <p:nvSpPr>
                <p:cNvPr id="189" name="TextovéPole 188"/>
                <p:cNvSpPr txBox="1"/>
                <p:nvPr/>
              </p:nvSpPr>
              <p:spPr>
                <a:xfrm>
                  <a:off x="7971084" y="1610112"/>
                  <a:ext cx="642942" cy="349702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en-US" i="1" smtClean="0">
                      <a:solidFill>
                        <a:srgbClr val="FF0000"/>
                      </a:solidFill>
                      <a:sym typeface="Symbol"/>
                    </a:rPr>
                    <a:t>stav</a:t>
                  </a:r>
                  <a:endParaRPr lang="cs-CZ" i="1">
                    <a:solidFill>
                      <a:srgbClr val="FF0000"/>
                    </a:solidFill>
                  </a:endParaRPr>
                </a:p>
              </p:txBody>
            </p:sp>
            <p:graphicFrame>
              <p:nvGraphicFramePr>
                <p:cNvPr id="190" name="Objekt 189"/>
                <p:cNvGraphicFramePr>
                  <a:graphicFrameLocks noChangeAspect="1"/>
                </p:cNvGraphicFramePr>
                <p:nvPr/>
              </p:nvGraphicFramePr>
              <p:xfrm>
                <a:off x="8001024" y="5674268"/>
                <a:ext cx="288000" cy="360000"/>
              </p:xfrm>
              <a:graphic>
                <a:graphicData uri="http://schemas.openxmlformats.org/presentationml/2006/ole">
                  <p:oleObj spid="_x0000_s72748" name="Rovnice" r:id="rId11" imgW="203040" imgH="253800" progId="Equation.3">
                    <p:embed/>
                  </p:oleObj>
                </a:graphicData>
              </a:graphic>
            </p:graphicFrame>
            <p:graphicFrame>
              <p:nvGraphicFramePr>
                <p:cNvPr id="191" name="Object 17"/>
                <p:cNvGraphicFramePr>
                  <a:graphicFrameLocks noChangeAspect="1"/>
                </p:cNvGraphicFramePr>
                <p:nvPr/>
              </p:nvGraphicFramePr>
              <p:xfrm>
                <a:off x="8015287" y="5191124"/>
                <a:ext cx="251208" cy="360000"/>
              </p:xfrm>
              <a:graphic>
                <a:graphicData uri="http://schemas.openxmlformats.org/presentationml/2006/ole">
                  <p:oleObj spid="_x0000_s72749" name="Rovnice" r:id="rId12" imgW="177480" imgH="253800" progId="Equation.3">
                    <p:embed/>
                  </p:oleObj>
                </a:graphicData>
              </a:graphic>
            </p:graphicFrame>
            <p:graphicFrame>
              <p:nvGraphicFramePr>
                <p:cNvPr id="192" name="Object 18"/>
                <p:cNvGraphicFramePr>
                  <a:graphicFrameLocks noChangeAspect="1"/>
                </p:cNvGraphicFramePr>
                <p:nvPr/>
              </p:nvGraphicFramePr>
              <p:xfrm>
                <a:off x="8001024" y="4686008"/>
                <a:ext cx="286813" cy="360000"/>
              </p:xfrm>
              <a:graphic>
                <a:graphicData uri="http://schemas.openxmlformats.org/presentationml/2006/ole">
                  <p:oleObj spid="_x0000_s72750" name="Rovnice" r:id="rId13" imgW="203040" imgH="253800" progId="Equation.3">
                    <p:embed/>
                  </p:oleObj>
                </a:graphicData>
              </a:graphic>
            </p:graphicFrame>
            <p:graphicFrame>
              <p:nvGraphicFramePr>
                <p:cNvPr id="193" name="Object 19"/>
                <p:cNvGraphicFramePr>
                  <a:graphicFrameLocks noChangeAspect="1"/>
                </p:cNvGraphicFramePr>
                <p:nvPr/>
              </p:nvGraphicFramePr>
              <p:xfrm>
                <a:off x="8008938" y="4167188"/>
                <a:ext cx="269875" cy="358775"/>
              </p:xfrm>
              <a:graphic>
                <a:graphicData uri="http://schemas.openxmlformats.org/presentationml/2006/ole">
                  <p:oleObj spid="_x0000_s72751" name="Rovnice" r:id="rId14" imgW="190440" imgH="253800" progId="Equation.3">
                    <p:embed/>
                  </p:oleObj>
                </a:graphicData>
              </a:graphic>
            </p:graphicFrame>
            <p:graphicFrame>
              <p:nvGraphicFramePr>
                <p:cNvPr id="194" name="Object 20"/>
                <p:cNvGraphicFramePr>
                  <a:graphicFrameLocks noChangeAspect="1"/>
                </p:cNvGraphicFramePr>
                <p:nvPr/>
              </p:nvGraphicFramePr>
              <p:xfrm>
                <a:off x="8005691" y="3123998"/>
                <a:ext cx="557212" cy="360363"/>
              </p:xfrm>
              <a:graphic>
                <a:graphicData uri="http://schemas.openxmlformats.org/presentationml/2006/ole">
                  <p:oleObj spid="_x0000_s72752" name="Rovnice" r:id="rId15" imgW="393480" imgH="253800" progId="Equation.3">
                    <p:embed/>
                  </p:oleObj>
                </a:graphicData>
              </a:graphic>
            </p:graphicFrame>
            <p:graphicFrame>
              <p:nvGraphicFramePr>
                <p:cNvPr id="195" name="Object 21"/>
                <p:cNvGraphicFramePr>
                  <a:graphicFrameLocks noChangeAspect="1"/>
                </p:cNvGraphicFramePr>
                <p:nvPr/>
              </p:nvGraphicFramePr>
              <p:xfrm>
                <a:off x="8010649" y="2611134"/>
                <a:ext cx="288925" cy="360363"/>
              </p:xfrm>
              <a:graphic>
                <a:graphicData uri="http://schemas.openxmlformats.org/presentationml/2006/ole">
                  <p:oleObj spid="_x0000_s72753" name="Rovnice" r:id="rId16" imgW="203040" imgH="253800" progId="Equation.3">
                    <p:embed/>
                  </p:oleObj>
                </a:graphicData>
              </a:graphic>
            </p:graphicFrame>
            <p:graphicFrame>
              <p:nvGraphicFramePr>
                <p:cNvPr id="196" name="Object 22"/>
                <p:cNvGraphicFramePr>
                  <a:graphicFrameLocks noChangeAspect="1"/>
                </p:cNvGraphicFramePr>
                <p:nvPr/>
              </p:nvGraphicFramePr>
              <p:xfrm>
                <a:off x="8010649" y="2111068"/>
                <a:ext cx="557212" cy="360363"/>
              </p:xfrm>
              <a:graphic>
                <a:graphicData uri="http://schemas.openxmlformats.org/presentationml/2006/ole">
                  <p:oleObj spid="_x0000_s72754" name="Rovnice" r:id="rId17" imgW="393480" imgH="253800" progId="Equation.3">
                    <p:embed/>
                  </p:oleObj>
                </a:graphicData>
              </a:graphic>
            </p:graphicFrame>
          </p:grpSp>
        </p:grpSp>
      </p:grpSp>
      <p:sp>
        <p:nvSpPr>
          <p:cNvPr id="247" name="TextovéPole 246"/>
          <p:cNvSpPr txBox="1"/>
          <p:nvPr/>
        </p:nvSpPr>
        <p:spPr>
          <a:xfrm>
            <a:off x="1476562" y="2643182"/>
            <a:ext cx="3024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0000FF"/>
                </a:solidFill>
              </a:rPr>
              <a:t>Zavedeme kvazi</a:t>
            </a:r>
            <a:r>
              <a:rPr lang="cs-CZ" sz="2000" smtClean="0">
                <a:solidFill>
                  <a:srgbClr val="0000FF"/>
                </a:solidFill>
              </a:rPr>
              <a:t>částici</a:t>
            </a:r>
          </a:p>
          <a:p>
            <a:pPr algn="ctr"/>
            <a:r>
              <a:rPr lang="cs-CZ" sz="400" smtClean="0"/>
              <a:t> </a:t>
            </a:r>
            <a:endParaRPr lang="cs-CZ" smtClean="0"/>
          </a:p>
          <a:p>
            <a:pPr algn="ctr"/>
            <a:r>
              <a:rPr lang="cs-CZ" sz="2400" b="1" smtClean="0">
                <a:solidFill>
                  <a:srgbClr val="FF0000"/>
                </a:solidFill>
                <a:latin typeface="Comic Sans MS" pitchFamily="66" charset="0"/>
              </a:rPr>
              <a:t>fonon</a:t>
            </a:r>
          </a:p>
          <a:p>
            <a:pPr algn="ctr"/>
            <a:r>
              <a:rPr lang="cs-CZ" sz="2200" smtClean="0">
                <a:solidFill>
                  <a:srgbClr val="FF0000"/>
                </a:solidFill>
              </a:rPr>
              <a:t>s energií  </a:t>
            </a:r>
            <a:r>
              <a:rPr lang="cs-CZ" sz="2400" b="1" smtClean="0">
                <a:solidFill>
                  <a:srgbClr val="FF0000"/>
                </a:solidFill>
                <a:latin typeface="Cambria Math"/>
                <a:ea typeface="Cambria Math"/>
              </a:rPr>
              <a:t>ℏ</a:t>
            </a:r>
            <a:r>
              <a:rPr lang="el-GR" sz="2400" b="1" i="1" smtClean="0">
                <a:solidFill>
                  <a:srgbClr val="FF000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ω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248" name="TextovéPole 247"/>
          <p:cNvSpPr txBox="1"/>
          <p:nvPr/>
        </p:nvSpPr>
        <p:spPr>
          <a:xfrm>
            <a:off x="571472" y="4214818"/>
            <a:ext cx="4572032" cy="2031325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Jestliže budeme </a:t>
            </a:r>
          </a:p>
          <a:p>
            <a:pPr algn="ctr"/>
            <a:r>
              <a:rPr lang="cs-CZ" b="1" i="1" smtClean="0">
                <a:solidFill>
                  <a:srgbClr val="0000FF"/>
                </a:solidFill>
              </a:rPr>
              <a:t>odečítat energii od </a:t>
            </a:r>
            <a:r>
              <a:rPr lang="cs-CZ" i="1" smtClean="0">
                <a:solidFill>
                  <a:srgbClr val="0000FF"/>
                </a:solidFill>
              </a:rPr>
              <a:t> </a:t>
            </a:r>
            <a:r>
              <a:rPr lang="en-US" smtClean="0"/>
              <a:t>"</a:t>
            </a:r>
            <a:r>
              <a:rPr lang="cs-CZ" i="1" smtClean="0">
                <a:solidFill>
                  <a:srgbClr val="0000FF"/>
                </a:solidFill>
              </a:rPr>
              <a:t>nulbodové</a:t>
            </a:r>
            <a:r>
              <a:rPr lang="en-US" i="1" smtClean="0">
                <a:solidFill>
                  <a:srgbClr val="0000FF"/>
                </a:solidFill>
              </a:rPr>
              <a:t>  energie"  </a:t>
            </a:r>
            <a:r>
              <a:rPr lang="en-US" b="1" smtClean="0">
                <a:solidFill>
                  <a:srgbClr val="FF0000"/>
                </a:solidFill>
              </a:rPr>
              <a:t>ℏ</a:t>
            </a:r>
            <a:r>
              <a:rPr lang="el-GR" b="1" i="1" smtClean="0">
                <a:solidFill>
                  <a:srgbClr val="FF0000"/>
                </a:solidFill>
              </a:rPr>
              <a:t>ω</a:t>
            </a:r>
            <a:r>
              <a:rPr lang="en-US" b="1" smtClean="0">
                <a:solidFill>
                  <a:srgbClr val="FF0000"/>
                </a:solidFill>
              </a:rPr>
              <a:t>/2</a:t>
            </a:r>
            <a:r>
              <a:rPr lang="en-US" smtClean="0"/>
              <a:t>,</a:t>
            </a:r>
            <a:endParaRPr lang="cs-CZ" smtClean="0"/>
          </a:p>
          <a:p>
            <a:pPr algn="ctr"/>
            <a:r>
              <a:rPr lang="cs-CZ" smtClean="0"/>
              <a:t> </a:t>
            </a:r>
            <a:r>
              <a:rPr lang="en-US" smtClean="0"/>
              <a:t>bude</a:t>
            </a:r>
            <a:r>
              <a:rPr lang="cs-CZ" smtClean="0"/>
              <a:t> </a:t>
            </a:r>
            <a:r>
              <a:rPr lang="en-US" b="1" i="1" smtClean="0">
                <a:solidFill>
                  <a:srgbClr val="0000FF"/>
                </a:solidFill>
              </a:rPr>
              <a:t>energie harmonick</a:t>
            </a:r>
            <a:r>
              <a:rPr lang="cs-CZ" b="1" i="1" smtClean="0">
                <a:solidFill>
                  <a:srgbClr val="0000FF"/>
                </a:solidFill>
              </a:rPr>
              <a:t>é</a:t>
            </a:r>
            <a:r>
              <a:rPr lang="en-US" b="1" i="1" smtClean="0">
                <a:solidFill>
                  <a:srgbClr val="0000FF"/>
                </a:solidFill>
              </a:rPr>
              <a:t>ho oscil</a:t>
            </a:r>
            <a:r>
              <a:rPr lang="cs-CZ" b="1" i="1" smtClean="0">
                <a:solidFill>
                  <a:srgbClr val="0000FF"/>
                </a:solidFill>
              </a:rPr>
              <a:t>á</a:t>
            </a:r>
            <a:r>
              <a:rPr lang="en-US" b="1" i="1" smtClean="0">
                <a:solidFill>
                  <a:srgbClr val="0000FF"/>
                </a:solidFill>
              </a:rPr>
              <a:t>toru</a:t>
            </a:r>
            <a:endParaRPr lang="cs-CZ" b="1" i="1" smtClean="0">
              <a:solidFill>
                <a:srgbClr val="0000FF"/>
              </a:solidFill>
            </a:endParaRPr>
          </a:p>
          <a:p>
            <a:pPr algn="ctr"/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b="1" smtClean="0">
                <a:solidFill>
                  <a:srgbClr val="FF0000"/>
                </a:solidFill>
              </a:rPr>
              <a:t>ve stavu </a:t>
            </a:r>
            <a:r>
              <a:rPr lang="en-US" b="1" smtClean="0">
                <a:solidFill>
                  <a:srgbClr val="FF0000"/>
                </a:solidFill>
              </a:rPr>
              <a:t>|</a:t>
            </a:r>
            <a:r>
              <a:rPr lang="cs-CZ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smtClean="0">
                <a:solidFill>
                  <a:srgbClr val="FF0000"/>
                </a:solidFill>
                <a:latin typeface="Cambria Math"/>
                <a:ea typeface="Cambria Math"/>
                <a:cs typeface="Times New Roman"/>
              </a:rPr>
              <a:t>〉</a:t>
            </a:r>
          </a:p>
          <a:p>
            <a:pPr algn="ctr"/>
            <a:r>
              <a:rPr lang="en-US" smtClean="0"/>
              <a:t>rovna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b="1" i="1" smtClean="0">
                <a:solidFill>
                  <a:srgbClr val="0000FF"/>
                </a:solidFill>
              </a:rPr>
              <a:t>energii ide</a:t>
            </a:r>
            <a:r>
              <a:rPr lang="cs-CZ" b="1" i="1" smtClean="0">
                <a:solidFill>
                  <a:srgbClr val="0000FF"/>
                </a:solidFill>
              </a:rPr>
              <a:t>álního fononového plynu</a:t>
            </a:r>
            <a:r>
              <a:rPr lang="cs-CZ" b="1" smtClean="0">
                <a:solidFill>
                  <a:srgbClr val="0000FF"/>
                </a:solidFill>
              </a:rPr>
              <a:t> </a:t>
            </a:r>
            <a:r>
              <a:rPr lang="cs-CZ" smtClean="0"/>
              <a:t>s</a:t>
            </a:r>
            <a:endParaRPr lang="cs-CZ" smtClean="0">
              <a:solidFill>
                <a:srgbClr val="C00000"/>
              </a:solidFill>
            </a:endParaRPr>
          </a:p>
          <a:p>
            <a:pPr algn="ctr"/>
            <a:r>
              <a:rPr lang="cs-CZ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b="1" smtClean="0">
                <a:solidFill>
                  <a:srgbClr val="FF0000"/>
                </a:solidFill>
              </a:rPr>
              <a:t> fonony</a:t>
            </a:r>
            <a:r>
              <a:rPr lang="cs-CZ" b="1" smtClean="0"/>
              <a:t> .</a:t>
            </a:r>
            <a:r>
              <a:rPr lang="en-US" i="1" smtClean="0">
                <a:solidFill>
                  <a:srgbClr val="FF0000"/>
                </a:solidFill>
              </a:rPr>
              <a:t> </a:t>
            </a:r>
            <a:endParaRPr lang="cs-CZ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929454" y="214290"/>
            <a:ext cx="192882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Fonony - </a:t>
            </a:r>
            <a:r>
              <a:rPr lang="cs-CZ" i="1" smtClean="0"/>
              <a:t>2</a:t>
            </a:r>
            <a:endParaRPr lang="cs-CZ" i="1"/>
          </a:p>
        </p:txBody>
      </p:sp>
      <p:grpSp>
        <p:nvGrpSpPr>
          <p:cNvPr id="31" name="Skupina 30"/>
          <p:cNvGrpSpPr/>
          <p:nvPr/>
        </p:nvGrpSpPr>
        <p:grpSpPr>
          <a:xfrm>
            <a:off x="785786" y="785794"/>
            <a:ext cx="7643866" cy="1500198"/>
            <a:chOff x="785786" y="785794"/>
            <a:chExt cx="7643866" cy="1500198"/>
          </a:xfrm>
          <a:solidFill>
            <a:srgbClr val="FFE4C9"/>
          </a:solidFill>
        </p:grpSpPr>
        <p:sp>
          <p:nvSpPr>
            <p:cNvPr id="5" name="TextovéPole 4"/>
            <p:cNvSpPr txBox="1"/>
            <p:nvPr/>
          </p:nvSpPr>
          <p:spPr>
            <a:xfrm>
              <a:off x="785786" y="785794"/>
              <a:ext cx="764386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smtClean="0">
                  <a:solidFill>
                    <a:srgbClr val="0000FF"/>
                  </a:solidFill>
                </a:rPr>
                <a:t>Energie souboru 3</a:t>
              </a:r>
              <a:r>
                <a:rPr lang="cs-CZ" i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Ns</a:t>
              </a:r>
              <a:r>
                <a:rPr lang="cs-CZ" smtClean="0">
                  <a:solidFill>
                    <a:srgbClr val="0000FF"/>
                  </a:solidFill>
                </a:rPr>
                <a:t> nezávislých harmonických oscilátorů s frekvencemi </a:t>
              </a:r>
              <a:r>
                <a:rPr lang="el-GR" i="1" smtClean="0">
                  <a:solidFill>
                    <a:srgbClr val="0000FF"/>
                  </a:solidFill>
                  <a:latin typeface="Times New Roman" pitchFamily="18" charset="0"/>
                  <a:ea typeface="Cambria Math"/>
                  <a:cs typeface="Times New Roman" pitchFamily="18" charset="0"/>
                </a:rPr>
                <a:t>ω</a:t>
              </a:r>
              <a:r>
                <a:rPr lang="cs-CZ" i="1" baseline="-25000" smtClean="0">
                  <a:solidFill>
                    <a:srgbClr val="0000FF"/>
                  </a:solidFill>
                </a:rPr>
                <a:t>j</a:t>
              </a:r>
              <a:r>
                <a:rPr lang="cs-CZ" sz="1100" i="1" baseline="-25000" smtClean="0">
                  <a:solidFill>
                    <a:srgbClr val="0000FF"/>
                  </a:solidFill>
                </a:rPr>
                <a:t> </a:t>
              </a:r>
              <a:r>
                <a:rPr lang="cs-CZ" sz="1600" smtClean="0">
                  <a:solidFill>
                    <a:srgbClr val="0000FF"/>
                  </a:solidFill>
                </a:rPr>
                <a:t>(</a:t>
              </a:r>
              <a:r>
                <a:rPr lang="cs-CZ" sz="1600" b="1" i="1" smtClean="0">
                  <a:solidFill>
                    <a:srgbClr val="0000FF"/>
                  </a:solidFill>
                </a:rPr>
                <a:t>q</a:t>
              </a:r>
              <a:r>
                <a:rPr lang="cs-CZ" sz="1600" smtClean="0">
                  <a:solidFill>
                    <a:srgbClr val="0000FF"/>
                  </a:solidFill>
                </a:rPr>
                <a:t>) </a:t>
              </a:r>
              <a:r>
                <a:rPr lang="cs-CZ" smtClean="0"/>
                <a:t>je</a:t>
              </a:r>
              <a:endParaRPr lang="cs-CZ" i="1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2500298" y="1385992"/>
              <a:ext cx="3852000" cy="900000"/>
              <a:chOff x="2500298" y="1264859"/>
              <a:chExt cx="3852000" cy="900000"/>
            </a:xfrm>
            <a:grpFill/>
          </p:grpSpPr>
          <p:sp>
            <p:nvSpPr>
              <p:cNvPr id="25" name="Zaoblený obdélník 24"/>
              <p:cNvSpPr/>
              <p:nvPr/>
            </p:nvSpPr>
            <p:spPr>
              <a:xfrm>
                <a:off x="2500298" y="1264859"/>
                <a:ext cx="3852000" cy="900000"/>
              </a:xfrm>
              <a:prstGeom prst="roundRect">
                <a:avLst>
                  <a:gd name="adj" fmla="val 3748"/>
                </a:avLst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6" name="Objekt 5"/>
              <p:cNvGraphicFramePr>
                <a:graphicFrameLocks noChangeAspect="1"/>
              </p:cNvGraphicFramePr>
              <p:nvPr/>
            </p:nvGraphicFramePr>
            <p:xfrm>
              <a:off x="2636965" y="1379041"/>
              <a:ext cx="3633132" cy="714380"/>
            </p:xfrm>
            <a:graphic>
              <a:graphicData uri="http://schemas.openxmlformats.org/presentationml/2006/ole">
                <p:oleObj spid="_x0000_s71681" name="Rovnice" r:id="rId3" imgW="2260440" imgH="444240" progId="Equation.3">
                  <p:embed/>
                </p:oleObj>
              </a:graphicData>
            </a:graphic>
          </p:graphicFrame>
        </p:grpSp>
      </p:grpSp>
      <p:grpSp>
        <p:nvGrpSpPr>
          <p:cNvPr id="18" name="Skupina 17"/>
          <p:cNvGrpSpPr/>
          <p:nvPr/>
        </p:nvGrpSpPr>
        <p:grpSpPr>
          <a:xfrm>
            <a:off x="928662" y="3286124"/>
            <a:ext cx="7572428" cy="2554545"/>
            <a:chOff x="928662" y="3384667"/>
            <a:chExt cx="7572428" cy="2554545"/>
          </a:xfrm>
        </p:grpSpPr>
        <p:sp>
          <p:nvSpPr>
            <p:cNvPr id="10" name="TextovéPole 9"/>
            <p:cNvSpPr txBox="1"/>
            <p:nvPr/>
          </p:nvSpPr>
          <p:spPr>
            <a:xfrm>
              <a:off x="928662" y="3384667"/>
              <a:ext cx="7572428" cy="2554545"/>
            </a:xfrm>
            <a:prstGeom prst="rect">
              <a:avLst/>
            </a:prstGeom>
            <a:solidFill>
              <a:srgbClr val="DEFFBD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smtClean="0">
                  <a:solidFill>
                    <a:srgbClr val="FF0000"/>
                  </a:solidFill>
                </a:rPr>
                <a:t>Energie souboru </a:t>
              </a:r>
              <a:r>
                <a:rPr lang="cs-CZ" sz="2000" i="1" smtClean="0">
                  <a:solidFill>
                    <a:srgbClr val="FF0000"/>
                  </a:solidFill>
                </a:rPr>
                <a:t>3</a:t>
              </a:r>
              <a:r>
                <a:rPr lang="cs-CZ" sz="2000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Ns</a:t>
              </a:r>
              <a:r>
                <a:rPr lang="en-US" sz="2000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smtClean="0">
                  <a:solidFill>
                    <a:srgbClr val="FF0000"/>
                  </a:solidFill>
                </a:rPr>
                <a:t>nez</a:t>
              </a:r>
              <a:r>
                <a:rPr lang="cs-CZ" sz="2000" i="1" smtClean="0">
                  <a:solidFill>
                    <a:srgbClr val="FF0000"/>
                  </a:solidFill>
                </a:rPr>
                <a:t>ávislých harmonických oscilátorů </a:t>
              </a:r>
              <a:r>
                <a:rPr lang="cs-CZ" sz="2000" smtClean="0"/>
                <a:t>ve stavu</a:t>
              </a:r>
              <a:endParaRPr lang="en-US" sz="2000" smtClean="0"/>
            </a:p>
            <a:p>
              <a:pPr algn="ctr"/>
              <a:endParaRPr lang="en-US" sz="2000" smtClean="0"/>
            </a:p>
            <a:p>
              <a:pPr algn="ctr"/>
              <a:endParaRPr lang="en-US" sz="2000" smtClean="0"/>
            </a:p>
            <a:p>
              <a:pPr algn="ctr"/>
              <a:endParaRPr lang="en-US" sz="2000" smtClean="0"/>
            </a:p>
            <a:p>
              <a:pPr algn="ctr"/>
              <a:endParaRPr lang="en-US" sz="2000" smtClean="0"/>
            </a:p>
            <a:p>
              <a:pPr algn="ctr"/>
              <a:endParaRPr lang="en-US" sz="2000" smtClean="0"/>
            </a:p>
            <a:p>
              <a:pPr algn="ctr"/>
              <a:endParaRPr lang="en-US" sz="2000" smtClean="0"/>
            </a:p>
            <a:p>
              <a:pPr algn="ctr"/>
              <a:endParaRPr lang="en-US" sz="2000" smtClean="0"/>
            </a:p>
          </p:txBody>
        </p:sp>
        <p:graphicFrame>
          <p:nvGraphicFramePr>
            <p:cNvPr id="11" name="Objekt 10"/>
            <p:cNvGraphicFramePr>
              <a:graphicFrameLocks noChangeAspect="1"/>
            </p:cNvGraphicFramePr>
            <p:nvPr/>
          </p:nvGraphicFramePr>
          <p:xfrm>
            <a:off x="3000364" y="3843112"/>
            <a:ext cx="2950378" cy="468314"/>
          </p:xfrm>
          <a:graphic>
            <a:graphicData uri="http://schemas.openxmlformats.org/presentationml/2006/ole">
              <p:oleObj spid="_x0000_s71683" name="Rovnice" r:id="rId4" imgW="1600200" imgH="253800" progId="Equation.3">
                <p:embed/>
              </p:oleObj>
            </a:graphicData>
          </a:graphic>
        </p:graphicFrame>
      </p:grpSp>
      <p:sp>
        <p:nvSpPr>
          <p:cNvPr id="17" name="TextovéPole 16"/>
          <p:cNvSpPr txBox="1"/>
          <p:nvPr/>
        </p:nvSpPr>
        <p:spPr>
          <a:xfrm>
            <a:off x="928662" y="4214818"/>
            <a:ext cx="7572428" cy="1723549"/>
          </a:xfrm>
          <a:prstGeom prst="rect">
            <a:avLst/>
          </a:prstGeom>
          <a:solidFill>
            <a:srgbClr val="DEFFBD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i="1" smtClean="0">
                <a:solidFill>
                  <a:srgbClr val="FF0000"/>
                </a:solidFill>
              </a:rPr>
              <a:t>je ekvivalentní energii ideálního fononového plynu </a:t>
            </a:r>
            <a:r>
              <a:rPr lang="cs-CZ" sz="2000" smtClean="0"/>
              <a:t>v němž je</a:t>
            </a:r>
          </a:p>
          <a:p>
            <a:pPr algn="ctr"/>
            <a:r>
              <a:rPr lang="cs-CZ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smtClean="0"/>
              <a:t>1  </a:t>
            </a:r>
            <a:r>
              <a:rPr lang="en-US" smtClean="0"/>
              <a:t>fonon</a:t>
            </a:r>
            <a:r>
              <a:rPr lang="cs-CZ" smtClean="0"/>
              <a:t>ů, každý s energií </a:t>
            </a:r>
            <a:r>
              <a:rPr lang="cs-CZ" smtClean="0">
                <a:latin typeface="Cambria Math"/>
                <a:ea typeface="Cambria Math"/>
              </a:rPr>
              <a:t>ℏ</a:t>
            </a:r>
            <a:r>
              <a:rPr lang="el-GR" i="1" smtClean="0">
                <a:latin typeface="Times New Roman" pitchFamily="18" charset="0"/>
                <a:ea typeface="Cambria Math"/>
                <a:cs typeface="Times New Roman" pitchFamily="18" charset="0"/>
              </a:rPr>
              <a:t>ω</a:t>
            </a:r>
            <a:r>
              <a:rPr lang="cs-CZ" sz="2000" baseline="-25000" smtClean="0"/>
              <a:t>1</a:t>
            </a:r>
            <a:r>
              <a:rPr lang="en-US" sz="2000" baseline="-25000" smtClean="0"/>
              <a:t> </a:t>
            </a:r>
            <a:r>
              <a:rPr lang="en-US" smtClean="0"/>
              <a:t>,</a:t>
            </a:r>
            <a:endParaRPr lang="en-US" sz="2000" baseline="-25000" smtClean="0"/>
          </a:p>
          <a:p>
            <a:pPr algn="ctr"/>
            <a:r>
              <a:rPr lang="cs-CZ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smtClean="0"/>
              <a:t>2  </a:t>
            </a:r>
            <a:r>
              <a:rPr lang="en-US" smtClean="0"/>
              <a:t>fonon</a:t>
            </a:r>
            <a:r>
              <a:rPr lang="cs-CZ" smtClean="0"/>
              <a:t>ů, každý s energií </a:t>
            </a:r>
            <a:r>
              <a:rPr lang="cs-CZ" smtClean="0">
                <a:latin typeface="Cambria Math"/>
                <a:ea typeface="Cambria Math"/>
              </a:rPr>
              <a:t>ℏ</a:t>
            </a:r>
            <a:r>
              <a:rPr lang="el-GR" i="1" smtClean="0">
                <a:latin typeface="Times New Roman" pitchFamily="18" charset="0"/>
                <a:ea typeface="Cambria Math"/>
                <a:cs typeface="Times New Roman" pitchFamily="18" charset="0"/>
              </a:rPr>
              <a:t>ω</a:t>
            </a:r>
            <a:r>
              <a:rPr lang="en-US" sz="2000" baseline="-25000" smtClean="0"/>
              <a:t>2 </a:t>
            </a:r>
            <a:r>
              <a:rPr lang="en-US" sz="2000" smtClean="0"/>
              <a:t>,</a:t>
            </a:r>
            <a:endParaRPr lang="en-US" sz="2000" baseline="-25000" smtClean="0"/>
          </a:p>
          <a:p>
            <a:pPr algn="ctr"/>
            <a:r>
              <a:rPr lang="en-US" smtClean="0"/>
              <a:t>⋮</a:t>
            </a:r>
            <a:endParaRPr lang="cs-CZ" smtClean="0"/>
          </a:p>
          <a:p>
            <a:pPr algn="ctr"/>
            <a:r>
              <a:rPr lang="cs-CZ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smtClean="0"/>
              <a:t>3</a:t>
            </a:r>
            <a:r>
              <a:rPr lang="en-US" sz="2000" i="1" baseline="-25000" smtClean="0"/>
              <a:t>Ns</a:t>
            </a:r>
            <a:r>
              <a:rPr lang="en-US" sz="2000" baseline="-25000" smtClean="0"/>
              <a:t>  </a:t>
            </a:r>
            <a:r>
              <a:rPr lang="en-US" smtClean="0"/>
              <a:t>fonon</a:t>
            </a:r>
            <a:r>
              <a:rPr lang="cs-CZ" smtClean="0"/>
              <a:t>ů, každý s energií </a:t>
            </a:r>
            <a:r>
              <a:rPr lang="cs-CZ" smtClean="0">
                <a:latin typeface="Cambria Math"/>
                <a:ea typeface="Cambria Math"/>
              </a:rPr>
              <a:t>ℏ</a:t>
            </a:r>
            <a:r>
              <a:rPr lang="el-GR" i="1" smtClean="0">
                <a:latin typeface="Times New Roman" pitchFamily="18" charset="0"/>
                <a:ea typeface="Cambria Math"/>
                <a:cs typeface="Times New Roman" pitchFamily="18" charset="0"/>
              </a:rPr>
              <a:t>ω</a:t>
            </a:r>
            <a:r>
              <a:rPr lang="en-US" sz="2000" baseline="-25000" smtClean="0"/>
              <a:t>3</a:t>
            </a:r>
            <a:r>
              <a:rPr lang="en-US" sz="2000" i="1" baseline="-25000" smtClean="0"/>
              <a:t>Ns  </a:t>
            </a:r>
            <a:r>
              <a:rPr lang="en-US" smtClean="0"/>
              <a:t>.</a:t>
            </a:r>
            <a:endParaRPr lang="en-US" sz="2000" i="1" baseline="-25000" smtClean="0"/>
          </a:p>
          <a:p>
            <a:pPr algn="ctr"/>
            <a:endParaRPr lang="cs-CZ" i="1" baseline="-25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Skupina 37"/>
          <p:cNvGrpSpPr/>
          <p:nvPr/>
        </p:nvGrpSpPr>
        <p:grpSpPr>
          <a:xfrm>
            <a:off x="1071538" y="2428868"/>
            <a:ext cx="7000924" cy="714380"/>
            <a:chOff x="1071538" y="2428868"/>
            <a:chExt cx="7000924" cy="714380"/>
          </a:xfrm>
        </p:grpSpPr>
        <p:sp>
          <p:nvSpPr>
            <p:cNvPr id="39" name="TextovéPole 38"/>
            <p:cNvSpPr txBox="1"/>
            <p:nvPr/>
          </p:nvSpPr>
          <p:spPr>
            <a:xfrm>
              <a:off x="1071538" y="2612063"/>
              <a:ext cx="528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B</a:t>
              </a:r>
              <a:r>
                <a:rPr lang="cs-CZ" smtClean="0"/>
                <a:t>udeme opět </a:t>
              </a:r>
              <a:r>
                <a:rPr lang="cs-CZ" i="1" smtClean="0">
                  <a:solidFill>
                    <a:srgbClr val="0000FF"/>
                  </a:solidFill>
                </a:rPr>
                <a:t>odečítat energii od </a:t>
              </a:r>
              <a:r>
                <a:rPr lang="en-US" i="1" smtClean="0">
                  <a:solidFill>
                    <a:srgbClr val="0000FF"/>
                  </a:solidFill>
                </a:rPr>
                <a:t>"nulbodov</a:t>
              </a:r>
              <a:r>
                <a:rPr lang="cs-CZ" i="1" smtClean="0">
                  <a:solidFill>
                    <a:srgbClr val="0000FF"/>
                  </a:solidFill>
                </a:rPr>
                <a:t>é  energie</a:t>
              </a:r>
              <a:r>
                <a:rPr lang="en-US" i="1" smtClean="0">
                  <a:solidFill>
                    <a:srgbClr val="0000FF"/>
                  </a:solidFill>
                </a:rPr>
                <a:t>"</a:t>
              </a:r>
              <a:r>
                <a:rPr lang="en-US" i="1" smtClean="0"/>
                <a:t>                                                                                                       </a:t>
              </a:r>
              <a:endParaRPr lang="cs-CZ"/>
            </a:p>
          </p:txBody>
        </p:sp>
        <p:grpSp>
          <p:nvGrpSpPr>
            <p:cNvPr id="40" name="Skupina 33"/>
            <p:cNvGrpSpPr/>
            <p:nvPr/>
          </p:nvGrpSpPr>
          <p:grpSpPr>
            <a:xfrm>
              <a:off x="6429388" y="2428868"/>
              <a:ext cx="1643074" cy="714380"/>
              <a:chOff x="6429388" y="2428868"/>
              <a:chExt cx="1785950" cy="714380"/>
            </a:xfrm>
          </p:grpSpPr>
          <p:sp>
            <p:nvSpPr>
              <p:cNvPr id="41" name="Zaoblený obdélník 40"/>
              <p:cNvSpPr/>
              <p:nvPr/>
            </p:nvSpPr>
            <p:spPr>
              <a:xfrm>
                <a:off x="6429388" y="2428868"/>
                <a:ext cx="1785950" cy="714380"/>
              </a:xfrm>
              <a:prstGeom prst="roundRect">
                <a:avLst>
                  <a:gd name="adj" fmla="val 692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42" name="Objekt 41"/>
              <p:cNvGraphicFramePr>
                <a:graphicFrameLocks noChangeAspect="1"/>
              </p:cNvGraphicFramePr>
              <p:nvPr/>
            </p:nvGraphicFramePr>
            <p:xfrm>
              <a:off x="6580471" y="2459248"/>
              <a:ext cx="1563429" cy="684000"/>
            </p:xfrm>
            <a:graphic>
              <a:graphicData uri="http://schemas.openxmlformats.org/presentationml/2006/ole">
                <p:oleObj spid="_x0000_s71688" name="Rovnice" r:id="rId5" imgW="1015920" imgH="44424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- </a:t>
            </a:r>
            <a:r>
              <a:rPr lang="en-US" i="1" dirty="0" smtClean="0"/>
              <a:t>1</a:t>
            </a:r>
            <a:endParaRPr lang="cs-CZ" i="1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714348" y="857232"/>
            <a:ext cx="7643866" cy="1071570"/>
            <a:chOff x="714348" y="928670"/>
            <a:chExt cx="7643866" cy="1071570"/>
          </a:xfrm>
        </p:grpSpPr>
        <p:sp>
          <p:nvSpPr>
            <p:cNvPr id="5" name="TextovéPole 4"/>
            <p:cNvSpPr txBox="1"/>
            <p:nvPr/>
          </p:nvSpPr>
          <p:spPr>
            <a:xfrm>
              <a:off x="714348" y="928670"/>
              <a:ext cx="7643866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FF0000"/>
                  </a:solidFill>
                </a:rPr>
                <a:t>Střední hodnota energie harmonického oscilátoru</a:t>
              </a:r>
              <a:r>
                <a:rPr lang="cs-CZ" dirty="0" smtClean="0"/>
                <a:t> </a:t>
              </a:r>
              <a:r>
                <a:rPr lang="cs-CZ" dirty="0" smtClean="0">
                  <a:solidFill>
                    <a:srgbClr val="0000FF"/>
                  </a:solidFill>
                </a:rPr>
                <a:t>s frekvencí </a:t>
              </a:r>
              <a:r>
                <a:rPr lang="el-GR" i="1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ω</a:t>
              </a:r>
              <a:r>
                <a:rPr lang="cs-CZ" dirty="0" smtClean="0">
                  <a:solidFill>
                    <a:srgbClr val="0000FF"/>
                  </a:solidFill>
                </a:rPr>
                <a:t> při teplotě </a:t>
              </a:r>
              <a:r>
                <a:rPr lang="cs-CZ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  </a:t>
              </a:r>
              <a:r>
                <a:rPr lang="cs-CZ" dirty="0" smtClean="0"/>
                <a:t>je</a:t>
              </a:r>
              <a:endParaRPr lang="cs-CZ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3286116" y="1345001"/>
              <a:ext cx="1571636" cy="655239"/>
              <a:chOff x="3286116" y="1345001"/>
              <a:chExt cx="1571636" cy="655239"/>
            </a:xfrm>
          </p:grpSpPr>
          <p:sp>
            <p:nvSpPr>
              <p:cNvPr id="13" name="Zaoblený obdélník 12"/>
              <p:cNvSpPr/>
              <p:nvPr/>
            </p:nvSpPr>
            <p:spPr>
              <a:xfrm>
                <a:off x="3286116" y="1357298"/>
                <a:ext cx="1571636" cy="642942"/>
              </a:xfrm>
              <a:prstGeom prst="roundRect">
                <a:avLst/>
              </a:prstGeom>
              <a:solidFill>
                <a:srgbClr val="FFFF99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6" name="Objekt 5"/>
              <p:cNvGraphicFramePr>
                <a:graphicFrameLocks noChangeAspect="1"/>
              </p:cNvGraphicFramePr>
              <p:nvPr/>
            </p:nvGraphicFramePr>
            <p:xfrm>
              <a:off x="3482975" y="1345001"/>
              <a:ext cx="1277938" cy="630237"/>
            </p:xfrm>
            <a:graphic>
              <a:graphicData uri="http://schemas.openxmlformats.org/presentationml/2006/ole">
                <p:oleObj spid="_x0000_s74753" name="Rovnice" r:id="rId3" imgW="876240" imgH="431640" progId="Equation.3">
                  <p:embed/>
                </p:oleObj>
              </a:graphicData>
            </a:graphic>
          </p:graphicFrame>
        </p:grpSp>
      </p:grpSp>
      <p:grpSp>
        <p:nvGrpSpPr>
          <p:cNvPr id="18" name="Skupina 17"/>
          <p:cNvGrpSpPr/>
          <p:nvPr/>
        </p:nvGrpSpPr>
        <p:grpSpPr>
          <a:xfrm>
            <a:off x="642910" y="1996851"/>
            <a:ext cx="7286676" cy="1575025"/>
            <a:chOff x="642910" y="1996851"/>
            <a:chExt cx="7286676" cy="1575025"/>
          </a:xfrm>
        </p:grpSpPr>
        <p:sp>
          <p:nvSpPr>
            <p:cNvPr id="7" name="TextovéPole 6"/>
            <p:cNvSpPr txBox="1"/>
            <p:nvPr/>
          </p:nvSpPr>
          <p:spPr>
            <a:xfrm>
              <a:off x="642910" y="1996851"/>
              <a:ext cx="7286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kde </a:t>
              </a:r>
              <a:r>
                <a:rPr lang="cs-CZ" dirty="0" smtClean="0">
                  <a:solidFill>
                    <a:srgbClr val="0000FF"/>
                  </a:solidFill>
                </a:rPr>
                <a:t>pravděpodobnost </a:t>
              </a:r>
              <a:r>
                <a:rPr lang="cs-CZ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cs-CZ" sz="2000" i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cs-CZ" dirty="0" smtClean="0">
                  <a:solidFill>
                    <a:srgbClr val="0000FF"/>
                  </a:solidFill>
                </a:rPr>
                <a:t> </a:t>
              </a:r>
              <a:r>
                <a:rPr lang="cs-CZ" dirty="0" smtClean="0"/>
                <a:t>, že oscilátor bude mít při teplotě </a:t>
              </a:r>
              <a:r>
                <a:rPr lang="cs-CZ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cs-CZ" dirty="0" smtClean="0"/>
                <a:t> energii </a:t>
              </a:r>
              <a:r>
                <a:rPr lang="el-GR" i="1" dirty="0" smtClean="0">
                  <a:latin typeface="Cambria Math"/>
                  <a:ea typeface="Cambria Math"/>
                </a:rPr>
                <a:t>ε</a:t>
              </a:r>
              <a:r>
                <a:rPr lang="cs-CZ" sz="800" i="1" dirty="0" smtClean="0">
                  <a:latin typeface="Cambria Math"/>
                  <a:ea typeface="Cambria Math"/>
                </a:rPr>
                <a:t> </a:t>
              </a:r>
              <a:r>
                <a:rPr lang="cs-CZ" sz="2000" baseline="-25000" dirty="0" smtClean="0">
                  <a:latin typeface="Cambria Math"/>
                  <a:ea typeface="Cambria Math"/>
                </a:rPr>
                <a:t>n</a:t>
              </a:r>
              <a:r>
                <a:rPr lang="cs-CZ" dirty="0" smtClean="0">
                  <a:latin typeface="Cambria Math"/>
                  <a:ea typeface="Cambria Math"/>
                </a:rPr>
                <a:t> </a:t>
              </a:r>
              <a:br>
                <a:rPr lang="cs-CZ" dirty="0" smtClean="0">
                  <a:latin typeface="Cambria Math"/>
                  <a:ea typeface="Cambria Math"/>
                </a:rPr>
              </a:br>
              <a:r>
                <a:rPr lang="cs-CZ" dirty="0" smtClean="0"/>
                <a:t>je </a:t>
              </a:r>
              <a:r>
                <a:rPr lang="cs-CZ" dirty="0" smtClean="0">
                  <a:solidFill>
                    <a:srgbClr val="0000FF"/>
                  </a:solidFill>
                </a:rPr>
                <a:t>dána </a:t>
              </a:r>
              <a:r>
                <a:rPr lang="cs-CZ" dirty="0" err="1" smtClean="0">
                  <a:solidFill>
                    <a:srgbClr val="0000FF"/>
                  </a:solidFill>
                </a:rPr>
                <a:t>Boltzmannovým</a:t>
              </a:r>
              <a:r>
                <a:rPr lang="cs-CZ" dirty="0" smtClean="0">
                  <a:solidFill>
                    <a:srgbClr val="0000FF"/>
                  </a:solidFill>
                </a:rPr>
                <a:t> vztahem </a:t>
              </a:r>
              <a:r>
                <a:rPr lang="cs-CZ" dirty="0" smtClean="0"/>
                <a:t>(</a:t>
              </a:r>
              <a:r>
                <a:rPr lang="el-GR" i="1" dirty="0" smtClean="0">
                  <a:latin typeface="Cambria Math"/>
                  <a:ea typeface="Cambria Math"/>
                </a:rPr>
                <a:t>κ</a:t>
              </a:r>
              <a:r>
                <a:rPr lang="cs-CZ" i="1" dirty="0" smtClean="0">
                  <a:latin typeface="Cambria Math"/>
                  <a:ea typeface="Cambria Math"/>
                </a:rPr>
                <a:t>  </a:t>
              </a:r>
              <a:r>
                <a:rPr lang="cs-CZ" dirty="0" smtClean="0"/>
                <a:t>je </a:t>
              </a:r>
              <a:r>
                <a:rPr lang="cs-CZ" dirty="0" err="1" smtClean="0"/>
                <a:t>Boltzmannova</a:t>
              </a:r>
              <a:r>
                <a:rPr lang="cs-CZ" dirty="0" smtClean="0"/>
                <a:t> konstanta)</a:t>
              </a:r>
              <a:endParaRPr lang="cs-CZ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1857356" y="2643182"/>
              <a:ext cx="5214974" cy="928694"/>
              <a:chOff x="1857356" y="2643182"/>
              <a:chExt cx="5214974" cy="928694"/>
            </a:xfrm>
          </p:grpSpPr>
          <p:sp>
            <p:nvSpPr>
              <p:cNvPr id="16" name="Zaoblený obdélník 15"/>
              <p:cNvSpPr/>
              <p:nvPr/>
            </p:nvSpPr>
            <p:spPr>
              <a:xfrm>
                <a:off x="1857356" y="2643182"/>
                <a:ext cx="5214974" cy="928694"/>
              </a:xfrm>
              <a:prstGeom prst="roundRect">
                <a:avLst>
                  <a:gd name="adj" fmla="val 1087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8" name="Objekt 7"/>
              <p:cNvGraphicFramePr>
                <a:graphicFrameLocks noChangeAspect="1"/>
              </p:cNvGraphicFramePr>
              <p:nvPr/>
            </p:nvGraphicFramePr>
            <p:xfrm>
              <a:off x="2044700" y="2781300"/>
              <a:ext cx="4752975" cy="647700"/>
            </p:xfrm>
            <a:graphic>
              <a:graphicData uri="http://schemas.openxmlformats.org/presentationml/2006/ole">
                <p:oleObj spid="_x0000_s74754" name="Rovnice" r:id="rId4" imgW="3352680" imgH="457200" progId="Equation.3">
                  <p:embed/>
                </p:oleObj>
              </a:graphicData>
            </a:graphic>
          </p:graphicFrame>
        </p:grpSp>
      </p:grpSp>
      <p:grpSp>
        <p:nvGrpSpPr>
          <p:cNvPr id="21" name="Skupina 20"/>
          <p:cNvGrpSpPr/>
          <p:nvPr/>
        </p:nvGrpSpPr>
        <p:grpSpPr>
          <a:xfrm>
            <a:off x="714348" y="3714752"/>
            <a:ext cx="7286676" cy="2714644"/>
            <a:chOff x="714348" y="3643314"/>
            <a:chExt cx="7286676" cy="2714644"/>
          </a:xfrm>
        </p:grpSpPr>
        <p:sp>
          <p:nvSpPr>
            <p:cNvPr id="9" name="TextovéPole 8"/>
            <p:cNvSpPr txBox="1"/>
            <p:nvPr/>
          </p:nvSpPr>
          <p:spPr>
            <a:xfrm>
              <a:off x="714348" y="3643314"/>
              <a:ext cx="7286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 smtClean="0">
                  <a:solidFill>
                    <a:srgbClr val="FF0000"/>
                  </a:solidFill>
                </a:rPr>
                <a:t>Střední hodnota energie oscilátoru </a:t>
              </a:r>
              <a:r>
                <a:rPr lang="cs-CZ" dirty="0" smtClean="0"/>
                <a:t>tedy je</a:t>
              </a:r>
              <a:endParaRPr lang="cs-CZ" dirty="0"/>
            </a:p>
          </p:txBody>
        </p:sp>
        <p:graphicFrame>
          <p:nvGraphicFramePr>
            <p:cNvPr id="10" name="Objekt 9"/>
            <p:cNvGraphicFramePr>
              <a:graphicFrameLocks noChangeAspect="1"/>
            </p:cNvGraphicFramePr>
            <p:nvPr/>
          </p:nvGraphicFramePr>
          <p:xfrm>
            <a:off x="2214546" y="4209760"/>
            <a:ext cx="3474000" cy="648000"/>
          </p:xfrm>
          <a:graphic>
            <a:graphicData uri="http://schemas.openxmlformats.org/presentationml/2006/ole">
              <p:oleObj spid="_x0000_s74755" name="Rovnice" r:id="rId5" imgW="2450880" imgH="457200" progId="Equation.3">
                <p:embed/>
              </p:oleObj>
            </a:graphicData>
          </a:graphic>
        </p:graphicFrame>
        <p:sp>
          <p:nvSpPr>
            <p:cNvPr id="11" name="TextovéPole 10"/>
            <p:cNvSpPr txBox="1"/>
            <p:nvPr/>
          </p:nvSpPr>
          <p:spPr>
            <a:xfrm>
              <a:off x="785786" y="5000636"/>
              <a:ext cx="5572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Výpočtem se dostane</a:t>
              </a:r>
              <a:endParaRPr lang="cs-CZ" dirty="0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2571736" y="5429264"/>
              <a:ext cx="2857520" cy="928694"/>
              <a:chOff x="2571736" y="5429264"/>
              <a:chExt cx="2857520" cy="928694"/>
            </a:xfrm>
          </p:grpSpPr>
          <p:sp>
            <p:nvSpPr>
              <p:cNvPr id="19" name="Zaoblený obdélník 18"/>
              <p:cNvSpPr/>
              <p:nvPr/>
            </p:nvSpPr>
            <p:spPr>
              <a:xfrm>
                <a:off x="2571736" y="5429264"/>
                <a:ext cx="2857520" cy="928694"/>
              </a:xfrm>
              <a:prstGeom prst="roundRect">
                <a:avLst/>
              </a:prstGeom>
              <a:solidFill>
                <a:srgbClr val="CCFF99"/>
              </a:solidFill>
              <a:ln>
                <a:solidFill>
                  <a:srgbClr val="FF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2786050" y="5535630"/>
              <a:ext cx="2542466" cy="679452"/>
            </p:xfrm>
            <a:graphic>
              <a:graphicData uri="http://schemas.openxmlformats.org/presentationml/2006/ole">
                <p:oleObj spid="_x0000_s74756" name="Rovnice" r:id="rId6" imgW="1473120" imgH="39348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3500430" y="1714488"/>
            <a:ext cx="1071570" cy="7143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- </a:t>
            </a:r>
            <a:r>
              <a:rPr lang="cs-CZ" i="1" dirty="0" smtClean="0"/>
              <a:t>2</a:t>
            </a:r>
            <a:endParaRPr lang="cs-CZ" i="1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714348" y="857232"/>
            <a:ext cx="7143800" cy="2428892"/>
            <a:chOff x="714348" y="928670"/>
            <a:chExt cx="7143800" cy="2428892"/>
          </a:xfrm>
        </p:grpSpPr>
        <p:sp>
          <p:nvSpPr>
            <p:cNvPr id="6" name="TextovéPole 5"/>
            <p:cNvSpPr txBox="1"/>
            <p:nvPr/>
          </p:nvSpPr>
          <p:spPr>
            <a:xfrm>
              <a:off x="714348" y="928670"/>
              <a:ext cx="7143800" cy="7386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>
                  <a:solidFill>
                    <a:srgbClr val="0000FF"/>
                  </a:solidFill>
                </a:rPr>
                <a:t>Fononová</a:t>
              </a:r>
              <a:r>
                <a:rPr lang="cs-CZ" sz="2000" b="1" dirty="0" smtClean="0">
                  <a:solidFill>
                    <a:srgbClr val="0000FF"/>
                  </a:solidFill>
                </a:rPr>
                <a:t> interpretace </a:t>
              </a:r>
              <a:r>
                <a:rPr lang="cs-CZ" dirty="0" smtClean="0">
                  <a:solidFill>
                    <a:srgbClr val="0000FF"/>
                  </a:solidFill>
                </a:rPr>
                <a:t>:</a:t>
              </a:r>
            </a:p>
            <a:p>
              <a:r>
                <a:rPr lang="cs-CZ" sz="400" dirty="0" smtClean="0"/>
                <a:t> </a:t>
              </a:r>
              <a:endParaRPr lang="cs-CZ" dirty="0" smtClean="0"/>
            </a:p>
            <a:p>
              <a:r>
                <a:rPr lang="cs-CZ" b="1" i="1" dirty="0" smtClean="0">
                  <a:solidFill>
                    <a:srgbClr val="FF0000"/>
                  </a:solidFill>
                </a:rPr>
                <a:t>střední hodnota počtu fononů </a:t>
              </a:r>
              <a:r>
                <a:rPr lang="cs-CZ" dirty="0" smtClean="0"/>
                <a:t>s energií </a:t>
              </a:r>
              <a:r>
                <a:rPr lang="cs-CZ" dirty="0" smtClean="0">
                  <a:latin typeface="Cambria Math"/>
                  <a:ea typeface="Cambria Math"/>
                </a:rPr>
                <a:t>ℏ</a:t>
              </a:r>
              <a:r>
                <a:rPr lang="el-GR" i="1" dirty="0" smtClean="0">
                  <a:latin typeface="Times New Roman" pitchFamily="18" charset="0"/>
                  <a:ea typeface="Cambria Math"/>
                  <a:cs typeface="Times New Roman" pitchFamily="18" charset="0"/>
                </a:rPr>
                <a:t>ω</a:t>
              </a:r>
              <a:r>
                <a:rPr lang="cs-CZ" i="1" dirty="0" smtClean="0">
                  <a:latin typeface="Times New Roman" pitchFamily="18" charset="0"/>
                  <a:ea typeface="Cambria Math"/>
                  <a:cs typeface="Times New Roman" pitchFamily="18" charset="0"/>
                </a:rPr>
                <a:t> </a:t>
              </a:r>
              <a:r>
                <a:rPr lang="cs-CZ" dirty="0" smtClean="0"/>
                <a:t> je </a:t>
              </a:r>
              <a:r>
                <a:rPr lang="cs-CZ" b="1" dirty="0" smtClean="0">
                  <a:solidFill>
                    <a:srgbClr val="FF0000"/>
                  </a:solidFill>
                </a:rPr>
                <a:t>při teplotě </a:t>
              </a:r>
              <a:r>
                <a:rPr lang="cs-CZ" b="1" i="1" dirty="0" smtClean="0">
                  <a:solidFill>
                    <a:srgbClr val="FF0000"/>
                  </a:solidFill>
                  <a:latin typeface="Times New Roman" pitchFamily="18" charset="0"/>
                  <a:ea typeface="Cambria Math"/>
                  <a:cs typeface="Times New Roman" pitchFamily="18" charset="0"/>
                </a:rPr>
                <a:t>T</a:t>
              </a:r>
              <a:r>
                <a:rPr lang="cs-CZ" i="1" dirty="0" smtClean="0">
                  <a:solidFill>
                    <a:srgbClr val="FF0000"/>
                  </a:solidFill>
                  <a:latin typeface="Times New Roman" pitchFamily="18" charset="0"/>
                  <a:ea typeface="Cambria Math"/>
                  <a:cs typeface="Times New Roman" pitchFamily="18" charset="0"/>
                </a:rPr>
                <a:t>  </a:t>
              </a:r>
              <a:r>
                <a:rPr lang="cs-CZ" dirty="0" smtClean="0"/>
                <a:t>rovna</a:t>
              </a:r>
              <a:endParaRPr lang="cs-CZ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2571736" y="1714488"/>
              <a:ext cx="2500330" cy="857256"/>
              <a:chOff x="2571736" y="1714488"/>
              <a:chExt cx="2500330" cy="857256"/>
            </a:xfrm>
          </p:grpSpPr>
          <p:sp>
            <p:nvSpPr>
              <p:cNvPr id="13" name="Zaoblený obdélník 12"/>
              <p:cNvSpPr/>
              <p:nvPr/>
            </p:nvSpPr>
            <p:spPr>
              <a:xfrm>
                <a:off x="2571736" y="1714488"/>
                <a:ext cx="2500330" cy="857256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6802" name="Object 2"/>
              <p:cNvGraphicFramePr>
                <a:graphicFrameLocks noChangeAspect="1"/>
              </p:cNvGraphicFramePr>
              <p:nvPr/>
            </p:nvGraphicFramePr>
            <p:xfrm>
              <a:off x="2571736" y="1804600"/>
              <a:ext cx="2500312" cy="679450"/>
            </p:xfrm>
            <a:graphic>
              <a:graphicData uri="http://schemas.openxmlformats.org/presentationml/2006/ole">
                <p:oleObj spid="_x0000_s76802" name="Rovnice" r:id="rId3" imgW="1447560" imgH="393480" progId="Equation.3">
                  <p:embed/>
                </p:oleObj>
              </a:graphicData>
            </a:graphic>
          </p:graphicFrame>
        </p:grpSp>
        <p:sp>
          <p:nvSpPr>
            <p:cNvPr id="8" name="TextovéPole 7"/>
            <p:cNvSpPr txBox="1"/>
            <p:nvPr/>
          </p:nvSpPr>
          <p:spPr>
            <a:xfrm>
              <a:off x="714348" y="2711231"/>
              <a:ext cx="7143800" cy="6463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Zlomek</a:t>
              </a:r>
              <a:r>
                <a:rPr lang="cs-CZ" dirty="0" smtClean="0"/>
                <a:t> v tomto výrazu </a:t>
              </a:r>
              <a:r>
                <a:rPr lang="cs-CZ" dirty="0" smtClean="0">
                  <a:solidFill>
                    <a:srgbClr val="FF0000"/>
                  </a:solidFill>
                </a:rPr>
                <a:t>je</a:t>
              </a:r>
              <a:r>
                <a:rPr lang="cs-CZ" dirty="0" smtClean="0"/>
                <a:t> </a:t>
              </a:r>
              <a:r>
                <a:rPr lang="cs-CZ" b="1" i="1" dirty="0" err="1" smtClean="0">
                  <a:solidFill>
                    <a:srgbClr val="FF0000"/>
                  </a:solidFill>
                </a:rPr>
                <a:t>Boseho</a:t>
              </a:r>
              <a:r>
                <a:rPr lang="cs-CZ" b="1" i="1" dirty="0" smtClean="0">
                  <a:solidFill>
                    <a:srgbClr val="FF0000"/>
                  </a:solidFill>
                </a:rPr>
                <a:t>-Einsteinovo  rozdělení pro bosony</a:t>
              </a:r>
            </a:p>
            <a:p>
              <a:r>
                <a:rPr lang="cs-CZ" sz="1600" dirty="0" smtClean="0"/>
                <a:t>(tentýž výraz vystupuje v </a:t>
              </a:r>
              <a:r>
                <a:rPr lang="cs-CZ" sz="1600" dirty="0" err="1" smtClean="0"/>
                <a:t>Planckově</a:t>
              </a:r>
              <a:r>
                <a:rPr lang="cs-CZ" sz="1600" dirty="0" smtClean="0"/>
                <a:t> formuli pro fotony vyzařované černým tělesem).</a:t>
              </a:r>
              <a:r>
                <a:rPr lang="cs-CZ" dirty="0" smtClean="0"/>
                <a:t>  </a:t>
              </a:r>
              <a:endParaRPr lang="cs-CZ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714348" y="3429000"/>
            <a:ext cx="5715040" cy="1357322"/>
            <a:chOff x="714348" y="3429000"/>
            <a:chExt cx="5715040" cy="1357322"/>
          </a:xfrm>
        </p:grpSpPr>
        <p:sp>
          <p:nvSpPr>
            <p:cNvPr id="9" name="TextovéPole 8"/>
            <p:cNvSpPr txBox="1"/>
            <p:nvPr/>
          </p:nvSpPr>
          <p:spPr>
            <a:xfrm>
              <a:off x="714348" y="3429000"/>
              <a:ext cx="3786214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cs-CZ" b="1" i="1" dirty="0" smtClean="0">
                  <a:solidFill>
                    <a:srgbClr val="FF0000"/>
                  </a:solidFill>
                </a:rPr>
                <a:t>Měrné teplo harmonického oscilátoru </a:t>
              </a:r>
              <a:endParaRPr lang="cs-CZ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15" name="Skupina 14"/>
            <p:cNvGrpSpPr/>
            <p:nvPr/>
          </p:nvGrpSpPr>
          <p:grpSpPr>
            <a:xfrm>
              <a:off x="1928794" y="3857628"/>
              <a:ext cx="4500594" cy="928694"/>
              <a:chOff x="1928794" y="3857628"/>
              <a:chExt cx="4500594" cy="928694"/>
            </a:xfrm>
          </p:grpSpPr>
          <p:sp>
            <p:nvSpPr>
              <p:cNvPr id="14" name="Zaoblený obdélník 13"/>
              <p:cNvSpPr/>
              <p:nvPr/>
            </p:nvSpPr>
            <p:spPr>
              <a:xfrm>
                <a:off x="1928794" y="3857628"/>
                <a:ext cx="4500594" cy="92869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0" name="Objekt 9"/>
              <p:cNvGraphicFramePr>
                <a:graphicFrameLocks noChangeAspect="1"/>
              </p:cNvGraphicFramePr>
              <p:nvPr/>
            </p:nvGraphicFramePr>
            <p:xfrm>
              <a:off x="2116213" y="3973891"/>
              <a:ext cx="4206317" cy="720000"/>
            </p:xfrm>
            <a:graphic>
              <a:graphicData uri="http://schemas.openxmlformats.org/presentationml/2006/ole">
                <p:oleObj spid="_x0000_s76803" name="Rovnice" r:id="rId4" imgW="2819160" imgH="482400" progId="Equation.3">
                  <p:embed/>
                </p:oleObj>
              </a:graphicData>
            </a:graphic>
          </p:graphicFrame>
        </p:grpSp>
      </p:grpSp>
      <p:sp>
        <p:nvSpPr>
          <p:cNvPr id="11" name="TextovéPole 10"/>
          <p:cNvSpPr txBox="1"/>
          <p:nvPr/>
        </p:nvSpPr>
        <p:spPr>
          <a:xfrm>
            <a:off x="642910" y="491705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Pro vysoké teploty  </a:t>
            </a:r>
            <a:r>
              <a:rPr lang="cs-CZ" b="1" dirty="0" smtClean="0">
                <a:solidFill>
                  <a:srgbClr val="FF0000"/>
                </a:solidFill>
                <a:latin typeface="Cambria Math"/>
                <a:ea typeface="Cambria Math"/>
              </a:rPr>
              <a:t>ℏ</a:t>
            </a:r>
            <a:r>
              <a:rPr lang="el-GR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ω</a:t>
            </a:r>
            <a:r>
              <a:rPr lang="cs-CZ" b="1" dirty="0" smtClean="0">
                <a:solidFill>
                  <a:srgbClr val="FF0000"/>
                </a:solidFill>
                <a:latin typeface="Cambria Math"/>
                <a:ea typeface="Cambria Math"/>
              </a:rPr>
              <a:t> ≪</a:t>
            </a:r>
            <a:r>
              <a:rPr lang="el-GR" b="1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el-GR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κ</a:t>
            </a:r>
            <a:r>
              <a:rPr lang="cs-CZ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T </a:t>
            </a:r>
            <a:r>
              <a:rPr lang="en-US" dirty="0" smtClean="0"/>
              <a:t>; </a:t>
            </a:r>
            <a:r>
              <a:rPr lang="cs-CZ" dirty="0" smtClean="0"/>
              <a:t>z </a:t>
            </a:r>
            <a:r>
              <a:rPr lang="en-US" dirty="0" err="1" smtClean="0"/>
              <a:t>rozv</a:t>
            </a:r>
            <a:r>
              <a:rPr lang="cs-CZ" dirty="0" smtClean="0"/>
              <a:t>oje exponent v </a:t>
            </a:r>
            <a:r>
              <a:rPr lang="cs-CZ" dirty="0" err="1" smtClean="0"/>
              <a:t>Taylorovy</a:t>
            </a:r>
            <a:r>
              <a:rPr lang="cs-CZ" dirty="0" smtClean="0"/>
              <a:t> řady</a:t>
            </a:r>
            <a:r>
              <a:rPr lang="en-US" dirty="0" smtClean="0"/>
              <a:t> </a:t>
            </a:r>
            <a:endParaRPr lang="cs-CZ" i="1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992188" y="5480050"/>
          <a:ext cx="6677025" cy="847725"/>
        </p:xfrm>
        <a:graphic>
          <a:graphicData uri="http://schemas.openxmlformats.org/presentationml/2006/ole">
            <p:oleObj spid="_x0000_s76804" name="Rovnice" r:id="rId5" imgW="4711680" imgH="596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1928794" y="5500702"/>
            <a:ext cx="4786346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214810" y="285728"/>
            <a:ext cx="4643470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Pohybov</a:t>
            </a:r>
            <a:r>
              <a:rPr lang="cs-CZ" dirty="0" smtClean="0"/>
              <a:t>é rovnice v harmonické aproximaci - </a:t>
            </a:r>
            <a:r>
              <a:rPr lang="cs-CZ" i="1" dirty="0" smtClean="0"/>
              <a:t>2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034" y="928670"/>
            <a:ext cx="771530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První člen rozvoje </a:t>
            </a:r>
            <a:r>
              <a:rPr lang="cs-CZ" dirty="0" smtClean="0"/>
              <a:t>je potenciální energie mříže s jádry v rovnovážných polohách.</a:t>
            </a:r>
          </a:p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</a:rPr>
              <a:t>Položíme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ho 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</a:rPr>
              <a:t>roven nule </a:t>
            </a:r>
            <a:r>
              <a:rPr lang="cs-CZ" sz="1600" dirty="0" smtClean="0"/>
              <a:t>(energie je vždy určena až na konstantu, kterou můžeme zvolit).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1714488"/>
            <a:ext cx="77153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Druhý člen</a:t>
            </a:r>
            <a:r>
              <a:rPr lang="cs-CZ" dirty="0" smtClean="0"/>
              <a:t> rozvoje 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</a:rPr>
              <a:t>je</a:t>
            </a:r>
            <a:r>
              <a:rPr lang="cs-CZ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</a:rPr>
              <a:t>roven nule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600" dirty="0" smtClean="0"/>
              <a:t>(v minimu musí být všechny  </a:t>
            </a:r>
            <a:r>
              <a:rPr lang="cs-CZ" sz="1600" dirty="0" err="1" smtClean="0"/>
              <a:t>1.derivace</a:t>
            </a:r>
            <a:r>
              <a:rPr lang="cs-CZ" sz="1600" dirty="0" smtClean="0"/>
              <a:t> rovny nule).</a:t>
            </a:r>
            <a:endParaRPr lang="cs-CZ" dirty="0" smtClean="0"/>
          </a:p>
        </p:txBody>
      </p:sp>
      <p:grpSp>
        <p:nvGrpSpPr>
          <p:cNvPr id="16" name="Skupina 15"/>
          <p:cNvGrpSpPr/>
          <p:nvPr/>
        </p:nvGrpSpPr>
        <p:grpSpPr>
          <a:xfrm>
            <a:off x="500034" y="2345288"/>
            <a:ext cx="7715304" cy="2369596"/>
            <a:chOff x="500034" y="2273850"/>
            <a:chExt cx="7715304" cy="2369596"/>
          </a:xfrm>
        </p:grpSpPr>
        <p:sp>
          <p:nvSpPr>
            <p:cNvPr id="9" name="TextovéPole 8"/>
            <p:cNvSpPr txBox="1"/>
            <p:nvPr/>
          </p:nvSpPr>
          <p:spPr>
            <a:xfrm>
              <a:off x="500034" y="2273850"/>
              <a:ext cx="771530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i="1" dirty="0" smtClean="0">
                  <a:solidFill>
                    <a:schemeClr val="accent1">
                      <a:lumMod val="75000"/>
                    </a:schemeClr>
                  </a:solidFill>
                </a:rPr>
                <a:t>Nenulový </a:t>
              </a:r>
              <a:r>
                <a:rPr lang="cs-CZ" b="1" i="1" smtClean="0">
                  <a:solidFill>
                    <a:schemeClr val="accent1">
                      <a:lumMod val="75000"/>
                    </a:schemeClr>
                  </a:solidFill>
                </a:rPr>
                <a:t>je</a:t>
              </a:r>
              <a:r>
                <a:rPr lang="cs-CZ" b="1" smtClean="0"/>
                <a:t> </a:t>
              </a:r>
              <a:r>
                <a:rPr lang="cs-CZ" i="1" smtClean="0">
                  <a:solidFill>
                    <a:srgbClr val="FF0000"/>
                  </a:solidFill>
                </a:rPr>
                <a:t>až </a:t>
              </a:r>
              <a:r>
                <a:rPr lang="cs-CZ" b="1" i="1" dirty="0" smtClean="0">
                  <a:solidFill>
                    <a:srgbClr val="FF0000"/>
                  </a:solidFill>
                </a:rPr>
                <a:t>třetí člen</a:t>
              </a:r>
              <a:r>
                <a:rPr lang="cs-CZ" dirty="0" smtClean="0"/>
                <a:t>, který zapíšeme </a:t>
              </a:r>
              <a:r>
                <a:rPr lang="cs-CZ" sz="1600" dirty="0" smtClean="0"/>
                <a:t>(</a:t>
              </a:r>
              <a:r>
                <a:rPr lang="cs-CZ" sz="1600" dirty="0" err="1" smtClean="0"/>
                <a:t>2.derivace</a:t>
              </a:r>
              <a:r>
                <a:rPr lang="cs-CZ" sz="1600" dirty="0" smtClean="0"/>
                <a:t> jsou konstanty)</a:t>
              </a:r>
              <a:endParaRPr lang="cs-CZ" dirty="0" smtClean="0"/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2071670" y="2714620"/>
              <a:ext cx="4248000" cy="972000"/>
              <a:chOff x="2071670" y="2714620"/>
              <a:chExt cx="4248000" cy="972000"/>
            </a:xfrm>
          </p:grpSpPr>
          <p:sp>
            <p:nvSpPr>
              <p:cNvPr id="12" name="Zaoblený obdélník 11"/>
              <p:cNvSpPr/>
              <p:nvPr/>
            </p:nvSpPr>
            <p:spPr>
              <a:xfrm>
                <a:off x="2071670" y="2714620"/>
                <a:ext cx="4248000" cy="972000"/>
              </a:xfrm>
              <a:prstGeom prst="roundRect">
                <a:avLst/>
              </a:prstGeom>
              <a:solidFill>
                <a:srgbClr val="CCFF66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2214546" y="2786058"/>
              <a:ext cx="4025065" cy="785818"/>
            </p:xfrm>
            <a:graphic>
              <a:graphicData uri="http://schemas.openxmlformats.org/presentationml/2006/ole">
                <p:oleObj spid="_x0000_s16386" name="Rovnice" r:id="rId3" imgW="2209680" imgH="431640" progId="Equation.3">
                  <p:embed/>
                </p:oleObj>
              </a:graphicData>
            </a:graphic>
          </p:graphicFrame>
        </p:grpSp>
        <p:grpSp>
          <p:nvGrpSpPr>
            <p:cNvPr id="15" name="Skupina 14"/>
            <p:cNvGrpSpPr/>
            <p:nvPr/>
          </p:nvGrpSpPr>
          <p:grpSpPr>
            <a:xfrm>
              <a:off x="1500166" y="3786190"/>
              <a:ext cx="5429288" cy="857256"/>
              <a:chOff x="1500166" y="3786190"/>
              <a:chExt cx="5429288" cy="857256"/>
            </a:xfrm>
          </p:grpSpPr>
          <p:sp>
            <p:nvSpPr>
              <p:cNvPr id="13" name="Zaoblený obdélník 12"/>
              <p:cNvSpPr/>
              <p:nvPr/>
            </p:nvSpPr>
            <p:spPr>
              <a:xfrm>
                <a:off x="1500166" y="3786190"/>
                <a:ext cx="5429288" cy="857256"/>
              </a:xfrm>
              <a:prstGeom prst="roundRect">
                <a:avLst/>
              </a:prstGeom>
              <a:solidFill>
                <a:srgbClr val="E9F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0" name="Objekt 9"/>
              <p:cNvGraphicFramePr>
                <a:graphicFrameLocks noChangeAspect="1"/>
              </p:cNvGraphicFramePr>
              <p:nvPr/>
            </p:nvGraphicFramePr>
            <p:xfrm>
              <a:off x="1695803" y="3836994"/>
              <a:ext cx="4947899" cy="735014"/>
            </p:xfrm>
            <a:graphic>
              <a:graphicData uri="http://schemas.openxmlformats.org/presentationml/2006/ole">
                <p:oleObj spid="_x0000_s16387" name="Rovnice" r:id="rId4" imgW="3504960" imgH="520560" progId="Equation.3">
                  <p:embed/>
                </p:oleObj>
              </a:graphicData>
            </a:graphic>
          </p:graphicFrame>
        </p:grpSp>
      </p:grpSp>
      <p:sp>
        <p:nvSpPr>
          <p:cNvPr id="17" name="TextovéPole 16"/>
          <p:cNvSpPr txBox="1"/>
          <p:nvPr/>
        </p:nvSpPr>
        <p:spPr>
          <a:xfrm>
            <a:off x="571472" y="485776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Jestli</a:t>
            </a:r>
            <a:r>
              <a:rPr lang="cs-CZ" dirty="0" smtClean="0"/>
              <a:t>že </a:t>
            </a:r>
            <a:r>
              <a:rPr lang="cs-CZ" i="1" dirty="0" smtClean="0">
                <a:solidFill>
                  <a:srgbClr val="0066FF"/>
                </a:solidFill>
              </a:rPr>
              <a:t>ukončíme rozvoj  kvadratickým členem</a:t>
            </a:r>
            <a:r>
              <a:rPr lang="cs-CZ" i="1" dirty="0" smtClean="0"/>
              <a:t> </a:t>
            </a:r>
            <a:r>
              <a:rPr lang="cs-CZ" dirty="0" smtClean="0"/>
              <a:t>bude  </a:t>
            </a:r>
            <a:r>
              <a:rPr lang="cs-CZ" b="1" i="1" dirty="0" smtClean="0">
                <a:solidFill>
                  <a:srgbClr val="FF0000"/>
                </a:solidFill>
              </a:rPr>
              <a:t>síla na atom J ve směru </a:t>
            </a:r>
            <a:r>
              <a:rPr lang="el-GR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α</a:t>
            </a:r>
            <a:r>
              <a:rPr lang="cs-CZ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/>
            </a:r>
            <a:br>
              <a:rPr lang="cs-CZ" b="1" i="1" dirty="0" smtClean="0">
                <a:solidFill>
                  <a:srgbClr val="FF0000"/>
                </a:solidFill>
                <a:latin typeface="Cambria Math"/>
                <a:ea typeface="Cambria Math"/>
              </a:rPr>
            </a:br>
            <a:r>
              <a:rPr lang="cs-CZ" dirty="0" smtClean="0"/>
              <a:t> (v potenciálovém poli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V </a:t>
            </a:r>
            <a:r>
              <a:rPr lang="cs-CZ" dirty="0" smtClean="0"/>
              <a:t>(</a:t>
            </a:r>
            <a:r>
              <a:rPr lang="cs-CZ" b="1" i="1" dirty="0" smtClean="0"/>
              <a:t>r</a:t>
            </a:r>
            <a:r>
              <a:rPr lang="cs-CZ" dirty="0" smtClean="0"/>
              <a:t>) je síla </a:t>
            </a:r>
            <a:r>
              <a:rPr lang="cs-CZ" b="1" i="1" dirty="0" smtClean="0"/>
              <a:t>F </a:t>
            </a:r>
            <a:r>
              <a:rPr lang="cs-CZ" dirty="0" smtClean="0"/>
              <a:t>= - </a:t>
            </a:r>
            <a:r>
              <a:rPr lang="cs-CZ" dirty="0" smtClean="0">
                <a:latin typeface="Cambria Math"/>
                <a:ea typeface="Cambria Math"/>
              </a:rPr>
              <a:t>∇</a:t>
            </a:r>
            <a:r>
              <a:rPr lang="cs-CZ" i="1" dirty="0" smtClean="0">
                <a:latin typeface="Cambria Math"/>
                <a:ea typeface="Cambria Math"/>
              </a:rPr>
              <a:t>V  </a:t>
            </a:r>
            <a:r>
              <a:rPr lang="cs-CZ" sz="1600" dirty="0" smtClean="0">
                <a:latin typeface="+mj-lt"/>
              </a:rPr>
              <a:t>)</a:t>
            </a:r>
            <a:r>
              <a:rPr lang="cs-CZ" i="1" dirty="0" smtClean="0">
                <a:latin typeface="Cambria Math"/>
                <a:ea typeface="Cambria Math"/>
              </a:rPr>
              <a:t>.</a:t>
            </a:r>
            <a:r>
              <a:rPr lang="cs-CZ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  </a:t>
            </a:r>
            <a:endParaRPr lang="cs-CZ" b="1" i="1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2143108" y="5627706"/>
          <a:ext cx="4360648" cy="730252"/>
        </p:xfrm>
        <a:graphic>
          <a:graphicData uri="http://schemas.openxmlformats.org/presentationml/2006/ole">
            <p:oleObj spid="_x0000_s16388" name="Rovnice" r:id="rId5" imgW="2654280" imgH="444240" progId="Equation.3">
              <p:embed/>
            </p:oleObj>
          </a:graphicData>
        </a:graphic>
      </p:graphicFrame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- </a:t>
            </a:r>
            <a:r>
              <a:rPr lang="cs-CZ" i="1" dirty="0" smtClean="0"/>
              <a:t>3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8662" y="714356"/>
            <a:ext cx="428628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</a:t>
            </a:r>
            <a:r>
              <a:rPr lang="cs-CZ" dirty="0" err="1" smtClean="0">
                <a:solidFill>
                  <a:srgbClr val="FF0000"/>
                </a:solidFill>
              </a:rPr>
              <a:t>řední</a:t>
            </a:r>
            <a:r>
              <a:rPr lang="cs-CZ" dirty="0" smtClean="0">
                <a:solidFill>
                  <a:srgbClr val="FF0000"/>
                </a:solidFill>
              </a:rPr>
              <a:t> hodnota energie </a:t>
            </a:r>
            <a:r>
              <a:rPr lang="cs-CZ" dirty="0" err="1" smtClean="0">
                <a:solidFill>
                  <a:srgbClr val="FF0000"/>
                </a:solidFill>
              </a:rPr>
              <a:t>kmitajícho</a:t>
            </a:r>
            <a:r>
              <a:rPr lang="cs-CZ" dirty="0" smtClean="0">
                <a:solidFill>
                  <a:srgbClr val="FF0000"/>
                </a:solidFill>
              </a:rPr>
              <a:t> krystalu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917714" y="1285860"/>
          <a:ext cx="4583112" cy="768350"/>
        </p:xfrm>
        <a:graphic>
          <a:graphicData uri="http://schemas.openxmlformats.org/presentationml/2006/ole">
            <p:oleObj spid="_x0000_s78849" name="Rovnice" r:id="rId3" imgW="2654280" imgH="444240" progId="Equation.3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928662" y="2273850"/>
            <a:ext cx="314327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Měrné teplo </a:t>
            </a:r>
            <a:r>
              <a:rPr lang="cs-CZ" dirty="0" err="1" smtClean="0">
                <a:solidFill>
                  <a:srgbClr val="FF0000"/>
                </a:solidFill>
              </a:rPr>
              <a:t>kmitajícho</a:t>
            </a:r>
            <a:r>
              <a:rPr lang="cs-CZ" dirty="0" smtClean="0">
                <a:solidFill>
                  <a:srgbClr val="FF0000"/>
                </a:solidFill>
              </a:rPr>
              <a:t> krystalu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470025" y="2786063"/>
          <a:ext cx="5173663" cy="877887"/>
        </p:xfrm>
        <a:graphic>
          <a:graphicData uri="http://schemas.openxmlformats.org/presentationml/2006/ole">
            <p:oleObj spid="_x0000_s78850" name="Rovnice" r:id="rId4" imgW="2997000" imgH="507960" progId="Equation.3">
              <p:embed/>
            </p:oleObj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928662" y="384548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Vektor </a:t>
            </a:r>
            <a:r>
              <a:rPr lang="cs-CZ" b="1" i="1" smtClean="0">
                <a:solidFill>
                  <a:srgbClr val="FF0000"/>
                </a:solidFill>
              </a:rPr>
              <a:t>q </a:t>
            </a:r>
            <a:r>
              <a:rPr lang="cs-CZ" smtClean="0">
                <a:solidFill>
                  <a:srgbClr val="FF0000"/>
                </a:solidFill>
              </a:rPr>
              <a:t>se mění kvazispojitě</a:t>
            </a:r>
            <a:r>
              <a:rPr lang="cs-CZ" smtClean="0"/>
              <a:t>, </a:t>
            </a:r>
            <a:r>
              <a:rPr lang="cs-CZ" smtClean="0">
                <a:solidFill>
                  <a:srgbClr val="0000FF"/>
                </a:solidFill>
              </a:rPr>
              <a:t>nahradíme sumaci integrací </a:t>
            </a:r>
            <a:r>
              <a:rPr lang="cs-CZ" smtClean="0"/>
              <a:t>takto</a:t>
            </a:r>
            <a:r>
              <a:rPr lang="cs-CZ" smtClean="0">
                <a:solidFill>
                  <a:srgbClr val="0000FF"/>
                </a:solidFill>
              </a:rPr>
              <a:t> </a:t>
            </a:r>
            <a:endParaRPr lang="cs-CZ" b="1" i="1">
              <a:solidFill>
                <a:srgbClr val="0000FF"/>
              </a:solidFill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2714612" y="4500570"/>
          <a:ext cx="2878531" cy="714380"/>
        </p:xfrm>
        <a:graphic>
          <a:graphicData uri="http://schemas.openxmlformats.org/presentationml/2006/ole">
            <p:oleObj spid="_x0000_s78851" name="Rovnice" r:id="rId5" imgW="1739880" imgH="431640" progId="Equation.3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642910" y="5345684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kde </a:t>
            </a:r>
            <a:r>
              <a:rPr lang="en-US" i="1" dirty="0" smtClean="0">
                <a:latin typeface="Cambria Math"/>
                <a:ea typeface="Cambria Math"/>
              </a:rPr>
              <a:t>V 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cs-CZ" dirty="0" smtClean="0"/>
              <a:t>je objem </a:t>
            </a:r>
            <a:r>
              <a:rPr lang="cs-CZ" dirty="0" err="1" smtClean="0"/>
              <a:t>BK</a:t>
            </a:r>
            <a:r>
              <a:rPr lang="cs-CZ" dirty="0" smtClean="0"/>
              <a:t> oblasti</a:t>
            </a:r>
            <a:r>
              <a:rPr lang="en-US" dirty="0" smtClean="0"/>
              <a:t> a </a:t>
            </a:r>
            <a:r>
              <a:rPr lang="cs-CZ" dirty="0" smtClean="0"/>
              <a:t> </a:t>
            </a:r>
            <a:r>
              <a:rPr lang="en-US" i="1" dirty="0" smtClean="0">
                <a:latin typeface="Cambria Math"/>
                <a:ea typeface="Cambria Math"/>
              </a:rPr>
              <a:t>V</a:t>
            </a:r>
            <a:r>
              <a:rPr lang="cs-CZ" dirty="0" smtClean="0">
                <a:latin typeface="Cambria Math"/>
                <a:ea typeface="Cambria Math"/>
              </a:rPr>
              <a:t>/</a:t>
            </a:r>
            <a:r>
              <a:rPr lang="en-US" dirty="0" smtClean="0">
                <a:latin typeface="Cambria Math"/>
                <a:ea typeface="Cambria Math"/>
              </a:rPr>
              <a:t>(2</a:t>
            </a:r>
            <a:r>
              <a:rPr lang="el-GR" dirty="0" smtClean="0">
                <a:latin typeface="Cambria Math"/>
                <a:ea typeface="Cambria Math"/>
              </a:rPr>
              <a:t>π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n-US" sz="2000" baseline="30000" dirty="0" smtClean="0">
                <a:latin typeface="Cambria Math"/>
                <a:ea typeface="Cambria Math"/>
              </a:rPr>
              <a:t>3 </a:t>
            </a:r>
            <a:r>
              <a:rPr lang="en-US" dirty="0" smtClean="0"/>
              <a:t>je </a:t>
            </a:r>
            <a:r>
              <a:rPr lang="en-US" dirty="0" err="1" smtClean="0"/>
              <a:t>hustota</a:t>
            </a:r>
            <a:r>
              <a:rPr lang="en-US" dirty="0" smtClean="0"/>
              <a:t> </a:t>
            </a:r>
            <a:r>
              <a:rPr lang="en-US" b="1" i="1" dirty="0" smtClean="0"/>
              <a:t>q</a:t>
            </a:r>
            <a:r>
              <a:rPr lang="en-US" dirty="0" smtClean="0"/>
              <a:t> </a:t>
            </a:r>
            <a:r>
              <a:rPr lang="en-US" dirty="0" err="1" smtClean="0"/>
              <a:t>bod</a:t>
            </a:r>
            <a:r>
              <a:rPr lang="cs-CZ" dirty="0" smtClean="0"/>
              <a:t>ů v </a:t>
            </a:r>
            <a:r>
              <a:rPr lang="cs-CZ" b="1" i="1" dirty="0" smtClean="0"/>
              <a:t>q</a:t>
            </a:r>
            <a:r>
              <a:rPr lang="cs-CZ" dirty="0" smtClean="0"/>
              <a:t>-prostoru</a:t>
            </a:r>
          </a:p>
          <a:p>
            <a:r>
              <a:rPr lang="cs-CZ" dirty="0" smtClean="0"/>
              <a:t>(vektory </a:t>
            </a:r>
            <a:r>
              <a:rPr lang="cs-CZ" b="1" i="1" dirty="0" smtClean="0">
                <a:solidFill>
                  <a:srgbClr val="0000FF"/>
                </a:solidFill>
              </a:rPr>
              <a:t>q</a:t>
            </a:r>
            <a:r>
              <a:rPr lang="cs-CZ" dirty="0" smtClean="0">
                <a:solidFill>
                  <a:srgbClr val="0000FF"/>
                </a:solidFill>
              </a:rPr>
              <a:t> jsou </a:t>
            </a:r>
            <a:r>
              <a:rPr lang="en-US" dirty="0" smtClean="0">
                <a:solidFill>
                  <a:srgbClr val="0000FF"/>
                </a:solidFill>
              </a:rPr>
              <a:t>tot</a:t>
            </a:r>
            <a:r>
              <a:rPr lang="cs-CZ" dirty="0" err="1" smtClean="0">
                <a:solidFill>
                  <a:srgbClr val="0000FF"/>
                </a:solidFill>
              </a:rPr>
              <a:t>éž</a:t>
            </a:r>
            <a:r>
              <a:rPr lang="cs-CZ" dirty="0" smtClean="0">
                <a:solidFill>
                  <a:srgbClr val="0000FF"/>
                </a:solidFill>
              </a:rPr>
              <a:t> co vektory </a:t>
            </a:r>
            <a:r>
              <a:rPr lang="cs-CZ" b="1" i="1" dirty="0" smtClean="0">
                <a:solidFill>
                  <a:srgbClr val="0000FF"/>
                </a:solidFill>
              </a:rPr>
              <a:t>k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/>
              <a:t>pro elektrony, jiné písmeno používáme jen pro rozlišení elektronů a fononů v systémech v nichž vystupují současně </a:t>
            </a:r>
            <a:r>
              <a:rPr lang="en-US" dirty="0" smtClean="0"/>
              <a:t>!). </a:t>
            </a:r>
            <a:endParaRPr lang="cs-CZ" b="1" i="1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</a:t>
            </a:r>
            <a:r>
              <a:rPr lang="en-US" smtClean="0"/>
              <a:t>- </a:t>
            </a:r>
            <a:r>
              <a:rPr lang="cs-CZ" i="1" smtClean="0"/>
              <a:t>4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2910" y="928670"/>
            <a:ext cx="7715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Jestliže ještě přejdeme od integrace přes </a:t>
            </a:r>
            <a:r>
              <a:rPr lang="cs-CZ" b="1" i="1" dirty="0" smtClean="0"/>
              <a:t>q </a:t>
            </a:r>
            <a:r>
              <a:rPr lang="cs-CZ" dirty="0" smtClean="0"/>
              <a:t>k integraci přes frekvence 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</a:p>
          <a:p>
            <a:r>
              <a:rPr lang="cs-CZ" sz="1600" dirty="0" smtClean="0">
                <a:latin typeface="Cambria Math"/>
                <a:ea typeface="Cambria Math"/>
              </a:rPr>
              <a:t>(</a:t>
            </a:r>
            <a:r>
              <a:rPr lang="en-US" sz="1600" i="1" dirty="0" smtClean="0">
                <a:latin typeface="Cambria Math"/>
                <a:ea typeface="Cambria Math"/>
              </a:rPr>
              <a:t>V</a:t>
            </a:r>
            <a:r>
              <a:rPr lang="cs-CZ" sz="1600" dirty="0" smtClean="0">
                <a:latin typeface="Cambria Math"/>
                <a:ea typeface="Cambria Math"/>
              </a:rPr>
              <a:t> = 1, </a:t>
            </a:r>
            <a:r>
              <a:rPr lang="cs-CZ" sz="1600" i="1" dirty="0" smtClean="0">
                <a:latin typeface="Cambria Math"/>
                <a:ea typeface="Cambria Math"/>
              </a:rPr>
              <a:t>C</a:t>
            </a:r>
            <a:r>
              <a:rPr lang="cs-CZ" sz="1600" i="1" baseline="-25000" dirty="0" smtClean="0">
                <a:latin typeface="Cambria Math"/>
                <a:ea typeface="Cambria Math"/>
              </a:rPr>
              <a:t>V  </a:t>
            </a:r>
            <a:r>
              <a:rPr lang="cs-CZ" sz="1400" dirty="0" smtClean="0"/>
              <a:t>→</a:t>
            </a:r>
            <a:r>
              <a:rPr lang="cs-CZ" sz="1600" i="1" dirty="0" smtClean="0">
                <a:latin typeface="Cambria Math"/>
                <a:ea typeface="Cambria Math"/>
              </a:rPr>
              <a:t> </a:t>
            </a:r>
            <a:r>
              <a:rPr lang="cs-CZ" sz="1600" i="1" dirty="0" err="1" smtClean="0">
                <a:latin typeface="Cambria Math"/>
                <a:ea typeface="Cambria Math"/>
              </a:rPr>
              <a:t>c</a:t>
            </a:r>
            <a:r>
              <a:rPr lang="cs-CZ" sz="1600" i="1" baseline="-25000" dirty="0" err="1" smtClean="0">
                <a:latin typeface="Cambria Math"/>
                <a:ea typeface="Cambria Math"/>
              </a:rPr>
              <a:t>V</a:t>
            </a:r>
            <a:r>
              <a:rPr lang="cs-CZ" sz="1600" dirty="0" smtClean="0">
                <a:latin typeface="Cambria Math"/>
                <a:ea typeface="Cambria Math"/>
              </a:rPr>
              <a:t>) </a:t>
            </a:r>
            <a:endParaRPr lang="cs-CZ" sz="1600" b="1" i="1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447924" y="1643050"/>
          <a:ext cx="3685993" cy="828000"/>
        </p:xfrm>
        <a:graphic>
          <a:graphicData uri="http://schemas.openxmlformats.org/presentationml/2006/ole">
            <p:oleObj spid="_x0000_s79874" name="Rovnice" r:id="rId3" imgW="2260440" imgH="507960" progId="Equation.3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00034" y="2639793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kde </a:t>
            </a:r>
            <a:r>
              <a:rPr lang="cs-CZ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mtClean="0"/>
              <a:t>(</a:t>
            </a:r>
            <a:r>
              <a:rPr lang="el-GR" i="1" smtClean="0">
                <a:latin typeface="Cambria Math"/>
                <a:ea typeface="Cambria Math"/>
              </a:rPr>
              <a:t>ω</a:t>
            </a:r>
            <a:r>
              <a:rPr lang="cs-CZ" smtClean="0">
                <a:latin typeface="Cambria Math"/>
                <a:ea typeface="Cambria Math"/>
              </a:rPr>
              <a:t>) </a:t>
            </a:r>
            <a:r>
              <a:rPr lang="cs-CZ" smtClean="0"/>
              <a:t>je hustota stavů, </a:t>
            </a:r>
            <a:r>
              <a:rPr lang="cs-CZ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mtClean="0"/>
              <a:t>(</a:t>
            </a:r>
            <a:r>
              <a:rPr lang="el-GR" i="1" smtClean="0">
                <a:latin typeface="Cambria Math"/>
                <a:ea typeface="Cambria Math"/>
              </a:rPr>
              <a:t>ω</a:t>
            </a:r>
            <a:r>
              <a:rPr lang="cs-CZ" smtClean="0">
                <a:latin typeface="Cambria Math"/>
                <a:ea typeface="Cambria Math"/>
              </a:rPr>
              <a:t>)</a:t>
            </a:r>
            <a:r>
              <a:rPr lang="cs-CZ" i="1" smtClean="0">
                <a:latin typeface="Cambria Math"/>
                <a:ea typeface="Cambria Math"/>
              </a:rPr>
              <a:t>d</a:t>
            </a:r>
            <a:r>
              <a:rPr lang="el-GR" i="1" smtClean="0">
                <a:latin typeface="Cambria Math"/>
                <a:ea typeface="Cambria Math"/>
              </a:rPr>
              <a:t>ω</a:t>
            </a:r>
            <a:r>
              <a:rPr lang="cs-CZ" smtClean="0"/>
              <a:t>  je počet frekvencí v intervalu  〈</a:t>
            </a:r>
            <a:r>
              <a:rPr lang="el-GR" i="1" smtClean="0">
                <a:latin typeface="Cambria Math"/>
                <a:ea typeface="Cambria Math"/>
              </a:rPr>
              <a:t>ω</a:t>
            </a:r>
            <a:r>
              <a:rPr lang="cs-CZ" i="1" smtClean="0">
                <a:latin typeface="Cambria Math"/>
                <a:ea typeface="Cambria Math"/>
              </a:rPr>
              <a:t>,</a:t>
            </a:r>
            <a:r>
              <a:rPr lang="el-GR" i="1" smtClean="0">
                <a:latin typeface="Cambria Math"/>
                <a:ea typeface="Cambria Math"/>
              </a:rPr>
              <a:t> ω </a:t>
            </a:r>
            <a:r>
              <a:rPr lang="cs-CZ" smtClean="0">
                <a:latin typeface="Cambria Math"/>
                <a:ea typeface="Cambria Math"/>
              </a:rPr>
              <a:t>+</a:t>
            </a:r>
            <a:r>
              <a:rPr lang="cs-CZ" i="1" smtClean="0">
                <a:latin typeface="Cambria Math"/>
                <a:ea typeface="Cambria Math"/>
              </a:rPr>
              <a:t>d</a:t>
            </a:r>
            <a:r>
              <a:rPr lang="el-GR" i="1" smtClean="0">
                <a:latin typeface="Cambria Math"/>
                <a:ea typeface="Cambria Math"/>
              </a:rPr>
              <a:t> ω</a:t>
            </a:r>
            <a:r>
              <a:rPr lang="cs-CZ" smtClean="0">
                <a:latin typeface="Cambria Math"/>
                <a:ea typeface="Cambria Math"/>
              </a:rPr>
              <a:t> 〉.</a:t>
            </a:r>
          </a:p>
          <a:p>
            <a:r>
              <a:rPr lang="en-US" smtClean="0"/>
              <a:t>P</a:t>
            </a:r>
            <a:r>
              <a:rPr lang="cs-CZ" smtClean="0"/>
              <a:t>ro </a:t>
            </a:r>
            <a:r>
              <a:rPr lang="cs-CZ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mtClean="0"/>
              <a:t>(</a:t>
            </a:r>
            <a:r>
              <a:rPr lang="el-GR" i="1" smtClean="0">
                <a:latin typeface="Cambria Math"/>
                <a:ea typeface="Cambria Math"/>
              </a:rPr>
              <a:t>ω</a:t>
            </a:r>
            <a:r>
              <a:rPr lang="cs-CZ" smtClean="0">
                <a:latin typeface="Cambria Math"/>
                <a:ea typeface="Cambria Math"/>
              </a:rPr>
              <a:t>) </a:t>
            </a:r>
            <a:r>
              <a:rPr lang="cs-CZ" smtClean="0"/>
              <a:t>platí opět vše co platilo pro hustotu elektronových stavů </a:t>
            </a:r>
            <a:r>
              <a:rPr lang="cs-CZ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mtClean="0"/>
              <a:t>(</a:t>
            </a:r>
            <a:r>
              <a:rPr lang="cs-CZ" i="1" smtClean="0">
                <a:latin typeface="Cambria Math"/>
                <a:ea typeface="Cambria Math"/>
              </a:rPr>
              <a:t>E </a:t>
            </a:r>
            <a:r>
              <a:rPr lang="cs-CZ" smtClean="0">
                <a:latin typeface="Cambria Math"/>
                <a:ea typeface="Cambria Math"/>
              </a:rPr>
              <a:t>)</a:t>
            </a:r>
            <a:r>
              <a:rPr lang="en-US" smtClean="0">
                <a:latin typeface="Cambria Math"/>
                <a:ea typeface="Cambria Math"/>
              </a:rPr>
              <a:t>!</a:t>
            </a:r>
            <a:endParaRPr lang="cs-CZ" b="1" i="1"/>
          </a:p>
        </p:txBody>
      </p:sp>
      <p:sp>
        <p:nvSpPr>
          <p:cNvPr id="9" name="TextovéPole 8"/>
          <p:cNvSpPr txBox="1"/>
          <p:nvPr/>
        </p:nvSpPr>
        <p:spPr>
          <a:xfrm>
            <a:off x="500034" y="363117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 </a:t>
            </a:r>
            <a:r>
              <a:rPr lang="cs-CZ" i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mtClean="0"/>
              <a:t>(</a:t>
            </a:r>
            <a:r>
              <a:rPr lang="el-GR" i="1" smtClean="0">
                <a:latin typeface="Cambria Math"/>
                <a:ea typeface="Cambria Math"/>
              </a:rPr>
              <a:t>ω</a:t>
            </a:r>
            <a:r>
              <a:rPr lang="cs-CZ" smtClean="0">
                <a:latin typeface="Cambria Math"/>
                <a:ea typeface="Cambria Math"/>
              </a:rPr>
              <a:t>)</a:t>
            </a:r>
            <a:r>
              <a:rPr lang="en-US" smtClean="0">
                <a:latin typeface="Cambria Math"/>
                <a:ea typeface="Cambria Math"/>
              </a:rPr>
              <a:t> </a:t>
            </a:r>
            <a:r>
              <a:rPr lang="en-US" smtClean="0"/>
              <a:t>jsou zahrnuty p</a:t>
            </a:r>
            <a:r>
              <a:rPr lang="cs-CZ" smtClean="0"/>
              <a:t>říspěvky od všech větví </a:t>
            </a:r>
            <a:r>
              <a:rPr lang="el-GR" i="1" smtClean="0">
                <a:latin typeface="Cambria Math"/>
                <a:ea typeface="Cambria Math"/>
              </a:rPr>
              <a:t>ω</a:t>
            </a:r>
            <a:r>
              <a:rPr lang="cs-CZ" i="1" baseline="-25000" smtClean="0"/>
              <a:t>j</a:t>
            </a:r>
            <a:r>
              <a:rPr lang="en-US" smtClean="0"/>
              <a:t> </a:t>
            </a:r>
            <a:r>
              <a:rPr lang="cs-CZ" smtClean="0"/>
              <a:t>. Pokud je chceme rozlišit</a:t>
            </a:r>
            <a:endParaRPr lang="cs-CZ" b="1" i="1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2000232" y="4214818"/>
          <a:ext cx="4432708" cy="900000"/>
        </p:xfrm>
        <a:graphic>
          <a:graphicData uri="http://schemas.openxmlformats.org/presentationml/2006/ole">
            <p:oleObj spid="_x0000_s79875" name="Rovnice" r:id="rId4" imgW="2565360" imgH="520560" progId="Equation.3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428596" y="535782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Protože hustoty stavů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dirty="0" smtClean="0"/>
              <a:t>(</a:t>
            </a:r>
            <a:r>
              <a:rPr lang="el-GR" i="1" dirty="0" smtClean="0">
                <a:latin typeface="Cambria Math"/>
                <a:ea typeface="Cambria Math"/>
              </a:rPr>
              <a:t>ω</a:t>
            </a:r>
            <a:r>
              <a:rPr lang="cs-CZ" dirty="0" smtClean="0">
                <a:latin typeface="Cambria Math"/>
                <a:ea typeface="Cambria Math"/>
              </a:rPr>
              <a:t>) </a:t>
            </a:r>
            <a:r>
              <a:rPr lang="cs-CZ" dirty="0" smtClean="0"/>
              <a:t>nemusí být známé nebo je </a:t>
            </a:r>
            <a:r>
              <a:rPr lang="cs-CZ" dirty="0" smtClean="0"/>
              <a:t>nelze </a:t>
            </a:r>
            <a:r>
              <a:rPr lang="cs-CZ" dirty="0" smtClean="0"/>
              <a:t>vyjádřit analyticky,</a:t>
            </a:r>
          </a:p>
          <a:p>
            <a:r>
              <a:rPr lang="cs-CZ" dirty="0" smtClean="0"/>
              <a:t>používají se jejich aproximace.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</a:t>
            </a:r>
            <a:r>
              <a:rPr lang="en-US" smtClean="0"/>
              <a:t>- </a:t>
            </a:r>
            <a:r>
              <a:rPr lang="cs-CZ" i="1" smtClean="0"/>
              <a:t>5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5786" y="702214"/>
            <a:ext cx="264320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Einsteinova aproximace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85786" y="1282471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Kmitající krystal nahrazuje souborem 3</a:t>
            </a:r>
            <a:r>
              <a:rPr lang="cs-CZ" i="1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cs-CZ" smtClean="0"/>
              <a:t> stejných oscilátoru s frekvencí  </a:t>
            </a:r>
            <a:r>
              <a:rPr lang="el-GR" i="1" smtClean="0">
                <a:latin typeface="Cambria Math"/>
                <a:ea typeface="Cambria Math"/>
              </a:rPr>
              <a:t>ω</a:t>
            </a:r>
            <a:r>
              <a:rPr lang="cs-CZ" i="1" baseline="-25000" smtClean="0">
                <a:latin typeface="Cambria Math"/>
                <a:ea typeface="Cambria Math"/>
              </a:rPr>
              <a:t>E </a:t>
            </a:r>
            <a:endParaRPr lang="cs-CZ" smtClean="0"/>
          </a:p>
          <a:p>
            <a:r>
              <a:rPr lang="cs-CZ" smtClean="0"/>
              <a:t>tj. ideálním fononovým plynem s fonony s energií </a:t>
            </a:r>
            <a:r>
              <a:rPr lang="cs-CZ" smtClean="0">
                <a:latin typeface="Cambria Math"/>
                <a:ea typeface="Cambria Math"/>
              </a:rPr>
              <a:t>ℏ</a:t>
            </a:r>
            <a:r>
              <a:rPr lang="el-GR" i="1" smtClean="0">
                <a:latin typeface="Cambria Math"/>
                <a:ea typeface="Cambria Math"/>
              </a:rPr>
              <a:t>ω</a:t>
            </a:r>
            <a:r>
              <a:rPr lang="cs-CZ" i="1" baseline="-25000" smtClean="0">
                <a:latin typeface="Cambria Math"/>
                <a:ea typeface="Cambria Math"/>
              </a:rPr>
              <a:t>E  </a:t>
            </a:r>
            <a:r>
              <a:rPr lang="cs-CZ" smtClean="0"/>
              <a:t>.</a:t>
            </a:r>
            <a:endParaRPr lang="cs-CZ" i="1" baseline="-25000"/>
          </a:p>
        </p:txBody>
      </p:sp>
      <p:grpSp>
        <p:nvGrpSpPr>
          <p:cNvPr id="10" name="Skupina 9"/>
          <p:cNvGrpSpPr/>
          <p:nvPr/>
        </p:nvGrpSpPr>
        <p:grpSpPr>
          <a:xfrm>
            <a:off x="857224" y="2000240"/>
            <a:ext cx="6786610" cy="369332"/>
            <a:chOff x="857224" y="2428868"/>
            <a:chExt cx="6786610" cy="369332"/>
          </a:xfrm>
        </p:grpSpPr>
        <p:sp>
          <p:nvSpPr>
            <p:cNvPr id="8" name="TextovéPole 7"/>
            <p:cNvSpPr txBox="1"/>
            <p:nvPr/>
          </p:nvSpPr>
          <p:spPr>
            <a:xfrm>
              <a:off x="857224" y="2428868"/>
              <a:ext cx="6786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Hustota frekvencí je pak vyjádřena </a:t>
              </a:r>
              <a:r>
                <a:rPr lang="el-GR" smtClean="0">
                  <a:latin typeface="Cambria Math"/>
                  <a:ea typeface="Cambria Math"/>
                </a:rPr>
                <a:t>δ</a:t>
              </a:r>
              <a:r>
                <a:rPr lang="cs-CZ" smtClean="0"/>
                <a:t>-funkcí                                      takže</a:t>
              </a:r>
              <a:endParaRPr lang="cs-CZ"/>
            </a:p>
          </p:txBody>
        </p:sp>
        <p:graphicFrame>
          <p:nvGraphicFramePr>
            <p:cNvPr id="9" name="Objekt 8"/>
            <p:cNvGraphicFramePr>
              <a:graphicFrameLocks noChangeAspect="1"/>
            </p:cNvGraphicFramePr>
            <p:nvPr/>
          </p:nvGraphicFramePr>
          <p:xfrm>
            <a:off x="5072066" y="2482850"/>
            <a:ext cx="1847850" cy="287338"/>
          </p:xfrm>
          <a:graphic>
            <a:graphicData uri="http://schemas.openxmlformats.org/presentationml/2006/ole">
              <p:oleObj spid="_x0000_s80898" name="Rovnice" r:id="rId3" imgW="1384200" imgH="215640" progId="Equation.3">
                <p:embed/>
              </p:oleObj>
            </a:graphicData>
          </a:graphic>
        </p:graphicFrame>
      </p:grp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128734" y="2500306"/>
          <a:ext cx="6586538" cy="828675"/>
        </p:xfrm>
        <a:graphic>
          <a:graphicData uri="http://schemas.openxmlformats.org/presentationml/2006/ole">
            <p:oleObj spid="_x0000_s80899" name="Rovnice" r:id="rId4" imgW="4038480" imgH="507960" progId="Equation.3">
              <p:embed/>
            </p:oleObj>
          </a:graphicData>
        </a:graphic>
      </p:graphicFrame>
      <p:grpSp>
        <p:nvGrpSpPr>
          <p:cNvPr id="16" name="Skupina 15"/>
          <p:cNvGrpSpPr/>
          <p:nvPr/>
        </p:nvGrpSpPr>
        <p:grpSpPr>
          <a:xfrm>
            <a:off x="4643438" y="3714752"/>
            <a:ext cx="2928958" cy="998541"/>
            <a:chOff x="4643438" y="3714752"/>
            <a:chExt cx="2928958" cy="998541"/>
          </a:xfrm>
        </p:grpSpPr>
        <p:sp>
          <p:nvSpPr>
            <p:cNvPr id="12" name="TextovéPole 11"/>
            <p:cNvSpPr txBox="1"/>
            <p:nvPr/>
          </p:nvSpPr>
          <p:spPr>
            <a:xfrm>
              <a:off x="4643438" y="3714752"/>
              <a:ext cx="2928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Velmi</a:t>
              </a:r>
              <a:r>
                <a:rPr lang="en-US" sz="1600" dirty="0" smtClean="0">
                  <a:solidFill>
                    <a:srgbClr val="FF0000"/>
                  </a:solidFill>
                </a:rPr>
                <a:t> n</a:t>
              </a:r>
              <a:r>
                <a:rPr lang="cs-CZ" sz="1600" dirty="0" err="1" smtClean="0">
                  <a:solidFill>
                    <a:srgbClr val="FF0000"/>
                  </a:solidFill>
                </a:rPr>
                <a:t>ízké</a:t>
              </a:r>
              <a:r>
                <a:rPr lang="cs-CZ" sz="1600" dirty="0" smtClean="0">
                  <a:solidFill>
                    <a:srgbClr val="FF0000"/>
                  </a:solidFill>
                </a:rPr>
                <a:t> teploty :  </a:t>
              </a:r>
              <a:r>
                <a:rPr lang="cs-CZ" sz="16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ℏ</a:t>
              </a:r>
              <a:r>
                <a:rPr lang="el-GR" sz="1600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ω</a:t>
              </a:r>
              <a:r>
                <a:rPr lang="cs-CZ" sz="1600" i="1" baseline="-25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E</a:t>
              </a:r>
              <a:r>
                <a:rPr lang="cs-CZ" sz="16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≫ </a:t>
              </a:r>
              <a:r>
                <a:rPr lang="el-GR" sz="1600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κ</a:t>
              </a:r>
              <a:r>
                <a:rPr lang="cs-CZ" sz="1600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T</a:t>
              </a:r>
              <a:endParaRPr lang="cs-CZ" sz="16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3" name="Objekt 12"/>
            <p:cNvGraphicFramePr>
              <a:graphicFrameLocks noChangeAspect="1"/>
            </p:cNvGraphicFramePr>
            <p:nvPr/>
          </p:nvGraphicFramePr>
          <p:xfrm>
            <a:off x="5148281" y="4214818"/>
            <a:ext cx="1995487" cy="498475"/>
          </p:xfrm>
          <a:graphic>
            <a:graphicData uri="http://schemas.openxmlformats.org/presentationml/2006/ole">
              <p:oleObj spid="_x0000_s80900" name="Rovnice" r:id="rId5" imgW="1117440" imgH="279360" progId="Equation.3">
                <p:embed/>
              </p:oleObj>
            </a:graphicData>
          </a:graphic>
        </p:graphicFrame>
      </p:grpSp>
      <p:sp>
        <p:nvSpPr>
          <p:cNvPr id="14" name="TextovéPole 13"/>
          <p:cNvSpPr txBox="1"/>
          <p:nvPr/>
        </p:nvSpPr>
        <p:spPr>
          <a:xfrm>
            <a:off x="4643438" y="4804958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</a:rPr>
              <a:t>Experiment </a:t>
            </a:r>
            <a:r>
              <a:rPr lang="en-US" sz="1600" dirty="0" smtClean="0">
                <a:solidFill>
                  <a:srgbClr val="0000FF"/>
                </a:solidFill>
              </a:rPr>
              <a:t>a </a:t>
            </a:r>
            <a:r>
              <a:rPr lang="en-US" sz="1600" dirty="0" err="1" smtClean="0">
                <a:solidFill>
                  <a:srgbClr val="0000FF"/>
                </a:solidFill>
              </a:rPr>
              <a:t>obec</a:t>
            </a:r>
            <a:r>
              <a:rPr lang="cs-CZ" sz="1600" dirty="0" err="1" smtClean="0">
                <a:solidFill>
                  <a:srgbClr val="0000FF"/>
                </a:solidFill>
              </a:rPr>
              <a:t>né</a:t>
            </a:r>
            <a:r>
              <a:rPr lang="cs-CZ" sz="1600" dirty="0" smtClean="0">
                <a:solidFill>
                  <a:srgbClr val="0000FF"/>
                </a:solidFill>
              </a:rPr>
              <a:t> teoretické závěry pro nízké teploty dávají </a:t>
            </a:r>
            <a:r>
              <a:rPr lang="cs-CZ" sz="1600" dirty="0" smtClean="0"/>
              <a:t>:</a:t>
            </a:r>
          </a:p>
          <a:p>
            <a:endParaRPr lang="cs-CZ" sz="1600" i="1" dirty="0" smtClean="0"/>
          </a:p>
          <a:p>
            <a:endParaRPr lang="cs-CZ" sz="1600" i="1" dirty="0" smtClean="0"/>
          </a:p>
          <a:p>
            <a:endParaRPr lang="cs-CZ" sz="1600" i="1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518670" y="3571876"/>
            <a:ext cx="3521412" cy="3074229"/>
            <a:chOff x="518670" y="3571876"/>
            <a:chExt cx="3521412" cy="3074229"/>
          </a:xfrm>
        </p:grpSpPr>
        <p:pic>
          <p:nvPicPr>
            <p:cNvPr id="80901" name="Picture 5" descr="http://upload.wikimedia.org/wikipedia/en/6/6a/Escv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620" y="3571876"/>
              <a:ext cx="3500462" cy="3000396"/>
            </a:xfrm>
            <a:prstGeom prst="rect">
              <a:avLst/>
            </a:prstGeom>
            <a:noFill/>
          </p:spPr>
        </p:pic>
        <p:sp>
          <p:nvSpPr>
            <p:cNvPr id="19" name="TextovéPole 18"/>
            <p:cNvSpPr txBox="1"/>
            <p:nvPr/>
          </p:nvSpPr>
          <p:spPr>
            <a:xfrm>
              <a:off x="1857356" y="6357958"/>
              <a:ext cx="1571636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l-GR" sz="1400" i="1" smtClean="0">
                  <a:latin typeface="Cambria Math"/>
                  <a:ea typeface="Cambria Math"/>
                </a:rPr>
                <a:t>κ</a:t>
              </a:r>
              <a:r>
                <a:rPr lang="cs-CZ" sz="1400" i="1" smtClean="0">
                  <a:latin typeface="Cambria Math"/>
                  <a:ea typeface="Cambria Math"/>
                </a:rPr>
                <a:t>T </a:t>
              </a:r>
              <a:r>
                <a:rPr lang="cs-CZ" sz="1400" smtClean="0">
                  <a:latin typeface="Cambria Math"/>
                  <a:ea typeface="Cambria Math"/>
                </a:rPr>
                <a:t>/ ℏ</a:t>
              </a:r>
              <a:r>
                <a:rPr lang="el-GR" sz="1400" i="1" smtClean="0">
                  <a:latin typeface="Cambria Math"/>
                  <a:ea typeface="Cambria Math"/>
                </a:rPr>
                <a:t>ω</a:t>
              </a:r>
              <a:r>
                <a:rPr lang="cs-CZ" sz="1400" i="1" baseline="-25000" smtClean="0">
                  <a:latin typeface="Cambria Math"/>
                  <a:ea typeface="Cambria Math"/>
                </a:rPr>
                <a:t>E</a:t>
              </a:r>
              <a:r>
                <a:rPr lang="cs-CZ" sz="1400" smtClean="0">
                  <a:latin typeface="Cambria Math"/>
                  <a:ea typeface="Cambria Math"/>
                </a:rPr>
                <a:t> </a:t>
              </a:r>
              <a:endParaRPr lang="cs-CZ" smtClean="0"/>
            </a:p>
          </p:txBody>
        </p:sp>
        <p:sp>
          <p:nvSpPr>
            <p:cNvPr id="20" name="TextovéPole 19"/>
            <p:cNvSpPr txBox="1"/>
            <p:nvPr/>
          </p:nvSpPr>
          <p:spPr>
            <a:xfrm rot="16200000">
              <a:off x="3947" y="4943855"/>
              <a:ext cx="1368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bIns="36000" rtlCol="0">
              <a:spAutoFit/>
            </a:bodyPr>
            <a:lstStyle/>
            <a:p>
              <a:pPr algn="ctr"/>
              <a:r>
                <a:rPr lang="cs-CZ" sz="1600" i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cs-CZ" sz="1600" i="1" baseline="-2500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cs-CZ" sz="1600" smtClean="0"/>
                <a:t> / 3</a:t>
              </a:r>
              <a:r>
                <a:rPr lang="cs-CZ" sz="1600" i="1" smtClean="0">
                  <a:latin typeface="Times New Roman" pitchFamily="18" charset="0"/>
                  <a:cs typeface="Times New Roman" pitchFamily="18" charset="0"/>
                </a:rPr>
                <a:t>Ns</a:t>
              </a:r>
              <a:r>
                <a:rPr lang="el-GR" sz="1600" i="1" smtClean="0">
                  <a:latin typeface="Cambria Math"/>
                  <a:ea typeface="Cambria Math"/>
                </a:rPr>
                <a:t>κ</a:t>
              </a:r>
              <a:endParaRPr lang="cs-CZ" sz="1600" i="1"/>
            </a:p>
          </p:txBody>
        </p:sp>
      </p:grpSp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5715008" y="5429264"/>
          <a:ext cx="887248" cy="455614"/>
        </p:xfrm>
        <a:graphic>
          <a:graphicData uri="http://schemas.openxmlformats.org/presentationml/2006/ole">
            <p:oleObj spid="_x0000_s80903" name="Rovnice" r:id="rId7" imgW="4698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- </a:t>
            </a:r>
            <a:r>
              <a:rPr lang="cs-CZ" i="1" dirty="0" smtClean="0"/>
              <a:t>6</a:t>
            </a:r>
            <a:endParaRPr lang="cs-CZ" i="1" dirty="0"/>
          </a:p>
        </p:txBody>
      </p:sp>
      <p:pic>
        <p:nvPicPr>
          <p:cNvPr id="6" name="Obrázek 5" descr="CvEinstei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997892"/>
            <a:ext cx="8803544" cy="48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- </a:t>
            </a:r>
            <a:r>
              <a:rPr lang="cs-CZ" i="1" dirty="0" smtClean="0"/>
              <a:t>7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5786" y="559338"/>
            <a:ext cx="264320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Debyeova</a:t>
            </a:r>
            <a:r>
              <a:rPr lang="cs-CZ" smtClean="0"/>
              <a:t> aproximace</a:t>
            </a:r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6804508" y="857232"/>
            <a:ext cx="1785950" cy="2741469"/>
            <a:chOff x="6804508" y="857232"/>
            <a:chExt cx="1785950" cy="2741469"/>
          </a:xfrm>
        </p:grpSpPr>
        <p:pic>
          <p:nvPicPr>
            <p:cNvPr id="83970" name="Picture 2" descr="http://upload.wikimedia.org/wikipedia/commons/thumb/6/62/Debye100.jpg/180px-Debye100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16" y="857232"/>
              <a:ext cx="1714500" cy="2438400"/>
            </a:xfrm>
            <a:prstGeom prst="rect">
              <a:avLst/>
            </a:prstGeom>
            <a:noFill/>
          </p:spPr>
        </p:pic>
        <p:sp>
          <p:nvSpPr>
            <p:cNvPr id="10" name="TextovéPole 9"/>
            <p:cNvSpPr txBox="1"/>
            <p:nvPr/>
          </p:nvSpPr>
          <p:spPr>
            <a:xfrm>
              <a:off x="6804508" y="3321702"/>
              <a:ext cx="178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/>
                <a:t>Peter Debye (1884-1966)</a:t>
              </a:r>
              <a:endParaRPr lang="cs-CZ" sz="1200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785786" y="1357298"/>
            <a:ext cx="5500726" cy="158504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Předpokládejme </a:t>
            </a:r>
            <a:r>
              <a:rPr lang="cs-CZ" dirty="0" smtClean="0">
                <a:solidFill>
                  <a:srgbClr val="0000FF"/>
                </a:solidFill>
              </a:rPr>
              <a:t>jedno jádro v elementární buňce </a:t>
            </a:r>
            <a:r>
              <a:rPr lang="cs-CZ" dirty="0" smtClean="0"/>
              <a:t>(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dirty="0" smtClean="0"/>
              <a:t>)</a:t>
            </a:r>
          </a:p>
          <a:p>
            <a:r>
              <a:rPr lang="cs-CZ" dirty="0" smtClean="0"/>
              <a:t>a u</a:t>
            </a:r>
            <a:r>
              <a:rPr lang="en-US" dirty="0" err="1" smtClean="0"/>
              <a:t>va</a:t>
            </a:r>
            <a:r>
              <a:rPr lang="cs-CZ" dirty="0" err="1" smtClean="0"/>
              <a:t>žuje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00FF"/>
                </a:solidFill>
              </a:rPr>
              <a:t>izotropní elastické kontinuum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 disperzní závislostí</a:t>
            </a:r>
          </a:p>
          <a:p>
            <a:endParaRPr lang="cs-CZ" dirty="0" smtClean="0"/>
          </a:p>
          <a:p>
            <a:endParaRPr lang="cs-CZ" sz="700" dirty="0" smtClean="0"/>
          </a:p>
          <a:p>
            <a:r>
              <a:rPr lang="cs-CZ" dirty="0" smtClean="0"/>
              <a:t>kde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/>
              <a:t>je rychlost zvuku.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714612" y="2329437"/>
          <a:ext cx="886154" cy="288000"/>
        </p:xfrm>
        <a:graphic>
          <a:graphicData uri="http://schemas.openxmlformats.org/presentationml/2006/ole">
            <p:oleObj spid="_x0000_s83969" name="Rovnice" r:id="rId5" imgW="507960" imgH="164880" progId="Equation.3">
              <p:embed/>
            </p:oleObj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785786" y="328612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Ekvifrekvenční</a:t>
            </a:r>
            <a:r>
              <a:rPr lang="cs-CZ" dirty="0" smtClean="0"/>
              <a:t> (</a:t>
            </a:r>
            <a:r>
              <a:rPr lang="cs-CZ" dirty="0" err="1" smtClean="0"/>
              <a:t>ekvienergiové</a:t>
            </a:r>
            <a:r>
              <a:rPr lang="cs-CZ" dirty="0" smtClean="0"/>
              <a:t>) plochy jsou sférické.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Počet </a:t>
            </a:r>
            <a:r>
              <a:rPr lang="cs-CZ" b="1" i="1" dirty="0" smtClean="0">
                <a:solidFill>
                  <a:srgbClr val="0000FF"/>
                </a:solidFill>
              </a:rPr>
              <a:t>q-</a:t>
            </a:r>
            <a:r>
              <a:rPr lang="cs-CZ" dirty="0" smtClean="0">
                <a:solidFill>
                  <a:srgbClr val="0000FF"/>
                </a:solidFill>
              </a:rPr>
              <a:t>stavů </a:t>
            </a:r>
            <a:r>
              <a:rPr lang="cs-CZ" dirty="0" smtClean="0"/>
              <a:t>v kouli s poloměrem </a:t>
            </a:r>
            <a:r>
              <a:rPr lang="cs-CZ" i="1" dirty="0" smtClean="0"/>
              <a:t>q </a:t>
            </a:r>
            <a:r>
              <a:rPr lang="cs-CZ" sz="1600" dirty="0" smtClean="0"/>
              <a:t>(viz volné elektrony)</a:t>
            </a:r>
            <a:endParaRPr lang="cs-CZ" sz="1400" i="1" dirty="0" smtClean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2173288" y="4035425"/>
          <a:ext cx="4589462" cy="608013"/>
        </p:xfrm>
        <a:graphic>
          <a:graphicData uri="http://schemas.openxmlformats.org/presentationml/2006/ole">
            <p:oleObj spid="_x0000_s83970" name="Rovnice" r:id="rId6" imgW="2971800" imgH="393480" progId="Equation.3">
              <p:embed/>
            </p:oleObj>
          </a:graphicData>
        </a:graphic>
      </p:graphicFrame>
      <p:grpSp>
        <p:nvGrpSpPr>
          <p:cNvPr id="19" name="Skupina 18"/>
          <p:cNvGrpSpPr/>
          <p:nvPr/>
        </p:nvGrpSpPr>
        <p:grpSpPr>
          <a:xfrm>
            <a:off x="785786" y="4857760"/>
            <a:ext cx="7215238" cy="1357322"/>
            <a:chOff x="785786" y="4857760"/>
            <a:chExt cx="7215238" cy="1357322"/>
          </a:xfrm>
        </p:grpSpPr>
        <p:sp>
          <p:nvSpPr>
            <p:cNvPr id="14" name="TextovéPole 13"/>
            <p:cNvSpPr txBox="1"/>
            <p:nvPr/>
          </p:nvSpPr>
          <p:spPr>
            <a:xfrm>
              <a:off x="785786" y="4857760"/>
              <a:ext cx="7215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 smtClean="0">
                  <a:solidFill>
                    <a:srgbClr val="FF0000"/>
                  </a:solidFill>
                </a:rPr>
                <a:t>Hustota stavů </a:t>
              </a:r>
              <a:r>
                <a:rPr lang="cs-CZ" dirty="0" smtClean="0"/>
                <a:t>je </a:t>
              </a:r>
              <a:r>
                <a:rPr lang="cs-CZ" sz="1600" dirty="0" smtClean="0"/>
                <a:t>(výraz pro jednu větev spektra</a:t>
              </a:r>
              <a:r>
                <a:rPr lang="en-US" sz="1600" dirty="0" smtClean="0"/>
                <a:t>;</a:t>
              </a:r>
              <a:r>
                <a:rPr lang="cs-CZ" sz="1600" dirty="0" smtClean="0"/>
                <a:t> pro 3 akustické módy násobit 3)</a:t>
              </a:r>
              <a:endParaRPr lang="cs-CZ" dirty="0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2428860" y="5429264"/>
              <a:ext cx="3429024" cy="785818"/>
              <a:chOff x="2428860" y="5429264"/>
              <a:chExt cx="3429024" cy="785818"/>
            </a:xfrm>
          </p:grpSpPr>
          <p:sp>
            <p:nvSpPr>
              <p:cNvPr id="17" name="Zaoblený obdélník 16"/>
              <p:cNvSpPr/>
              <p:nvPr/>
            </p:nvSpPr>
            <p:spPr>
              <a:xfrm>
                <a:off x="2428860" y="5429264"/>
                <a:ext cx="3429024" cy="78581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5" name="Objekt 14"/>
              <p:cNvGraphicFramePr>
                <a:graphicFrameLocks noChangeAspect="1"/>
              </p:cNvGraphicFramePr>
              <p:nvPr/>
            </p:nvGraphicFramePr>
            <p:xfrm>
              <a:off x="2633843" y="5472131"/>
              <a:ext cx="3109912" cy="671513"/>
            </p:xfrm>
            <a:graphic>
              <a:graphicData uri="http://schemas.openxmlformats.org/presentationml/2006/ole">
                <p:oleObj spid="_x0000_s83971" name="Rovnice" r:id="rId7" imgW="2057400" imgH="44424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- </a:t>
            </a:r>
            <a:r>
              <a:rPr lang="cs-CZ" i="1" dirty="0" smtClean="0"/>
              <a:t>8</a:t>
            </a:r>
            <a:endParaRPr lang="cs-CZ" i="1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571472" y="642918"/>
            <a:ext cx="5786478" cy="1500198"/>
            <a:chOff x="571472" y="642918"/>
            <a:chExt cx="5786478" cy="1500198"/>
          </a:xfrm>
        </p:grpSpPr>
        <p:sp>
          <p:nvSpPr>
            <p:cNvPr id="6" name="TextovéPole 5"/>
            <p:cNvSpPr txBox="1"/>
            <p:nvPr/>
          </p:nvSpPr>
          <p:spPr>
            <a:xfrm>
              <a:off x="571472" y="642918"/>
              <a:ext cx="5786478" cy="677108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err="1" smtClean="0">
                  <a:solidFill>
                    <a:srgbClr val="FF0000"/>
                  </a:solidFill>
                </a:rPr>
                <a:t>Debyeova</a:t>
              </a:r>
              <a:r>
                <a:rPr lang="cs-CZ" b="1" dirty="0" smtClean="0">
                  <a:solidFill>
                    <a:srgbClr val="FF0000"/>
                  </a:solidFill>
                </a:rPr>
                <a:t> frekvence </a:t>
              </a:r>
              <a:r>
                <a:rPr lang="el-GR" sz="2000" b="1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ω</a:t>
              </a:r>
              <a:r>
                <a:rPr lang="cs-CZ" sz="2000" b="1" i="1" baseline="-25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D</a:t>
              </a:r>
              <a:r>
                <a:rPr lang="cs-CZ" b="1" baseline="-25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cs-CZ" dirty="0" smtClean="0"/>
                <a:t>.</a:t>
              </a:r>
            </a:p>
            <a:p>
              <a:r>
                <a:rPr lang="cs-CZ" dirty="0" smtClean="0"/>
                <a:t>Hustotu stavů musíme </a:t>
              </a:r>
              <a:r>
                <a:rPr lang="cs-CZ" dirty="0" smtClean="0">
                  <a:solidFill>
                    <a:srgbClr val="0000FF"/>
                  </a:solidFill>
                </a:rPr>
                <a:t>ukončit u nějakého </a:t>
              </a:r>
              <a:r>
                <a:rPr lang="el-GR" i="1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ω</a:t>
              </a:r>
              <a:r>
                <a:rPr lang="cs-CZ" i="1" baseline="-25000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D</a:t>
              </a:r>
              <a:r>
                <a:rPr lang="cs-CZ" baseline="-25000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  </a:t>
              </a:r>
              <a:r>
                <a:rPr lang="cs-CZ" dirty="0" smtClean="0"/>
                <a:t>tak aby platilo</a:t>
              </a:r>
              <a:endParaRPr lang="cs-CZ" baseline="-25000" dirty="0"/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2786050" y="1428736"/>
              <a:ext cx="1928826" cy="714380"/>
              <a:chOff x="2786050" y="1428736"/>
              <a:chExt cx="1928826" cy="714380"/>
            </a:xfrm>
          </p:grpSpPr>
          <p:sp>
            <p:nvSpPr>
              <p:cNvPr id="13" name="Zaoblený obdélník 12"/>
              <p:cNvSpPr/>
              <p:nvPr/>
            </p:nvSpPr>
            <p:spPr>
              <a:xfrm>
                <a:off x="2786050" y="1428736"/>
                <a:ext cx="1928826" cy="714380"/>
              </a:xfrm>
              <a:prstGeom prst="roundRect">
                <a:avLst>
                  <a:gd name="adj" fmla="val 11443"/>
                </a:avLst>
              </a:prstGeom>
              <a:solidFill>
                <a:srgbClr val="FFFFCC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2928926" y="1428736"/>
              <a:ext cx="1673153" cy="714380"/>
            </p:xfrm>
            <a:graphic>
              <a:graphicData uri="http://schemas.openxmlformats.org/presentationml/2006/ole">
                <p:oleObj spid="_x0000_s82945" name="Rovnice" r:id="rId3" imgW="1130040" imgH="482400" progId="Equation.3">
                  <p:embed/>
                </p:oleObj>
              </a:graphicData>
            </a:graphic>
          </p:graphicFrame>
        </p:grpSp>
      </p:grpSp>
      <p:grpSp>
        <p:nvGrpSpPr>
          <p:cNvPr id="16" name="Skupina 15"/>
          <p:cNvGrpSpPr/>
          <p:nvPr/>
        </p:nvGrpSpPr>
        <p:grpSpPr>
          <a:xfrm>
            <a:off x="571472" y="2221048"/>
            <a:ext cx="7929618" cy="1565142"/>
            <a:chOff x="571472" y="2149610"/>
            <a:chExt cx="7929618" cy="1565142"/>
          </a:xfrm>
        </p:grpSpPr>
        <p:sp>
          <p:nvSpPr>
            <p:cNvPr id="8" name="TextovéPole 7"/>
            <p:cNvSpPr txBox="1"/>
            <p:nvPr/>
          </p:nvSpPr>
          <p:spPr>
            <a:xfrm>
              <a:off x="571472" y="2149610"/>
              <a:ext cx="7929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Jestliže vezmeme do úvahy, že </a:t>
              </a:r>
              <a:r>
                <a:rPr lang="en-US" i="1" dirty="0" smtClean="0">
                  <a:solidFill>
                    <a:srgbClr val="FF0000"/>
                  </a:solidFill>
                </a:rPr>
                <a:t>v </a:t>
              </a:r>
              <a:r>
                <a:rPr lang="cs-CZ" i="1" dirty="0" smtClean="0">
                  <a:solidFill>
                    <a:srgbClr val="FF0000"/>
                  </a:solidFill>
                </a:rPr>
                <a:t>kontinuu </a:t>
              </a:r>
              <a:r>
                <a:rPr lang="cs-CZ" dirty="0" smtClean="0"/>
                <a:t>je </a:t>
              </a:r>
              <a:r>
                <a:rPr lang="cs-CZ" i="1" dirty="0" smtClean="0">
                  <a:solidFill>
                    <a:srgbClr val="FF0000"/>
                  </a:solidFill>
                </a:rPr>
                <a:t>jedna longitudinální </a:t>
              </a:r>
              <a:r>
                <a:rPr lang="cs-CZ" dirty="0" smtClean="0"/>
                <a:t>vlna s rychlostí </a:t>
              </a:r>
              <a:r>
                <a:rPr lang="cs-CZ" sz="2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cs-CZ" sz="2000" b="1" i="1" baseline="-25000" dirty="0" err="1" smtClean="0">
                  <a:solidFill>
                    <a:srgbClr val="FF0000"/>
                  </a:solidFill>
                </a:rPr>
                <a:t>L</a:t>
              </a:r>
              <a:r>
                <a:rPr lang="cs-CZ" baseline="-25000" dirty="0" smtClean="0"/>
                <a:t> </a:t>
              </a:r>
              <a:r>
                <a:rPr lang="cs-CZ" dirty="0" smtClean="0"/>
                <a:t>a </a:t>
              </a:r>
              <a:r>
                <a:rPr lang="cs-CZ" i="1" dirty="0" smtClean="0">
                  <a:solidFill>
                    <a:srgbClr val="FF0000"/>
                  </a:solidFill>
                </a:rPr>
                <a:t>dvě transverzální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cs-CZ" dirty="0" smtClean="0"/>
                <a:t>vlny s rychlostí </a:t>
              </a:r>
              <a:r>
                <a:rPr lang="cs-CZ" sz="2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cs-CZ" sz="2000" b="1" i="1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cs-CZ" sz="2000" i="1" baseline="-25000" dirty="0" smtClean="0"/>
                <a:t> </a:t>
              </a:r>
              <a:r>
                <a:rPr lang="cs-CZ" dirty="0" smtClean="0"/>
                <a:t>, dostaneme pro </a:t>
              </a:r>
              <a:r>
                <a:rPr lang="el-GR" i="1" dirty="0" smtClean="0">
                  <a:latin typeface="Cambria Math"/>
                  <a:ea typeface="Cambria Math"/>
                </a:rPr>
                <a:t>ω</a:t>
              </a:r>
              <a:r>
                <a:rPr lang="cs-CZ" baseline="-25000" dirty="0" smtClean="0">
                  <a:latin typeface="Cambria Math"/>
                  <a:ea typeface="Cambria Math"/>
                </a:rPr>
                <a:t>D </a:t>
              </a:r>
              <a:endParaRPr lang="cs-CZ" i="1" baseline="-25000" dirty="0"/>
            </a:p>
          </p:txBody>
        </p:sp>
        <p:graphicFrame>
          <p:nvGraphicFramePr>
            <p:cNvPr id="82946" name="Object 2"/>
            <p:cNvGraphicFramePr>
              <a:graphicFrameLocks noChangeAspect="1"/>
            </p:cNvGraphicFramePr>
            <p:nvPr/>
          </p:nvGraphicFramePr>
          <p:xfrm>
            <a:off x="1914539" y="3000377"/>
            <a:ext cx="4586287" cy="714375"/>
          </p:xfrm>
          <a:graphic>
            <a:graphicData uri="http://schemas.openxmlformats.org/presentationml/2006/ole">
              <p:oleObj spid="_x0000_s82946" name="Rovnice" r:id="rId4" imgW="3098520" imgH="482400" progId="Equation.3">
                <p:embed/>
              </p:oleObj>
            </a:graphicData>
          </a:graphic>
        </p:graphicFrame>
      </p:grpSp>
      <p:grpSp>
        <p:nvGrpSpPr>
          <p:cNvPr id="19" name="Skupina 18"/>
          <p:cNvGrpSpPr/>
          <p:nvPr/>
        </p:nvGrpSpPr>
        <p:grpSpPr>
          <a:xfrm>
            <a:off x="571472" y="3957584"/>
            <a:ext cx="6429420" cy="1183643"/>
            <a:chOff x="571472" y="3957584"/>
            <a:chExt cx="6429420" cy="1183643"/>
          </a:xfrm>
        </p:grpSpPr>
        <p:sp>
          <p:nvSpPr>
            <p:cNvPr id="9" name="TextovéPole 8"/>
            <p:cNvSpPr txBox="1"/>
            <p:nvPr/>
          </p:nvSpPr>
          <p:spPr>
            <a:xfrm>
              <a:off x="571472" y="3957584"/>
              <a:ext cx="6429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Pro zjednodušení </a:t>
              </a:r>
              <a:r>
                <a:rPr lang="cs-CZ" i="1" dirty="0" smtClean="0">
                  <a:solidFill>
                    <a:srgbClr val="0000FF"/>
                  </a:solidFill>
                </a:rPr>
                <a:t>předpokládejme</a:t>
              </a:r>
              <a:r>
                <a:rPr lang="cs-CZ" dirty="0" smtClean="0"/>
                <a:t> v dalším  </a:t>
              </a:r>
              <a:r>
                <a:rPr lang="cs-CZ" sz="2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cs-CZ" sz="2000" b="1" i="1" baseline="-25000" dirty="0" err="1" smtClean="0">
                  <a:solidFill>
                    <a:srgbClr val="FF0000"/>
                  </a:solidFill>
                </a:rPr>
                <a:t>L</a:t>
              </a:r>
              <a:r>
                <a:rPr lang="cs-CZ" sz="2000" b="1" i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cs-CZ" b="1" dirty="0" smtClean="0">
                  <a:solidFill>
                    <a:srgbClr val="FF0000"/>
                  </a:solidFill>
                </a:rPr>
                <a:t>=</a:t>
              </a:r>
              <a:r>
                <a:rPr lang="cs-CZ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2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cs-CZ" sz="2000" b="1" i="1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cs-CZ" sz="2000" b="1" i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cs-CZ" b="1" dirty="0" smtClean="0">
                  <a:solidFill>
                    <a:srgbClr val="FF0000"/>
                  </a:solidFill>
                </a:rPr>
                <a:t>=</a:t>
              </a:r>
              <a:r>
                <a:rPr lang="cs-CZ" sz="2000" b="1" dirty="0" smtClean="0">
                  <a:solidFill>
                    <a:srgbClr val="FF0000"/>
                  </a:solidFill>
                </a:rPr>
                <a:t> </a:t>
              </a:r>
              <a:r>
                <a:rPr lang="cs-CZ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cs-CZ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dirty="0" smtClean="0"/>
                <a:t>.  Potom</a:t>
              </a:r>
              <a:endParaRPr lang="cs-CZ" baseline="-25000" dirty="0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3143240" y="4349227"/>
              <a:ext cx="1857388" cy="792000"/>
              <a:chOff x="3143240" y="4286256"/>
              <a:chExt cx="1857388" cy="792000"/>
            </a:xfrm>
          </p:grpSpPr>
          <p:sp>
            <p:nvSpPr>
              <p:cNvPr id="17" name="Zaoblený obdélník 16"/>
              <p:cNvSpPr/>
              <p:nvPr/>
            </p:nvSpPr>
            <p:spPr>
              <a:xfrm>
                <a:off x="3143240" y="4286256"/>
                <a:ext cx="1857388" cy="792000"/>
              </a:xfrm>
              <a:prstGeom prst="roundRect">
                <a:avLst>
                  <a:gd name="adj" fmla="val 10741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66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0" name="Objekt 9"/>
              <p:cNvGraphicFramePr>
                <a:graphicFrameLocks noChangeAspect="1"/>
              </p:cNvGraphicFramePr>
              <p:nvPr/>
            </p:nvGraphicFramePr>
            <p:xfrm>
              <a:off x="3349086" y="4395264"/>
              <a:ext cx="1638465" cy="642942"/>
            </p:xfrm>
            <a:graphic>
              <a:graphicData uri="http://schemas.openxmlformats.org/presentationml/2006/ole">
                <p:oleObj spid="_x0000_s82947" name="Rovnice" r:id="rId5" imgW="1002960" imgH="393480" progId="Equation.3">
                  <p:embed/>
                </p:oleObj>
              </a:graphicData>
            </a:graphic>
          </p:graphicFrame>
        </p:grpSp>
      </p:grpSp>
      <p:grpSp>
        <p:nvGrpSpPr>
          <p:cNvPr id="22" name="Skupina 21"/>
          <p:cNvGrpSpPr/>
          <p:nvPr/>
        </p:nvGrpSpPr>
        <p:grpSpPr>
          <a:xfrm>
            <a:off x="571472" y="5228209"/>
            <a:ext cx="7858180" cy="1255129"/>
            <a:chOff x="571472" y="5228209"/>
            <a:chExt cx="7858180" cy="1255129"/>
          </a:xfrm>
        </p:grpSpPr>
        <p:sp>
          <p:nvSpPr>
            <p:cNvPr id="11" name="TextovéPole 10"/>
            <p:cNvSpPr txBox="1"/>
            <p:nvPr/>
          </p:nvSpPr>
          <p:spPr>
            <a:xfrm>
              <a:off x="571472" y="5228209"/>
              <a:ext cx="7858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 </a:t>
              </a:r>
              <a:r>
                <a:rPr lang="cs-CZ" dirty="0" err="1" smtClean="0">
                  <a:solidFill>
                    <a:srgbClr val="0000FF"/>
                  </a:solidFill>
                </a:rPr>
                <a:t>Debyeově</a:t>
              </a:r>
              <a:r>
                <a:rPr lang="cs-CZ" dirty="0" smtClean="0">
                  <a:solidFill>
                    <a:srgbClr val="0000FF"/>
                  </a:solidFill>
                </a:rPr>
                <a:t> frekvenci </a:t>
              </a:r>
              <a:r>
                <a:rPr lang="el-GR" i="1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ω</a:t>
              </a:r>
              <a:r>
                <a:rPr lang="cs-CZ" baseline="-25000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D</a:t>
              </a:r>
              <a:r>
                <a:rPr lang="cs-CZ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 </a:t>
              </a:r>
              <a:r>
                <a:rPr lang="cs-CZ" dirty="0" smtClean="0">
                  <a:solidFill>
                    <a:srgbClr val="0000FF"/>
                  </a:solidFill>
                </a:rPr>
                <a:t>přísluší </a:t>
              </a:r>
              <a:r>
                <a:rPr lang="cs-CZ" i="1" dirty="0" smtClean="0">
                  <a:solidFill>
                    <a:srgbClr val="FF0000"/>
                  </a:solidFill>
                </a:rPr>
                <a:t>hraniční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cs-CZ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cs-CZ" i="1" baseline="-25000" dirty="0" err="1" smtClean="0">
                  <a:solidFill>
                    <a:srgbClr val="FF0000"/>
                  </a:solidFill>
                </a:rPr>
                <a:t>D</a:t>
              </a:r>
              <a:r>
                <a:rPr lang="cs-CZ" sz="1600" dirty="0" smtClean="0">
                  <a:solidFill>
                    <a:srgbClr val="FF0000"/>
                  </a:solidFill>
                </a:rPr>
                <a:t>  </a:t>
              </a:r>
              <a:r>
                <a:rPr lang="cs-CZ" sz="1600" dirty="0" smtClean="0"/>
                <a:t>(poloměr koule obsahující </a:t>
              </a:r>
              <a:r>
                <a:rPr lang="cs-CZ" sz="1600" dirty="0" err="1" smtClean="0"/>
                <a:t>3</a:t>
              </a:r>
              <a:r>
                <a:rPr lang="cs-CZ" sz="1600" i="1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cs-CZ" sz="1600" dirty="0" smtClean="0"/>
                <a:t> stavů)</a:t>
              </a:r>
              <a:endParaRPr lang="cs-CZ" baseline="-25000" dirty="0"/>
            </a:p>
          </p:txBody>
        </p:sp>
        <p:grpSp>
          <p:nvGrpSpPr>
            <p:cNvPr id="21" name="Skupina 20"/>
            <p:cNvGrpSpPr/>
            <p:nvPr/>
          </p:nvGrpSpPr>
          <p:grpSpPr>
            <a:xfrm>
              <a:off x="2991897" y="5691338"/>
              <a:ext cx="2340000" cy="792000"/>
              <a:chOff x="2991897" y="5691338"/>
              <a:chExt cx="2340000" cy="792000"/>
            </a:xfrm>
          </p:grpSpPr>
          <p:sp>
            <p:nvSpPr>
              <p:cNvPr id="20" name="Zaoblený obdélník 19"/>
              <p:cNvSpPr/>
              <p:nvPr/>
            </p:nvSpPr>
            <p:spPr>
              <a:xfrm>
                <a:off x="2991897" y="5691338"/>
                <a:ext cx="2340000" cy="792000"/>
              </a:xfrm>
              <a:prstGeom prst="roundRect">
                <a:avLst>
                  <a:gd name="adj" fmla="val 1328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3214678" y="5694382"/>
              <a:ext cx="2043697" cy="735014"/>
            </p:xfrm>
            <a:graphic>
              <a:graphicData uri="http://schemas.openxmlformats.org/presentationml/2006/ole">
                <p:oleObj spid="_x0000_s82948" name="Rovnice" r:id="rId6" imgW="1447560" imgH="52056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928662" y="5214950"/>
            <a:ext cx="7500990" cy="1071570"/>
          </a:xfrm>
          <a:prstGeom prst="roundRect">
            <a:avLst>
              <a:gd name="adj" fmla="val 10572"/>
            </a:avLst>
          </a:prstGeom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- </a:t>
            </a:r>
            <a:r>
              <a:rPr lang="cs-CZ" i="1" dirty="0" smtClean="0"/>
              <a:t>9</a:t>
            </a:r>
            <a:endParaRPr lang="cs-CZ" i="1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928662" y="714356"/>
            <a:ext cx="4286280" cy="1185190"/>
            <a:chOff x="928662" y="785794"/>
            <a:chExt cx="4286280" cy="1185190"/>
          </a:xfrm>
        </p:grpSpPr>
        <p:sp>
          <p:nvSpPr>
            <p:cNvPr id="6" name="TextovéPole 5"/>
            <p:cNvSpPr txBox="1"/>
            <p:nvPr/>
          </p:nvSpPr>
          <p:spPr>
            <a:xfrm>
              <a:off x="928662" y="785794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Definujme ještě </a:t>
              </a:r>
              <a:r>
                <a:rPr lang="cs-CZ" i="1" dirty="0" err="1" smtClean="0">
                  <a:solidFill>
                    <a:srgbClr val="FF0000"/>
                  </a:solidFill>
                </a:rPr>
                <a:t>Debyeovu</a:t>
              </a:r>
              <a:r>
                <a:rPr lang="cs-CZ" i="1" dirty="0" smtClean="0">
                  <a:solidFill>
                    <a:srgbClr val="FF0000"/>
                  </a:solidFill>
                </a:rPr>
                <a:t> teplotu</a:t>
              </a:r>
              <a:endParaRPr lang="cs-CZ" i="1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2643174" y="1142984"/>
              <a:ext cx="2571768" cy="828000"/>
              <a:chOff x="2643174" y="1142984"/>
              <a:chExt cx="2571768" cy="828000"/>
            </a:xfrm>
          </p:grpSpPr>
          <p:sp>
            <p:nvSpPr>
              <p:cNvPr id="13" name="Zaoblený obdélník 12"/>
              <p:cNvSpPr/>
              <p:nvPr/>
            </p:nvSpPr>
            <p:spPr>
              <a:xfrm>
                <a:off x="2643174" y="1142984"/>
                <a:ext cx="2571768" cy="828000"/>
              </a:xfrm>
              <a:prstGeom prst="roundRect">
                <a:avLst>
                  <a:gd name="adj" fmla="val 8355"/>
                </a:avLst>
              </a:prstGeom>
              <a:solidFill>
                <a:srgbClr val="FFFFCC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2778125" y="1195388"/>
              <a:ext cx="2428875" cy="712787"/>
            </p:xfrm>
            <a:graphic>
              <a:graphicData uri="http://schemas.openxmlformats.org/presentationml/2006/ole">
                <p:oleObj spid="_x0000_s87041" name="Rovnice" r:id="rId3" imgW="1562040" imgH="457200" progId="Equation.3">
                  <p:embed/>
                </p:oleObj>
              </a:graphicData>
            </a:graphic>
          </p:graphicFrame>
        </p:grpSp>
      </p:grpSp>
      <p:sp>
        <p:nvSpPr>
          <p:cNvPr id="8" name="TextovéPole 7"/>
          <p:cNvSpPr txBox="1"/>
          <p:nvPr/>
        </p:nvSpPr>
        <p:spPr>
          <a:xfrm>
            <a:off x="857224" y="200024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Střední hodnota energie </a:t>
            </a:r>
            <a:r>
              <a:rPr lang="cs-CZ" dirty="0" smtClean="0"/>
              <a:t>kmitajícího krystalu v </a:t>
            </a:r>
            <a:r>
              <a:rPr lang="cs-CZ" dirty="0" err="1" smtClean="0"/>
              <a:t>Debyeově</a:t>
            </a:r>
            <a:r>
              <a:rPr lang="cs-CZ" dirty="0" smtClean="0"/>
              <a:t> aproximaci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642910" y="2571744"/>
          <a:ext cx="7567613" cy="785812"/>
        </p:xfrm>
        <a:graphic>
          <a:graphicData uri="http://schemas.openxmlformats.org/presentationml/2006/ole">
            <p:oleObj spid="_x0000_s87042" name="Rovnice" r:id="rId4" imgW="4647960" imgH="482400" progId="Equation.3">
              <p:embed/>
            </p:oleObj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57224" y="357187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Substitucí  </a:t>
            </a:r>
            <a:r>
              <a:rPr lang="cs-CZ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  <a:latin typeface="Cambria Math"/>
                <a:ea typeface="Cambria Math"/>
              </a:rPr>
              <a:t>ℏ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ω</a:t>
            </a:r>
            <a:r>
              <a:rPr lang="cs-CZ" dirty="0" smtClean="0">
                <a:solidFill>
                  <a:srgbClr val="0000FF"/>
                </a:solidFill>
                <a:latin typeface="Cambria Math"/>
                <a:ea typeface="Cambria Math"/>
              </a:rPr>
              <a:t>/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κ</a:t>
            </a:r>
            <a:r>
              <a:rPr lang="cs-CZ" i="1" dirty="0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T  </a:t>
            </a:r>
            <a:r>
              <a:rPr lang="cs-CZ" dirty="0" smtClean="0"/>
              <a:t>a použitím</a:t>
            </a:r>
            <a:r>
              <a:rPr lang="cs-CZ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T</a:t>
            </a:r>
            <a:r>
              <a:rPr lang="cs-CZ" i="1" baseline="-25000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D</a:t>
            </a:r>
            <a:endParaRPr lang="cs-CZ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1214414" y="4071942"/>
          <a:ext cx="6844700" cy="866788"/>
        </p:xfrm>
        <a:graphic>
          <a:graphicData uri="http://schemas.openxmlformats.org/presentationml/2006/ole">
            <p:oleObj spid="_x0000_s87043" name="Rovnice" r:id="rId5" imgW="4114800" imgH="520560" progId="Equation.3">
              <p:embed/>
            </p:oleObj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1117626" y="5338976"/>
          <a:ext cx="7097712" cy="866775"/>
        </p:xfrm>
        <a:graphic>
          <a:graphicData uri="http://schemas.openxmlformats.org/presentationml/2006/ole">
            <p:oleObj spid="_x0000_s87044" name="Rovnice" r:id="rId6" imgW="4267080" imgH="520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- </a:t>
            </a:r>
            <a:r>
              <a:rPr lang="cs-CZ" i="1" dirty="0" smtClean="0"/>
              <a:t>10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348" y="571480"/>
            <a:ext cx="4214842" cy="369332"/>
          </a:xfrm>
          <a:prstGeom prst="rect">
            <a:avLst/>
          </a:prstGeom>
          <a:solidFill>
            <a:srgbClr val="E0FFC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Pro </a:t>
            </a:r>
            <a:r>
              <a:rPr lang="cs-CZ" i="1" dirty="0" smtClean="0">
                <a:solidFill>
                  <a:srgbClr val="FF0000"/>
                </a:solidFill>
              </a:rPr>
              <a:t>velmi nízké teploty </a:t>
            </a:r>
            <a:r>
              <a:rPr lang="cs-CZ" dirty="0" smtClean="0"/>
              <a:t>– </a:t>
            </a:r>
            <a:r>
              <a:rPr lang="cs-CZ" i="1" dirty="0" smtClean="0">
                <a:solidFill>
                  <a:srgbClr val="0000FF"/>
                </a:solidFill>
                <a:latin typeface="Cambria Math"/>
                <a:ea typeface="Cambria Math"/>
              </a:rPr>
              <a:t>T </a:t>
            </a:r>
            <a:r>
              <a:rPr lang="cs-CZ" dirty="0" smtClean="0">
                <a:solidFill>
                  <a:srgbClr val="0000FF"/>
                </a:solidFill>
                <a:latin typeface="Cambria Math"/>
                <a:ea typeface="Cambria Math"/>
              </a:rPr>
              <a:t>≪</a:t>
            </a:r>
            <a:r>
              <a:rPr lang="cs-CZ" i="1" dirty="0" err="1" smtClean="0">
                <a:solidFill>
                  <a:srgbClr val="0000FF"/>
                </a:solidFill>
                <a:latin typeface="Cambria Math"/>
                <a:ea typeface="Cambria Math"/>
              </a:rPr>
              <a:t>T</a:t>
            </a:r>
            <a:r>
              <a:rPr lang="cs-CZ" i="1" baseline="-25000" dirty="0" err="1" smtClean="0">
                <a:solidFill>
                  <a:srgbClr val="0000FF"/>
                </a:solidFill>
                <a:latin typeface="Cambria Math"/>
                <a:ea typeface="Cambria Math"/>
              </a:rPr>
              <a:t>D</a:t>
            </a:r>
            <a:r>
              <a:rPr lang="cs-CZ" i="1" baseline="-25000" dirty="0" smtClean="0">
                <a:solidFill>
                  <a:srgbClr val="0000FF"/>
                </a:solidFill>
                <a:latin typeface="Cambria Math"/>
                <a:ea typeface="Cambria Math"/>
              </a:rPr>
              <a:t>    </a:t>
            </a:r>
            <a:r>
              <a:rPr lang="cs-CZ" dirty="0" smtClean="0"/>
              <a:t>(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cs-CZ" i="1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dirty="0" smtClean="0">
                <a:latin typeface="Cambria Math"/>
                <a:ea typeface="Cambria Math"/>
                <a:cs typeface="Times New Roman" pitchFamily="18" charset="0"/>
              </a:rPr>
              <a:t>∞</a:t>
            </a:r>
            <a:r>
              <a:rPr lang="cs-CZ" dirty="0" smtClean="0"/>
              <a:t>)</a:t>
            </a:r>
            <a:endParaRPr lang="cs-CZ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714348" y="1071546"/>
            <a:ext cx="4926026" cy="1714512"/>
            <a:chOff x="714348" y="1071546"/>
            <a:chExt cx="4926026" cy="1714512"/>
          </a:xfrm>
        </p:grpSpPr>
        <p:graphicFrame>
          <p:nvGraphicFramePr>
            <p:cNvPr id="10" name="Objekt 9"/>
            <p:cNvGraphicFramePr>
              <a:graphicFrameLocks noChangeAspect="1"/>
            </p:cNvGraphicFramePr>
            <p:nvPr/>
          </p:nvGraphicFramePr>
          <p:xfrm>
            <a:off x="2643174" y="1071546"/>
            <a:ext cx="2997200" cy="625475"/>
          </p:xfrm>
          <a:graphic>
            <a:graphicData uri="http://schemas.openxmlformats.org/presentationml/2006/ole">
              <p:oleObj spid="_x0000_s86018" name="Rovnice" r:id="rId3" imgW="2311200" imgH="482400" progId="Equation.3">
                <p:embed/>
              </p:oleObj>
            </a:graphicData>
          </a:graphic>
        </p:graphicFrame>
        <p:sp>
          <p:nvSpPr>
            <p:cNvPr id="11" name="TextovéPole 10"/>
            <p:cNvSpPr txBox="1"/>
            <p:nvPr/>
          </p:nvSpPr>
          <p:spPr>
            <a:xfrm>
              <a:off x="714348" y="2202412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takže </a:t>
              </a:r>
              <a:endParaRPr lang="cs-CZ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2786050" y="1928802"/>
              <a:ext cx="2286016" cy="857256"/>
              <a:chOff x="2786050" y="1928802"/>
              <a:chExt cx="2286016" cy="857256"/>
            </a:xfrm>
          </p:grpSpPr>
          <p:sp>
            <p:nvSpPr>
              <p:cNvPr id="9" name="Zaoblený obdélník 8"/>
              <p:cNvSpPr/>
              <p:nvPr/>
            </p:nvSpPr>
            <p:spPr>
              <a:xfrm>
                <a:off x="2786050" y="1928802"/>
                <a:ext cx="2286016" cy="857256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3071802" y="2000240"/>
              <a:ext cx="1986364" cy="722314"/>
            </p:xfrm>
            <a:graphic>
              <a:graphicData uri="http://schemas.openxmlformats.org/presentationml/2006/ole">
                <p:oleObj spid="_x0000_s86019" name="Rovnice" r:id="rId4" imgW="1396800" imgH="507960" progId="Equation.3">
                  <p:embed/>
                </p:oleObj>
              </a:graphicData>
            </a:graphic>
          </p:graphicFrame>
        </p:grpSp>
      </p:grpSp>
      <p:pic>
        <p:nvPicPr>
          <p:cNvPr id="13" name="Obrázek 12" descr="CvArgon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2928934"/>
            <a:ext cx="5072098" cy="3903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- </a:t>
            </a:r>
            <a:r>
              <a:rPr lang="cs-CZ" i="1" dirty="0" smtClean="0"/>
              <a:t>11</a:t>
            </a:r>
            <a:endParaRPr lang="cs-CZ" i="1" dirty="0"/>
          </a:p>
        </p:txBody>
      </p:sp>
      <p:pic>
        <p:nvPicPr>
          <p:cNvPr id="6" name="Obrázek 5" descr="DebyeVSEinste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642918"/>
            <a:ext cx="3810000" cy="3263900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428728" y="451740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Materiál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1" dirty="0" err="1" smtClean="0"/>
                        <a:t>T</a:t>
                      </a:r>
                      <a:r>
                        <a:rPr lang="cs-CZ" sz="1600" b="0" i="1" baseline="-25000" dirty="0" err="1" smtClean="0"/>
                        <a:t>D</a:t>
                      </a:r>
                      <a:r>
                        <a:rPr lang="cs-CZ" sz="1600" b="0" i="1" baseline="-25000" dirty="0" smtClean="0"/>
                        <a:t>  </a:t>
                      </a:r>
                      <a:r>
                        <a:rPr lang="en-US" sz="1600" b="0" dirty="0" smtClean="0"/>
                        <a:t>[K]</a:t>
                      </a:r>
                      <a:endParaRPr lang="cs-CZ" sz="16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Materi</a:t>
                      </a:r>
                      <a:r>
                        <a:rPr lang="cs-CZ" sz="1600" b="0" dirty="0" err="1" smtClean="0"/>
                        <a:t>ál</a:t>
                      </a:r>
                      <a:endParaRPr lang="cs-CZ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1" dirty="0" err="1" smtClean="0"/>
                        <a:t>T</a:t>
                      </a:r>
                      <a:r>
                        <a:rPr lang="cs-CZ" sz="1600" b="0" i="1" baseline="-25000" dirty="0" err="1" smtClean="0"/>
                        <a:t>D</a:t>
                      </a:r>
                      <a:r>
                        <a:rPr lang="cs-CZ" sz="1600" b="0" i="1" baseline="-25000" dirty="0" smtClean="0"/>
                        <a:t>  </a:t>
                      </a:r>
                      <a:r>
                        <a:rPr lang="en-US" sz="1600" b="0" dirty="0" smtClean="0"/>
                        <a:t>[K]</a:t>
                      </a:r>
                      <a:endParaRPr lang="cs-CZ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Diamant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Ge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394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572000" y="785794"/>
            <a:ext cx="4214842" cy="584775"/>
          </a:xfrm>
          <a:prstGeom prst="rect">
            <a:avLst/>
          </a:prstGeom>
          <a:solidFill>
            <a:srgbClr val="FFE4C9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Pro </a:t>
            </a:r>
            <a:r>
              <a:rPr lang="cs-CZ" i="1" dirty="0" smtClean="0">
                <a:solidFill>
                  <a:srgbClr val="FF0000"/>
                </a:solidFill>
              </a:rPr>
              <a:t>vysoké teploty </a:t>
            </a:r>
            <a:r>
              <a:rPr lang="cs-CZ" i="1" dirty="0" smtClean="0"/>
              <a:t>-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i="1" dirty="0" smtClean="0">
                <a:solidFill>
                  <a:srgbClr val="0000FF"/>
                </a:solidFill>
                <a:latin typeface="Cambria Math"/>
                <a:ea typeface="Cambria Math"/>
              </a:rPr>
              <a:t>T</a:t>
            </a:r>
            <a:r>
              <a:rPr lang="cs-CZ" i="1" baseline="-25000" dirty="0" smtClean="0">
                <a:solidFill>
                  <a:srgbClr val="0000FF"/>
                </a:solidFill>
                <a:latin typeface="Cambria Math"/>
                <a:ea typeface="Cambria Math"/>
              </a:rPr>
              <a:t>   </a:t>
            </a:r>
            <a:r>
              <a:rPr lang="en-US" dirty="0" smtClean="0">
                <a:solidFill>
                  <a:srgbClr val="0000FF"/>
                </a:solidFill>
              </a:rPr>
              <a:t>≫</a:t>
            </a:r>
            <a:r>
              <a:rPr lang="cs-CZ" i="1" dirty="0" smtClean="0">
                <a:solidFill>
                  <a:srgbClr val="0000FF"/>
                </a:solidFill>
                <a:latin typeface="Cambria Math"/>
                <a:ea typeface="Cambria Math"/>
              </a:rPr>
              <a:t> </a:t>
            </a:r>
            <a:r>
              <a:rPr lang="cs-CZ" i="1" dirty="0" err="1" smtClean="0">
                <a:solidFill>
                  <a:srgbClr val="0000FF"/>
                </a:solidFill>
                <a:latin typeface="Cambria Math"/>
                <a:ea typeface="Cambria Math"/>
              </a:rPr>
              <a:t>T</a:t>
            </a:r>
            <a:r>
              <a:rPr lang="cs-CZ" i="1" baseline="-25000" dirty="0" err="1" smtClean="0">
                <a:solidFill>
                  <a:srgbClr val="0000FF"/>
                </a:solidFill>
                <a:latin typeface="Cambria Math"/>
                <a:ea typeface="Cambria Math"/>
              </a:rPr>
              <a:t>D</a:t>
            </a:r>
            <a:r>
              <a:rPr lang="en-US" i="1" baseline="-25000" dirty="0" smtClean="0">
                <a:solidFill>
                  <a:srgbClr val="0000FF"/>
                </a:solidFill>
                <a:latin typeface="Cambria Math"/>
                <a:ea typeface="Cambria Math"/>
              </a:rPr>
              <a:t>  </a:t>
            </a:r>
            <a:r>
              <a:rPr lang="cs-CZ" i="1" baseline="-25000" dirty="0" smtClean="0">
                <a:solidFill>
                  <a:srgbClr val="0000FF"/>
                </a:solidFill>
                <a:latin typeface="Cambria Math"/>
                <a:ea typeface="Cambria Math"/>
              </a:rPr>
              <a:t> </a:t>
            </a:r>
            <a:r>
              <a:rPr lang="cs-CZ" sz="1600" dirty="0" smtClean="0"/>
              <a:t> </a:t>
            </a:r>
            <a:r>
              <a:rPr lang="cs-CZ" dirty="0" smtClean="0"/>
              <a:t>(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Cambria Math"/>
                <a:ea typeface="Cambria Math"/>
              </a:rPr>
              <a:t>ℏ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ω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≪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κ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T </a:t>
            </a:r>
            <a:r>
              <a:rPr lang="cs-CZ" dirty="0" smtClean="0"/>
              <a:t>)</a:t>
            </a:r>
            <a:endParaRPr lang="en-US" i="1" baseline="-250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tepelnou</a:t>
            </a:r>
            <a:r>
              <a:rPr lang="en-US" sz="1400" dirty="0" smtClean="0"/>
              <a:t> </a:t>
            </a:r>
            <a:r>
              <a:rPr lang="en-US" sz="1400" dirty="0" err="1" smtClean="0"/>
              <a:t>energii</a:t>
            </a:r>
            <a:r>
              <a:rPr lang="en-US" sz="1400" dirty="0" smtClean="0"/>
              <a:t> </a:t>
            </a:r>
            <a:r>
              <a:rPr lang="en-US" sz="1400" dirty="0" err="1" smtClean="0"/>
              <a:t>mohou</a:t>
            </a:r>
            <a:r>
              <a:rPr lang="en-US" sz="1400" dirty="0" smtClean="0"/>
              <a:t> </a:t>
            </a:r>
            <a:r>
              <a:rPr lang="cs-CZ" sz="1400" dirty="0" smtClean="0"/>
              <a:t>již </a:t>
            </a:r>
            <a:r>
              <a:rPr lang="en-US" sz="1400" dirty="0" smtClean="0"/>
              <a:t>p</a:t>
            </a:r>
            <a:r>
              <a:rPr lang="cs-CZ" sz="1400" dirty="0" smtClean="0"/>
              <a:t>ř</a:t>
            </a:r>
            <a:r>
              <a:rPr lang="en-US" sz="1400" dirty="0" smtClean="0"/>
              <a:t>e</a:t>
            </a:r>
            <a:r>
              <a:rPr lang="cs-CZ" sz="1400" dirty="0" err="1" smtClean="0"/>
              <a:t>bírat</a:t>
            </a:r>
            <a:r>
              <a:rPr lang="cs-CZ" sz="1400" dirty="0" smtClean="0"/>
              <a:t> všechny oscilátory)</a:t>
            </a:r>
            <a:endParaRPr lang="cs-CZ" sz="140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4714876" y="1500174"/>
            <a:ext cx="3848100" cy="1293805"/>
            <a:chOff x="4714876" y="1571625"/>
            <a:chExt cx="3848100" cy="1293805"/>
          </a:xfrm>
        </p:grpSpPr>
        <p:graphicFrame>
          <p:nvGraphicFramePr>
            <p:cNvPr id="10" name="Objekt 9"/>
            <p:cNvGraphicFramePr>
              <a:graphicFrameLocks noChangeAspect="1"/>
            </p:cNvGraphicFramePr>
            <p:nvPr/>
          </p:nvGraphicFramePr>
          <p:xfrm>
            <a:off x="5092700" y="1571625"/>
            <a:ext cx="2900363" cy="714375"/>
          </p:xfrm>
          <a:graphic>
            <a:graphicData uri="http://schemas.openxmlformats.org/presentationml/2006/ole">
              <p:oleObj spid="_x0000_s92161" name="Rovnice" r:id="rId4" imgW="2577960" imgH="634680" progId="Equation.3">
                <p:embed/>
              </p:oleObj>
            </a:graphicData>
          </a:graphic>
        </p:graphicFrame>
        <p:graphicFrame>
          <p:nvGraphicFramePr>
            <p:cNvPr id="11" name="Objekt 10"/>
            <p:cNvGraphicFramePr>
              <a:graphicFrameLocks noChangeAspect="1"/>
            </p:cNvGraphicFramePr>
            <p:nvPr/>
          </p:nvGraphicFramePr>
          <p:xfrm>
            <a:off x="4714876" y="2357430"/>
            <a:ext cx="3848100" cy="508000"/>
          </p:xfrm>
          <a:graphic>
            <a:graphicData uri="http://schemas.openxmlformats.org/presentationml/2006/ole">
              <p:oleObj spid="_x0000_s92162" name="Rovnice" r:id="rId5" imgW="3848040" imgH="507960" progId="Equation.3">
                <p:embed/>
              </p:oleObj>
            </a:graphicData>
          </a:graphic>
        </p:graphicFrame>
      </p:grpSp>
      <p:grpSp>
        <p:nvGrpSpPr>
          <p:cNvPr id="17" name="Skupina 16"/>
          <p:cNvGrpSpPr/>
          <p:nvPr/>
        </p:nvGrpSpPr>
        <p:grpSpPr>
          <a:xfrm>
            <a:off x="5143504" y="2988230"/>
            <a:ext cx="2928958" cy="1012274"/>
            <a:chOff x="5072066" y="2928934"/>
            <a:chExt cx="2928958" cy="1012274"/>
          </a:xfrm>
        </p:grpSpPr>
        <p:grpSp>
          <p:nvGrpSpPr>
            <p:cNvPr id="16" name="Skupina 15"/>
            <p:cNvGrpSpPr/>
            <p:nvPr/>
          </p:nvGrpSpPr>
          <p:grpSpPr>
            <a:xfrm>
              <a:off x="5786446" y="2928934"/>
              <a:ext cx="1428760" cy="642942"/>
              <a:chOff x="5786446" y="2928934"/>
              <a:chExt cx="1428760" cy="642942"/>
            </a:xfrm>
          </p:grpSpPr>
          <p:sp>
            <p:nvSpPr>
              <p:cNvPr id="15" name="Zaoblený obdélník 14"/>
              <p:cNvSpPr/>
              <p:nvPr/>
            </p:nvSpPr>
            <p:spPr>
              <a:xfrm>
                <a:off x="5786446" y="2928934"/>
                <a:ext cx="1428760" cy="642942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5961072" y="3071810"/>
              <a:ext cx="1111258" cy="357190"/>
            </p:xfrm>
            <a:graphic>
              <a:graphicData uri="http://schemas.openxmlformats.org/presentationml/2006/ole">
                <p:oleObj spid="_x0000_s92163" name="Rovnice" r:id="rId6" imgW="711000" imgH="228600" progId="Equation.3">
                  <p:embed/>
                </p:oleObj>
              </a:graphicData>
            </a:graphic>
          </p:graphicFrame>
        </p:grpSp>
        <p:sp>
          <p:nvSpPr>
            <p:cNvPr id="14" name="TextovéPole 13"/>
            <p:cNvSpPr txBox="1"/>
            <p:nvPr/>
          </p:nvSpPr>
          <p:spPr>
            <a:xfrm>
              <a:off x="5072066" y="3571876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 smtClean="0">
                  <a:solidFill>
                    <a:srgbClr val="0000FF"/>
                  </a:solidFill>
                </a:rPr>
                <a:t>Dulongův</a:t>
              </a:r>
              <a:r>
                <a:rPr lang="cs-CZ" dirty="0" smtClean="0">
                  <a:solidFill>
                    <a:srgbClr val="0000FF"/>
                  </a:solidFill>
                </a:rPr>
                <a:t> - </a:t>
              </a:r>
              <a:r>
                <a:rPr lang="cs-CZ" dirty="0" err="1" smtClean="0">
                  <a:solidFill>
                    <a:srgbClr val="0000FF"/>
                  </a:solidFill>
                </a:rPr>
                <a:t>Petitův</a:t>
              </a:r>
              <a:r>
                <a:rPr lang="cs-CZ" dirty="0" smtClean="0">
                  <a:solidFill>
                    <a:srgbClr val="0000FF"/>
                  </a:solidFill>
                </a:rPr>
                <a:t> zákon</a:t>
              </a:r>
              <a:endParaRPr lang="cs-CZ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- </a:t>
            </a:r>
            <a:r>
              <a:rPr lang="cs-CZ" i="1" dirty="0" smtClean="0"/>
              <a:t>12</a:t>
            </a:r>
            <a:endParaRPr lang="cs-CZ" i="1" dirty="0"/>
          </a:p>
        </p:txBody>
      </p:sp>
      <p:pic>
        <p:nvPicPr>
          <p:cNvPr id="6" name="Obrázek 5" descr="G_Al.emf"/>
          <p:cNvPicPr>
            <a:picLocks noChangeAspect="1"/>
          </p:cNvPicPr>
          <p:nvPr/>
        </p:nvPicPr>
        <p:blipFill>
          <a:blip r:embed="rId2" cstate="print"/>
          <a:srcRect l="1562" t="2878" r="3906" b="2878"/>
          <a:stretch>
            <a:fillRect/>
          </a:stretch>
        </p:blipFill>
        <p:spPr>
          <a:xfrm>
            <a:off x="785818" y="1394512"/>
            <a:ext cx="7500958" cy="446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214810" y="285728"/>
            <a:ext cx="4643470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Pohybov</a:t>
            </a:r>
            <a:r>
              <a:rPr lang="cs-CZ" dirty="0" smtClean="0"/>
              <a:t>é rovnice v harmonické aproximaci - </a:t>
            </a:r>
            <a:r>
              <a:rPr lang="cs-CZ" i="1" dirty="0" smtClean="0"/>
              <a:t>3</a:t>
            </a:r>
            <a:endParaRPr lang="cs-CZ" i="1" dirty="0"/>
          </a:p>
        </p:txBody>
      </p:sp>
      <p:grpSp>
        <p:nvGrpSpPr>
          <p:cNvPr id="40" name="Skupina 39"/>
          <p:cNvGrpSpPr/>
          <p:nvPr/>
        </p:nvGrpSpPr>
        <p:grpSpPr>
          <a:xfrm>
            <a:off x="2357422" y="1928802"/>
            <a:ext cx="4467966" cy="2857520"/>
            <a:chOff x="4033124" y="3500438"/>
            <a:chExt cx="4467966" cy="2857520"/>
          </a:xfrm>
          <a:noFill/>
        </p:grpSpPr>
        <p:pic>
          <p:nvPicPr>
            <p:cNvPr id="41" name="Obrázek 40" descr="harmAprox.gif"/>
            <p:cNvPicPr>
              <a:picLocks noChangeAspect="1"/>
            </p:cNvPicPr>
            <p:nvPr/>
          </p:nvPicPr>
          <p:blipFill>
            <a:blip r:embed="rId2" cstate="print"/>
            <a:srcRect l="37383" t="22649" r="6328" b="25689"/>
            <a:stretch>
              <a:fillRect/>
            </a:stretch>
          </p:blipFill>
          <p:spPr>
            <a:xfrm>
              <a:off x="4357686" y="3643314"/>
              <a:ext cx="4143404" cy="2428892"/>
            </a:xfrm>
            <a:prstGeom prst="rect">
              <a:avLst/>
            </a:prstGeom>
            <a:grpFill/>
          </p:spPr>
        </p:pic>
        <p:grpSp>
          <p:nvGrpSpPr>
            <p:cNvPr id="42" name="Skupina 12"/>
            <p:cNvGrpSpPr/>
            <p:nvPr/>
          </p:nvGrpSpPr>
          <p:grpSpPr>
            <a:xfrm>
              <a:off x="5643570" y="3500438"/>
              <a:ext cx="2428892" cy="357189"/>
              <a:chOff x="5643570" y="3500438"/>
              <a:chExt cx="2428892" cy="357189"/>
            </a:xfrm>
            <a:grpFill/>
          </p:grpSpPr>
          <p:sp>
            <p:nvSpPr>
              <p:cNvPr id="52" name="TextovéPole 5"/>
              <p:cNvSpPr txBox="1"/>
              <p:nvPr/>
            </p:nvSpPr>
            <p:spPr>
              <a:xfrm>
                <a:off x="6072198" y="3500438"/>
                <a:ext cx="2000264" cy="30777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/>
                  <a:t>Harmonická aproximace</a:t>
                </a:r>
                <a:endParaRPr lang="cs-CZ" sz="1200" dirty="0" smtClean="0"/>
              </a:p>
            </p:txBody>
          </p:sp>
          <p:cxnSp>
            <p:nvCxnSpPr>
              <p:cNvPr id="53" name="Přímá spojovací šipka 52"/>
              <p:cNvCxnSpPr/>
              <p:nvPr/>
            </p:nvCxnSpPr>
            <p:spPr>
              <a:xfrm rot="10800000" flipV="1">
                <a:off x="5643570" y="3654326"/>
                <a:ext cx="428628" cy="203301"/>
              </a:xfrm>
              <a:prstGeom prst="straightConnector1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Skupina 13"/>
            <p:cNvGrpSpPr/>
            <p:nvPr/>
          </p:nvGrpSpPr>
          <p:grpSpPr>
            <a:xfrm>
              <a:off x="6090860" y="4457125"/>
              <a:ext cx="2143140" cy="804480"/>
              <a:chOff x="6072198" y="4500570"/>
              <a:chExt cx="2143140" cy="804480"/>
            </a:xfrm>
            <a:grpFill/>
          </p:grpSpPr>
          <p:sp>
            <p:nvSpPr>
              <p:cNvPr id="50" name="TextovéPole 49"/>
              <p:cNvSpPr txBox="1"/>
              <p:nvPr/>
            </p:nvSpPr>
            <p:spPr>
              <a:xfrm>
                <a:off x="6072198" y="4997273"/>
                <a:ext cx="2143140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/>
                  <a:t>Přesná potenciální energie</a:t>
                </a:r>
                <a:endParaRPr lang="cs-CZ" sz="1200" dirty="0" smtClean="0"/>
              </a:p>
            </p:txBody>
          </p:sp>
          <p:cxnSp>
            <p:nvCxnSpPr>
              <p:cNvPr id="51" name="Přímá spojovací šipka 50"/>
              <p:cNvCxnSpPr/>
              <p:nvPr/>
            </p:nvCxnSpPr>
            <p:spPr>
              <a:xfrm rot="16200000" flipV="1">
                <a:off x="6429388" y="4643446"/>
                <a:ext cx="500066" cy="214314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ovéPole 43"/>
            <p:cNvSpPr txBox="1">
              <a:spLocks/>
            </p:cNvSpPr>
            <p:nvPr/>
          </p:nvSpPr>
          <p:spPr>
            <a:xfrm>
              <a:off x="4033124" y="3571876"/>
              <a:ext cx="396000" cy="288000"/>
            </a:xfrm>
            <a:prstGeom prst="rect">
              <a:avLst/>
            </a:prstGeom>
            <a:grp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cs-CZ" sz="1400" i="1" dirty="0" smtClean="0"/>
                <a:t>V</a:t>
              </a:r>
              <a:r>
                <a:rPr lang="cs-CZ" sz="1400" dirty="0" smtClean="0"/>
                <a:t>(</a:t>
              </a:r>
              <a:r>
                <a:rPr lang="cs-CZ" sz="1400" b="1" i="1" dirty="0" smtClean="0"/>
                <a:t>R</a:t>
              </a:r>
              <a:r>
                <a:rPr lang="cs-CZ" sz="1400" dirty="0" smtClean="0"/>
                <a:t>)</a:t>
              </a:r>
              <a:endParaRPr lang="cs-CZ" sz="1400" dirty="0"/>
            </a:p>
          </p:txBody>
        </p:sp>
        <p:sp>
          <p:nvSpPr>
            <p:cNvPr id="45" name="TextovéPole 44"/>
            <p:cNvSpPr txBox="1">
              <a:spLocks/>
            </p:cNvSpPr>
            <p:nvPr/>
          </p:nvSpPr>
          <p:spPr>
            <a:xfrm>
              <a:off x="7977965" y="6069958"/>
              <a:ext cx="253124" cy="288000"/>
            </a:xfrm>
            <a:prstGeom prst="rect">
              <a:avLst/>
            </a:prstGeom>
            <a:grp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cs-CZ" sz="1400" b="1" i="1" dirty="0" smtClean="0"/>
                <a:t>R</a:t>
              </a:r>
              <a:endParaRPr lang="cs-CZ" sz="1400" dirty="0"/>
            </a:p>
          </p:txBody>
        </p:sp>
        <p:grpSp>
          <p:nvGrpSpPr>
            <p:cNvPr id="46" name="Skupina 23"/>
            <p:cNvGrpSpPr/>
            <p:nvPr/>
          </p:nvGrpSpPr>
          <p:grpSpPr>
            <a:xfrm>
              <a:off x="4999142" y="6050734"/>
              <a:ext cx="253124" cy="304014"/>
              <a:chOff x="4980480" y="6050734"/>
              <a:chExt cx="253124" cy="304014"/>
            </a:xfrm>
            <a:grpFill/>
          </p:grpSpPr>
          <p:sp>
            <p:nvSpPr>
              <p:cNvPr id="48" name="TextovéPole 47"/>
              <p:cNvSpPr txBox="1">
                <a:spLocks/>
              </p:cNvSpPr>
              <p:nvPr/>
            </p:nvSpPr>
            <p:spPr>
              <a:xfrm>
                <a:off x="4980480" y="6066748"/>
                <a:ext cx="253124" cy="288000"/>
              </a:xfrm>
              <a:prstGeom prst="rect">
                <a:avLst/>
              </a:prstGeom>
              <a:grp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cs-CZ" sz="1400" b="1" i="1" dirty="0" err="1" smtClean="0">
                    <a:solidFill>
                      <a:srgbClr val="FF0000"/>
                    </a:solidFill>
                  </a:rPr>
                  <a:t>R</a:t>
                </a:r>
                <a:r>
                  <a:rPr lang="cs-CZ" sz="1400" b="1" baseline="-25000" dirty="0" err="1" smtClean="0">
                    <a:solidFill>
                      <a:srgbClr val="FF0000"/>
                    </a:solidFill>
                  </a:rPr>
                  <a:t>0</a:t>
                </a:r>
                <a:endParaRPr lang="cs-CZ" sz="1400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9" name="Přímá spojovací čára 48"/>
              <p:cNvCxnSpPr/>
              <p:nvPr/>
            </p:nvCxnSpPr>
            <p:spPr>
              <a:xfrm rot="16200000" flipH="1">
                <a:off x="5045397" y="6086734"/>
                <a:ext cx="72000" cy="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ovéPole 46"/>
            <p:cNvSpPr txBox="1">
              <a:spLocks/>
            </p:cNvSpPr>
            <p:nvPr/>
          </p:nvSpPr>
          <p:spPr>
            <a:xfrm>
              <a:off x="4196152" y="5896158"/>
              <a:ext cx="214310" cy="318924"/>
            </a:xfrm>
            <a:prstGeom prst="rect">
              <a:avLst/>
            </a:prstGeom>
            <a:grp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cs-CZ" sz="1600" dirty="0" smtClean="0">
                  <a:solidFill>
                    <a:srgbClr val="0066FF"/>
                  </a:solidFill>
                </a:rPr>
                <a:t>0</a:t>
              </a:r>
              <a:endParaRPr lang="cs-CZ" sz="1400" dirty="0">
                <a:solidFill>
                  <a:srgbClr val="0066FF"/>
                </a:solidFill>
              </a:endParaRPr>
            </a:p>
          </p:txBody>
        </p:sp>
      </p:grpSp>
      <p:sp>
        <p:nvSpPr>
          <p:cNvPr id="54" name="TextovéPole 53"/>
          <p:cNvSpPr txBox="1"/>
          <p:nvPr/>
        </p:nvSpPr>
        <p:spPr>
          <a:xfrm>
            <a:off x="785786" y="928670"/>
            <a:ext cx="7786742" cy="781624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cs-CZ" dirty="0" smtClean="0">
                <a:solidFill>
                  <a:srgbClr val="0000FF"/>
                </a:solidFill>
              </a:rPr>
              <a:t>Ukončením rozvoje kvadratickými členy </a:t>
            </a:r>
            <a:r>
              <a:rPr lang="cs-CZ" dirty="0" smtClean="0"/>
              <a:t>jsme dostali </a:t>
            </a:r>
            <a:r>
              <a:rPr lang="cs-CZ" i="1" dirty="0" smtClean="0">
                <a:solidFill>
                  <a:srgbClr val="FF0000"/>
                </a:solidFill>
              </a:rPr>
              <a:t>harmonickou aproximaci .</a:t>
            </a:r>
          </a:p>
          <a:p>
            <a:pPr>
              <a:lnSpc>
                <a:spcPts val="2800"/>
              </a:lnSpc>
            </a:pPr>
            <a:r>
              <a:rPr lang="cs-CZ" dirty="0" smtClean="0"/>
              <a:t>V ní je </a:t>
            </a:r>
            <a:r>
              <a:rPr lang="cs-CZ" i="1" dirty="0" smtClean="0">
                <a:solidFill>
                  <a:srgbClr val="FF0000"/>
                </a:solidFill>
              </a:rPr>
              <a:t>síla úměrná výchylce </a:t>
            </a:r>
            <a:r>
              <a:rPr lang="cs-CZ" sz="1600" dirty="0" smtClean="0"/>
              <a:t>(platí </a:t>
            </a:r>
            <a:r>
              <a:rPr lang="cs-CZ" sz="1600" dirty="0" err="1" smtClean="0">
                <a:solidFill>
                  <a:srgbClr val="0000FF"/>
                </a:solidFill>
              </a:rPr>
              <a:t>Hookův</a:t>
            </a:r>
            <a:r>
              <a:rPr lang="cs-CZ" sz="1600" dirty="0" smtClean="0">
                <a:solidFill>
                  <a:srgbClr val="0000FF"/>
                </a:solidFill>
              </a:rPr>
              <a:t> zákon</a:t>
            </a:r>
            <a:r>
              <a:rPr lang="cs-CZ" sz="1600" dirty="0" smtClean="0"/>
              <a:t>, výchylka </a:t>
            </a:r>
            <a:r>
              <a:rPr lang="cs-CZ" sz="1600" dirty="0" smtClean="0">
                <a:latin typeface="Cambria Math"/>
                <a:ea typeface="Cambria Math"/>
              </a:rPr>
              <a:t>≡ </a:t>
            </a:r>
            <a:r>
              <a:rPr lang="cs-CZ" sz="1600" dirty="0" smtClean="0"/>
              <a:t>„deformace“).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14348" y="4880630"/>
            <a:ext cx="785818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Jak zjistit hodnoty konstant </a:t>
            </a:r>
            <a:r>
              <a:rPr lang="cs-CZ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l-GR" sz="2000" i="1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αβ</a:t>
            </a:r>
            <a:r>
              <a:rPr lang="cs-CZ" sz="2000" i="1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cs-CZ" sz="16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J,K </a:t>
            </a:r>
            <a:r>
              <a:rPr lang="cs-CZ" sz="1600" dirty="0" smtClean="0">
                <a:solidFill>
                  <a:srgbClr val="FF0000"/>
                </a:solidFill>
              </a:rPr>
              <a:t>) </a:t>
            </a:r>
            <a:r>
              <a:rPr lang="en-US" sz="16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i="1" dirty="0" err="1" smtClean="0">
                <a:solidFill>
                  <a:srgbClr val="0000FF"/>
                </a:solidFill>
              </a:rPr>
              <a:t>Vytvo</a:t>
            </a:r>
            <a:r>
              <a:rPr lang="cs-CZ" i="1" dirty="0" smtClean="0">
                <a:solidFill>
                  <a:srgbClr val="0000FF"/>
                </a:solidFill>
              </a:rPr>
              <a:t>ř</a:t>
            </a:r>
            <a:r>
              <a:rPr lang="en-US" i="1" dirty="0" smtClean="0">
                <a:solidFill>
                  <a:srgbClr val="0000FF"/>
                </a:solidFill>
              </a:rPr>
              <a:t>it model</a:t>
            </a:r>
            <a:r>
              <a:rPr lang="cs-CZ" i="1" dirty="0" smtClean="0">
                <a:solidFill>
                  <a:srgbClr val="0000FF"/>
                </a:solidFill>
              </a:rPr>
              <a:t> </a:t>
            </a:r>
            <a:r>
              <a:rPr lang="cs-CZ" dirty="0" smtClean="0"/>
              <a:t>dovolující </a:t>
            </a:r>
            <a:r>
              <a:rPr lang="cs-CZ" i="1" dirty="0" smtClean="0">
                <a:solidFill>
                  <a:srgbClr val="0000FF"/>
                </a:solidFill>
              </a:rPr>
              <a:t>vyjádřit</a:t>
            </a:r>
            <a:r>
              <a:rPr lang="cs-CZ" dirty="0" smtClean="0"/>
              <a:t> tyto </a:t>
            </a:r>
            <a:r>
              <a:rPr lang="cs-CZ" i="1" dirty="0" smtClean="0">
                <a:solidFill>
                  <a:srgbClr val="0000FF"/>
                </a:solidFill>
              </a:rPr>
              <a:t>konstanty pomocí měřitelných veličin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dirty="0" smtClean="0"/>
              <a:t>(fenomenologické elastické konstanty </a:t>
            </a:r>
            <a:r>
              <a:rPr lang="cs-CZ" sz="1600" i="1" dirty="0" err="1" smtClean="0"/>
              <a:t>c</a:t>
            </a:r>
            <a:r>
              <a:rPr lang="cs-CZ" i="1" baseline="-25000" dirty="0" err="1" smtClean="0"/>
              <a:t>ij</a:t>
            </a:r>
            <a:r>
              <a:rPr lang="cs-CZ" sz="1600" dirty="0" smtClean="0"/>
              <a:t> ,rychlost zvuku apod.).</a:t>
            </a:r>
            <a:endParaRPr lang="cs-CZ" dirty="0" smtClean="0"/>
          </a:p>
          <a:p>
            <a:r>
              <a:rPr lang="cs-CZ" dirty="0" smtClean="0"/>
              <a:t>To ale </a:t>
            </a:r>
            <a:r>
              <a:rPr lang="cs-CZ" i="1" dirty="0" smtClean="0">
                <a:solidFill>
                  <a:srgbClr val="0000FF"/>
                </a:solidFill>
              </a:rPr>
              <a:t>vyžaduje</a:t>
            </a:r>
            <a:r>
              <a:rPr lang="cs-CZ" dirty="0" smtClean="0"/>
              <a:t> aby </a:t>
            </a:r>
            <a:r>
              <a:rPr lang="cs-CZ" dirty="0" smtClean="0">
                <a:solidFill>
                  <a:srgbClr val="0000FF"/>
                </a:solidFill>
              </a:rPr>
              <a:t>počet nezávislých 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l-GR" sz="2400" i="1" baseline="-25000" dirty="0" smtClean="0">
                <a:solidFill>
                  <a:srgbClr val="0000FF"/>
                </a:solidFill>
                <a:latin typeface="Cambria Math"/>
                <a:ea typeface="Cambria Math"/>
              </a:rPr>
              <a:t>αβ</a:t>
            </a:r>
            <a:r>
              <a:rPr lang="cs-CZ" sz="2400" i="1" baseline="-25000" dirty="0" smtClean="0">
                <a:solidFill>
                  <a:srgbClr val="0000FF"/>
                </a:solidFill>
                <a:latin typeface="Cambria Math"/>
                <a:ea typeface="Cambria Math"/>
              </a:rPr>
              <a:t> </a:t>
            </a:r>
            <a:r>
              <a:rPr lang="cs-CZ" dirty="0" smtClean="0">
                <a:solidFill>
                  <a:srgbClr val="0000FF"/>
                </a:solidFill>
              </a:rPr>
              <a:t>(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J,K </a:t>
            </a:r>
            <a:r>
              <a:rPr lang="cs-CZ" dirty="0" smtClean="0">
                <a:solidFill>
                  <a:srgbClr val="0000FF"/>
                </a:solidFill>
              </a:rPr>
              <a:t>) </a:t>
            </a:r>
            <a:r>
              <a:rPr lang="cs-CZ" dirty="0" smtClean="0"/>
              <a:t>byl </a:t>
            </a:r>
            <a:r>
              <a:rPr lang="cs-CZ" i="1" dirty="0" smtClean="0">
                <a:solidFill>
                  <a:srgbClr val="0000FF"/>
                </a:solidFill>
              </a:rPr>
              <a:t>co nejmenší</a:t>
            </a:r>
            <a:r>
              <a:rPr lang="cs-CZ" dirty="0" smtClean="0"/>
              <a:t>. </a:t>
            </a:r>
          </a:p>
          <a:p>
            <a:r>
              <a:rPr lang="cs-CZ" i="1" dirty="0" smtClean="0">
                <a:solidFill>
                  <a:schemeClr val="accent3">
                    <a:lumMod val="50000"/>
                  </a:schemeClr>
                </a:solidFill>
              </a:rPr>
              <a:t>Cesta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smtClean="0"/>
              <a:t>: nejrůznější relace mezi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l-GR" sz="2400" i="1" baseline="-25000" dirty="0" smtClean="0">
                <a:latin typeface="Cambria Math"/>
                <a:ea typeface="Cambria Math"/>
              </a:rPr>
              <a:t>αβ</a:t>
            </a:r>
            <a:r>
              <a:rPr lang="cs-CZ" sz="2400" i="1" baseline="-25000" dirty="0" smtClean="0">
                <a:latin typeface="Cambria Math"/>
                <a:ea typeface="Cambria Math"/>
              </a:rPr>
              <a:t> </a:t>
            </a:r>
            <a:r>
              <a:rPr lang="cs-CZ" dirty="0" smtClean="0"/>
              <a:t>(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J,K </a:t>
            </a:r>
            <a:r>
              <a:rPr lang="cs-CZ" dirty="0" smtClean="0"/>
              <a:t>), interakce jen s nejbližšími sousedy apod. 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20" name="Tlačítko akce: Vlastní 19">
            <a:hlinkClick r:id="rId3" action="ppaction://hlinksldjump" highlightClick="1"/>
          </p:cNvPr>
          <p:cNvSpPr/>
          <p:nvPr/>
        </p:nvSpPr>
        <p:spPr>
          <a:xfrm>
            <a:off x="2928926" y="6429396"/>
            <a:ext cx="2628000" cy="28575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Vlny v </a:t>
            </a:r>
            <a:r>
              <a:rPr lang="cs-CZ" sz="1400" smtClean="0"/>
              <a:t>anisotropním </a:t>
            </a:r>
            <a:r>
              <a:rPr lang="en-US" sz="1400" smtClean="0"/>
              <a:t>kontinuu</a:t>
            </a:r>
            <a:r>
              <a:rPr lang="en-US" sz="1600" smtClean="0"/>
              <a:t> </a:t>
            </a:r>
            <a:endParaRPr lang="cs-CZ"/>
          </a:p>
        </p:txBody>
      </p:sp>
      <p:sp>
        <p:nvSpPr>
          <p:cNvPr id="21" name="Tlačítko akce: Vlastní 20">
            <a:hlinkClick r:id="rId4" action="ppaction://program" highlightClick="1"/>
          </p:cNvPr>
          <p:cNvSpPr/>
          <p:nvPr/>
        </p:nvSpPr>
        <p:spPr>
          <a:xfrm>
            <a:off x="7358082" y="4071942"/>
            <a:ext cx="1000132" cy="21431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Morse (WD)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- </a:t>
            </a:r>
            <a:r>
              <a:rPr lang="cs-CZ" i="1" dirty="0" smtClean="0"/>
              <a:t>13</a:t>
            </a:r>
            <a:endParaRPr lang="cs-CZ" i="1" dirty="0"/>
          </a:p>
        </p:txBody>
      </p:sp>
      <p:pic>
        <p:nvPicPr>
          <p:cNvPr id="8" name="Obrázek 7" descr="FononSi_GaAs.emf"/>
          <p:cNvPicPr>
            <a:picLocks noChangeAspect="1"/>
          </p:cNvPicPr>
          <p:nvPr/>
        </p:nvPicPr>
        <p:blipFill>
          <a:blip r:embed="rId2" cstate="print"/>
          <a:srcRect l="2482" t="2083" r="2481" b="50000"/>
          <a:stretch>
            <a:fillRect/>
          </a:stretch>
        </p:blipFill>
        <p:spPr>
          <a:xfrm>
            <a:off x="285720" y="214290"/>
            <a:ext cx="5286412" cy="3286148"/>
          </a:xfrm>
          <a:prstGeom prst="rect">
            <a:avLst/>
          </a:prstGeom>
        </p:spPr>
      </p:pic>
      <p:grpSp>
        <p:nvGrpSpPr>
          <p:cNvPr id="45" name="Skupina 44"/>
          <p:cNvGrpSpPr/>
          <p:nvPr/>
        </p:nvGrpSpPr>
        <p:grpSpPr>
          <a:xfrm>
            <a:off x="571473" y="3569750"/>
            <a:ext cx="8143931" cy="3046359"/>
            <a:chOff x="571473" y="3569750"/>
            <a:chExt cx="8143931" cy="3046359"/>
          </a:xfrm>
        </p:grpSpPr>
        <p:grpSp>
          <p:nvGrpSpPr>
            <p:cNvPr id="32" name="Skupina 31"/>
            <p:cNvGrpSpPr/>
            <p:nvPr/>
          </p:nvGrpSpPr>
          <p:grpSpPr>
            <a:xfrm>
              <a:off x="571473" y="3569750"/>
              <a:ext cx="4572031" cy="3046359"/>
              <a:chOff x="571473" y="3569750"/>
              <a:chExt cx="4572031" cy="3046359"/>
            </a:xfrm>
          </p:grpSpPr>
          <p:grpSp>
            <p:nvGrpSpPr>
              <p:cNvPr id="33" name="Skupina 10"/>
              <p:cNvGrpSpPr/>
              <p:nvPr/>
            </p:nvGrpSpPr>
            <p:grpSpPr>
              <a:xfrm>
                <a:off x="928662" y="3569750"/>
                <a:ext cx="4214842" cy="2773002"/>
                <a:chOff x="928662" y="3569750"/>
                <a:chExt cx="4214842" cy="2773002"/>
              </a:xfrm>
            </p:grpSpPr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9230" b="11620"/>
                <a:stretch>
                  <a:fillRect/>
                </a:stretch>
              </p:blipFill>
              <p:spPr bwMode="auto">
                <a:xfrm>
                  <a:off x="928662" y="3569750"/>
                  <a:ext cx="4214842" cy="27167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2" name="Přímá spojovací čára 41"/>
                <p:cNvCxnSpPr/>
                <p:nvPr/>
              </p:nvCxnSpPr>
              <p:spPr>
                <a:xfrm rot="5400000" flipH="1" flipV="1">
                  <a:off x="3043968" y="5028752"/>
                  <a:ext cx="26280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ovéPole 42"/>
                <p:cNvSpPr txBox="1"/>
                <p:nvPr/>
              </p:nvSpPr>
              <p:spPr>
                <a:xfrm>
                  <a:off x="2143108" y="4000504"/>
                  <a:ext cx="357190" cy="369332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mtClean="0"/>
                    <a:t>Si</a:t>
                  </a:r>
                  <a:endParaRPr lang="cs-CZ"/>
                </a:p>
              </p:txBody>
            </p:sp>
          </p:grpSp>
          <p:grpSp>
            <p:nvGrpSpPr>
              <p:cNvPr id="34" name="Skupina 29"/>
              <p:cNvGrpSpPr/>
              <p:nvPr/>
            </p:nvGrpSpPr>
            <p:grpSpPr>
              <a:xfrm>
                <a:off x="571473" y="3857628"/>
                <a:ext cx="4027140" cy="2758481"/>
                <a:chOff x="571473" y="3857628"/>
                <a:chExt cx="4027140" cy="2758481"/>
              </a:xfrm>
            </p:grpSpPr>
            <p:sp>
              <p:nvSpPr>
                <p:cNvPr id="35" name="TextovéPole 34"/>
                <p:cNvSpPr txBox="1"/>
                <p:nvPr/>
              </p:nvSpPr>
              <p:spPr>
                <a:xfrm>
                  <a:off x="2071670" y="6277555"/>
                  <a:ext cx="14287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1600" i="1" smtClean="0">
                      <a:latin typeface="Cambria Math"/>
                      <a:ea typeface="Cambria Math"/>
                    </a:rPr>
                    <a:t>ω</a:t>
                  </a:r>
                  <a:r>
                    <a:rPr lang="en-US" sz="1600" smtClean="0">
                      <a:latin typeface="Cambria Math"/>
                      <a:ea typeface="Cambria Math"/>
                    </a:rPr>
                    <a:t> </a:t>
                  </a:r>
                  <a:r>
                    <a:rPr lang="en-US" sz="1400" smtClean="0">
                      <a:latin typeface="Cambria Math"/>
                      <a:ea typeface="Cambria Math"/>
                    </a:rPr>
                    <a:t>[10</a:t>
                  </a:r>
                  <a:r>
                    <a:rPr lang="en-US" sz="1400" baseline="30000" smtClean="0">
                      <a:latin typeface="Cambria Math"/>
                      <a:ea typeface="Cambria Math"/>
                    </a:rPr>
                    <a:t>12</a:t>
                  </a:r>
                  <a:r>
                    <a:rPr lang="en-US" sz="1400" smtClean="0">
                      <a:latin typeface="Cambria Math"/>
                      <a:ea typeface="Cambria Math"/>
                    </a:rPr>
                    <a:t> s</a:t>
                  </a:r>
                  <a:r>
                    <a:rPr lang="en-US" sz="1400" baseline="30000" smtClean="0">
                      <a:latin typeface="Cambria Math"/>
                      <a:ea typeface="Cambria Math"/>
                    </a:rPr>
                    <a:t>-1</a:t>
                  </a:r>
                  <a:r>
                    <a:rPr lang="en-US" sz="1400" smtClean="0">
                      <a:latin typeface="Cambria Math"/>
                      <a:ea typeface="Cambria Math"/>
                    </a:rPr>
                    <a:t>]</a:t>
                  </a:r>
                  <a:endParaRPr lang="cs-CZ" sz="1600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 rot="16200000">
                  <a:off x="26370" y="4402731"/>
                  <a:ext cx="14287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i="1" smtClean="0">
                      <a:latin typeface="Cambria Math"/>
                      <a:ea typeface="Cambria Math"/>
                    </a:rPr>
                    <a:t>G </a:t>
                  </a:r>
                  <a:r>
                    <a:rPr lang="en-US" sz="1600" smtClean="0">
                      <a:latin typeface="Cambria Math"/>
                      <a:ea typeface="Cambria Math"/>
                    </a:rPr>
                    <a:t>(</a:t>
                  </a:r>
                  <a:r>
                    <a:rPr lang="el-GR" sz="1600" i="1" smtClean="0">
                      <a:latin typeface="Cambria Math"/>
                      <a:ea typeface="Cambria Math"/>
                    </a:rPr>
                    <a:t>ω</a:t>
                  </a:r>
                  <a:r>
                    <a:rPr lang="en-US" sz="1600" smtClean="0">
                      <a:latin typeface="Cambria Math"/>
                      <a:ea typeface="Cambria Math"/>
                    </a:rPr>
                    <a:t>)</a:t>
                  </a:r>
                  <a:endParaRPr lang="cs-CZ" sz="1600"/>
                </a:p>
              </p:txBody>
            </p:sp>
            <p:cxnSp>
              <p:nvCxnSpPr>
                <p:cNvPr id="37" name="Přímá spojovací čára 36"/>
                <p:cNvCxnSpPr/>
                <p:nvPr/>
              </p:nvCxnSpPr>
              <p:spPr>
                <a:xfrm rot="5400000">
                  <a:off x="3821901" y="6170680"/>
                  <a:ext cx="357190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ovéPole 37"/>
                <p:cNvSpPr txBox="1"/>
                <p:nvPr/>
              </p:nvSpPr>
              <p:spPr>
                <a:xfrm>
                  <a:off x="3830725" y="6250942"/>
                  <a:ext cx="357190" cy="349702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r>
                    <a:rPr lang="el-GR" i="1" smtClean="0">
                      <a:solidFill>
                        <a:srgbClr val="0000FF"/>
                      </a:solidFill>
                      <a:latin typeface="Cambria Math"/>
                      <a:ea typeface="Cambria Math"/>
                    </a:rPr>
                    <a:t>ω</a:t>
                  </a:r>
                  <a:r>
                    <a:rPr lang="en-US" i="1" baseline="-25000" smtClean="0">
                      <a:solidFill>
                        <a:srgbClr val="0000FF"/>
                      </a:solidFill>
                      <a:latin typeface="Cambria Math"/>
                      <a:ea typeface="Cambria Math"/>
                    </a:rPr>
                    <a:t>D</a:t>
                  </a:r>
                  <a:endParaRPr lang="cs-CZ" i="1" baseline="-250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9" name="TextovéPole 38"/>
                <p:cNvSpPr txBox="1"/>
                <p:nvPr/>
              </p:nvSpPr>
              <p:spPr>
                <a:xfrm>
                  <a:off x="4241423" y="6249465"/>
                  <a:ext cx="357190" cy="349702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r>
                    <a:rPr lang="el-GR" i="1" smtClean="0">
                      <a:solidFill>
                        <a:srgbClr val="FF0000"/>
                      </a:solidFill>
                      <a:latin typeface="Cambria Math"/>
                      <a:ea typeface="Cambria Math"/>
                    </a:rPr>
                    <a:t>ω</a:t>
                  </a:r>
                  <a:r>
                    <a:rPr lang="en-US" i="1" baseline="-25000" smtClean="0">
                      <a:solidFill>
                        <a:srgbClr val="FF0000"/>
                      </a:solidFill>
                      <a:latin typeface="Cambria Math"/>
                      <a:ea typeface="Cambria Math"/>
                    </a:rPr>
                    <a:t>E</a:t>
                  </a:r>
                  <a:endParaRPr lang="cs-CZ" i="1" baseline="-25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0" name="TextovéPole 39"/>
                <p:cNvSpPr txBox="1"/>
                <p:nvPr/>
              </p:nvSpPr>
              <p:spPr>
                <a:xfrm>
                  <a:off x="1880992" y="5179371"/>
                  <a:ext cx="1548000" cy="3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smtClean="0"/>
                    <a:t>Debyeova aproximace</a:t>
                  </a:r>
                  <a:endParaRPr lang="cs-CZ" sz="1400"/>
                </a:p>
              </p:txBody>
            </p:sp>
          </p:grpSp>
        </p:grpSp>
        <p:sp>
          <p:nvSpPr>
            <p:cNvPr id="44" name="TextovéPole 43"/>
            <p:cNvSpPr txBox="1"/>
            <p:nvPr/>
          </p:nvSpPr>
          <p:spPr>
            <a:xfrm>
              <a:off x="5286380" y="3643314"/>
              <a:ext cx="3429024" cy="247760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1600" i="1" smtClean="0">
                  <a:solidFill>
                    <a:srgbClr val="C00000"/>
                  </a:solidFill>
                </a:rPr>
                <a:t>Vylepšení Debyeovy aproximace </a:t>
              </a:r>
              <a:r>
                <a:rPr lang="cs-CZ" sz="1600" smtClean="0"/>
                <a:t>:</a:t>
              </a:r>
            </a:p>
            <a:p>
              <a:r>
                <a:rPr lang="cs-CZ" sz="900" smtClean="0"/>
                <a:t>  </a:t>
              </a:r>
              <a:endParaRPr lang="cs-CZ" sz="1600" smtClean="0"/>
            </a:p>
            <a:p>
              <a:pPr>
                <a:lnSpc>
                  <a:spcPts val="2600"/>
                </a:lnSpc>
                <a:buFont typeface="Wingdings" pitchFamily="2" charset="2"/>
                <a:buChar char="§"/>
              </a:pPr>
              <a:r>
                <a:rPr lang="cs-CZ" sz="1600" smtClean="0"/>
                <a:t>  na </a:t>
              </a:r>
              <a:r>
                <a:rPr lang="cs-CZ" sz="1600" i="1" smtClean="0">
                  <a:solidFill>
                    <a:srgbClr val="0000FF"/>
                  </a:solidFill>
                </a:rPr>
                <a:t>akustické větve </a:t>
              </a:r>
              <a:r>
                <a:rPr lang="cs-CZ" sz="1600" smtClean="0"/>
                <a:t>použít Debyeovu </a:t>
              </a:r>
              <a:br>
                <a:rPr lang="cs-CZ" sz="1600" smtClean="0"/>
              </a:br>
              <a:r>
                <a:rPr lang="cs-CZ" sz="1600" smtClean="0"/>
                <a:t>    aproximaci  s </a:t>
              </a:r>
              <a:r>
                <a:rPr lang="el-GR" i="1" smtClean="0">
                  <a:solidFill>
                    <a:srgbClr val="0000FF"/>
                  </a:solidFill>
                  <a:latin typeface="Cambria Math"/>
                  <a:ea typeface="Cambria Math"/>
                </a:rPr>
                <a:t>ω</a:t>
              </a:r>
              <a:r>
                <a:rPr lang="cs-CZ" i="1" baseline="-25000" smtClean="0">
                  <a:solidFill>
                    <a:srgbClr val="0000FF"/>
                  </a:solidFill>
                  <a:latin typeface="Cambria Math"/>
                  <a:ea typeface="Cambria Math"/>
                </a:rPr>
                <a:t>D </a:t>
              </a:r>
              <a:r>
                <a:rPr lang="cs-CZ" sz="1600" smtClean="0"/>
                <a:t>,</a:t>
              </a:r>
            </a:p>
            <a:p>
              <a:pPr>
                <a:lnSpc>
                  <a:spcPts val="2600"/>
                </a:lnSpc>
                <a:buFont typeface="Wingdings" pitchFamily="2" charset="2"/>
                <a:buChar char="§"/>
              </a:pPr>
              <a:r>
                <a:rPr lang="cs-CZ" sz="1600" smtClean="0"/>
                <a:t>  pro úzké </a:t>
              </a:r>
              <a:r>
                <a:rPr lang="cs-CZ" sz="1600" i="1" smtClean="0">
                  <a:solidFill>
                    <a:srgbClr val="FF0000"/>
                  </a:solidFill>
                </a:rPr>
                <a:t>optické pásy </a:t>
              </a:r>
              <a:r>
                <a:rPr lang="cs-CZ" sz="1600" smtClean="0"/>
                <a:t>použít</a:t>
              </a:r>
              <a:br>
                <a:rPr lang="cs-CZ" sz="1600" smtClean="0"/>
              </a:br>
              <a:r>
                <a:rPr lang="cs-CZ" sz="1600" smtClean="0"/>
                <a:t>    Einsteinovu aproximaci s </a:t>
              </a:r>
              <a:r>
                <a:rPr lang="el-GR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ω</a:t>
              </a:r>
              <a:r>
                <a:rPr lang="cs-CZ" i="1" baseline="-25000" smtClean="0">
                  <a:solidFill>
                    <a:srgbClr val="FF0000"/>
                  </a:solidFill>
                  <a:latin typeface="Cambria Math"/>
                  <a:ea typeface="Cambria Math"/>
                </a:rPr>
                <a:t>E</a:t>
              </a:r>
              <a:r>
                <a:rPr lang="cs-CZ" sz="1600" smtClean="0">
                  <a:latin typeface="Cambria Math"/>
                  <a:ea typeface="Cambria Math"/>
                </a:rPr>
                <a:t> ,</a:t>
              </a:r>
            </a:p>
            <a:p>
              <a:pPr>
                <a:lnSpc>
                  <a:spcPts val="2600"/>
                </a:lnSpc>
                <a:buFont typeface="Wingdings" pitchFamily="2" charset="2"/>
                <a:buChar char="§"/>
              </a:pPr>
              <a:r>
                <a:rPr lang="cs-CZ" sz="1600" smtClean="0">
                  <a:latin typeface="Cambria Math"/>
                  <a:ea typeface="Cambria Math"/>
                </a:rPr>
                <a:t>  </a:t>
              </a:r>
              <a:r>
                <a:rPr lang="cs-CZ" sz="1600" smtClean="0"/>
                <a:t>v Debyeově aproximaci </a:t>
              </a:r>
              <a:r>
                <a:rPr lang="cs-CZ" sz="1600" i="1" smtClean="0"/>
                <a:t>rozlišit</a:t>
              </a:r>
              <a:r>
                <a:rPr lang="cs-CZ" sz="1600" smtClean="0"/>
                <a:t/>
              </a:r>
              <a:br>
                <a:rPr lang="cs-CZ" sz="1600" smtClean="0"/>
              </a:br>
              <a:r>
                <a:rPr lang="cs-CZ" sz="1600" smtClean="0"/>
                <a:t>    </a:t>
              </a:r>
              <a:r>
                <a:rPr lang="cs-CZ" sz="1600" i="1" smtClean="0"/>
                <a:t>longitudinální a tranzverzální </a:t>
              </a:r>
              <a:r>
                <a:rPr lang="cs-CZ" sz="1600" smtClean="0"/>
                <a:t>větve.</a:t>
              </a:r>
              <a:endParaRPr lang="cs-CZ" sz="1600"/>
            </a:p>
          </p:txBody>
        </p:sp>
      </p:grpSp>
      <p:sp>
        <p:nvSpPr>
          <p:cNvPr id="19" name="Tlačítko akce: Vlastní 18">
            <a:hlinkClick r:id="rId4" action="ppaction://program" highlightClick="1"/>
          </p:cNvPr>
          <p:cNvSpPr/>
          <p:nvPr/>
        </p:nvSpPr>
        <p:spPr>
          <a:xfrm>
            <a:off x="6715140" y="2786058"/>
            <a:ext cx="1214446" cy="285752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SSS</a:t>
            </a:r>
            <a:r>
              <a:rPr lang="en-US" sz="1400" dirty="0" smtClean="0"/>
              <a:t> </a:t>
            </a:r>
            <a:r>
              <a:rPr lang="en-US" sz="1200" dirty="0" smtClean="0"/>
              <a:t>(Debye)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cs-CZ" dirty="0" err="1" smtClean="0"/>
              <a:t>ěrné</a:t>
            </a:r>
            <a:r>
              <a:rPr lang="cs-CZ" dirty="0" smtClean="0"/>
              <a:t> teplo</a:t>
            </a:r>
            <a:r>
              <a:rPr lang="en-US" dirty="0" smtClean="0"/>
              <a:t> </a:t>
            </a:r>
            <a:r>
              <a:rPr lang="en-US" smtClean="0"/>
              <a:t>- </a:t>
            </a:r>
            <a:r>
              <a:rPr lang="cs-CZ" i="1" smtClean="0"/>
              <a:t>14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7224" y="428604"/>
            <a:ext cx="22860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Závislost  </a:t>
            </a:r>
            <a:r>
              <a:rPr lang="cs-CZ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i="1" baseline="-250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i="1" baseline="-25000" smtClean="0"/>
              <a:t>  </a:t>
            </a:r>
            <a:r>
              <a:rPr lang="cs-CZ" smtClean="0"/>
              <a:t>na  </a:t>
            </a:r>
            <a:r>
              <a:rPr lang="cs-CZ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i="1" smtClean="0"/>
              <a:t>  </a:t>
            </a:r>
            <a:r>
              <a:rPr lang="en-US" smtClean="0"/>
              <a:t>?</a:t>
            </a:r>
            <a:endParaRPr lang="cs-CZ" baseline="-25000"/>
          </a:p>
        </p:txBody>
      </p:sp>
      <p:pic>
        <p:nvPicPr>
          <p:cNvPr id="8" name="Obrázek 7" descr="TDvsT_full.emf"/>
          <p:cNvPicPr>
            <a:picLocks noChangeAspect="1"/>
          </p:cNvPicPr>
          <p:nvPr/>
        </p:nvPicPr>
        <p:blipFill>
          <a:blip r:embed="rId2" cstate="print"/>
          <a:srcRect r="125" b="1538"/>
          <a:stretch>
            <a:fillRect/>
          </a:stretch>
        </p:blipFill>
        <p:spPr>
          <a:xfrm>
            <a:off x="1155510" y="928670"/>
            <a:ext cx="6060818" cy="464347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2910" y="5715016"/>
            <a:ext cx="7215238" cy="1015663"/>
          </a:xfrm>
          <a:prstGeom prst="rect">
            <a:avLst/>
          </a:prstGeom>
          <a:solidFill>
            <a:srgbClr val="DEFECE"/>
          </a:solidFill>
        </p:spPr>
        <p:txBody>
          <a:bodyPr wrap="square" rtlCol="0">
            <a:spAutoFit/>
          </a:bodyPr>
          <a:lstStyle/>
          <a:p>
            <a:r>
              <a:rPr lang="en-US" sz="1400" smtClean="0"/>
              <a:t>Odchylky od Debyeovy aproximace se vyj</a:t>
            </a:r>
            <a:r>
              <a:rPr lang="cs-CZ" sz="1400" smtClean="0"/>
              <a:t>ádří tak, že se vypočte </a:t>
            </a:r>
            <a:r>
              <a:rPr lang="cs-CZ" sz="1400" i="1" smtClean="0"/>
              <a:t>T</a:t>
            </a:r>
            <a:r>
              <a:rPr lang="cs-CZ" sz="1400" baseline="-25000" smtClean="0"/>
              <a:t>D</a:t>
            </a:r>
            <a:r>
              <a:rPr lang="cs-CZ" sz="1400" smtClean="0"/>
              <a:t>(</a:t>
            </a:r>
            <a:r>
              <a:rPr lang="cs-CZ" sz="1400" i="1" smtClean="0"/>
              <a:t>T</a:t>
            </a:r>
            <a:r>
              <a:rPr lang="cs-CZ" sz="700" i="1" smtClean="0"/>
              <a:t> </a:t>
            </a:r>
            <a:r>
              <a:rPr lang="cs-CZ" sz="1400" smtClean="0"/>
              <a:t>) z formule pro </a:t>
            </a:r>
            <a:r>
              <a:rPr lang="cs-CZ" sz="1400" i="1" smtClean="0"/>
              <a:t>C</a:t>
            </a:r>
            <a:r>
              <a:rPr lang="cs-CZ" sz="1400" i="1" baseline="-25000" smtClean="0"/>
              <a:t>V</a:t>
            </a:r>
            <a:r>
              <a:rPr lang="cs-CZ" sz="1400" smtClean="0"/>
              <a:t> tak, aby se dosáhla shoda s naměřeným měrným teplem. Odchylky v (b) mohou vyplývat z toho, že rozptyl neutronů se dělá při pokojové teplotě a nikoliv při teplotě měření </a:t>
            </a:r>
            <a:r>
              <a:rPr lang="cs-CZ" sz="1400" i="1" smtClean="0"/>
              <a:t>C</a:t>
            </a:r>
            <a:r>
              <a:rPr lang="cs-CZ" sz="1400" i="1" baseline="-25000" smtClean="0"/>
              <a:t>V</a:t>
            </a:r>
            <a:r>
              <a:rPr lang="cs-CZ" sz="1400" smtClean="0"/>
              <a:t> . Teplotní závislost  </a:t>
            </a:r>
            <a:r>
              <a:rPr lang="el-GR" sz="1400" i="1" smtClean="0">
                <a:latin typeface="Cambria Math"/>
                <a:ea typeface="Cambria Math"/>
              </a:rPr>
              <a:t>ω</a:t>
            </a:r>
            <a:r>
              <a:rPr lang="cs-CZ" sz="1400" smtClean="0">
                <a:latin typeface="Cambria Math"/>
                <a:ea typeface="Cambria Math"/>
              </a:rPr>
              <a:t>(</a:t>
            </a:r>
            <a:r>
              <a:rPr lang="cs-CZ" sz="1400" b="1" i="1" smtClean="0">
                <a:latin typeface="Cambria Math"/>
                <a:ea typeface="Cambria Math"/>
              </a:rPr>
              <a:t>q</a:t>
            </a:r>
            <a:r>
              <a:rPr lang="cs-CZ" sz="1400" i="1" smtClean="0">
                <a:latin typeface="Cambria Math"/>
                <a:ea typeface="Cambria Math"/>
              </a:rPr>
              <a:t> </a:t>
            </a:r>
            <a:r>
              <a:rPr lang="cs-CZ" sz="1400" smtClean="0">
                <a:latin typeface="Cambria Math"/>
                <a:ea typeface="Cambria Math"/>
              </a:rPr>
              <a:t>) </a:t>
            </a:r>
            <a:r>
              <a:rPr lang="cs-CZ" sz="1400" smtClean="0"/>
              <a:t>je</a:t>
            </a:r>
            <a:r>
              <a:rPr lang="cs-CZ" sz="1600" smtClean="0"/>
              <a:t> </a:t>
            </a:r>
            <a:r>
              <a:rPr lang="cs-CZ" sz="1400" smtClean="0"/>
              <a:t>způsobena nezapočtenými anharmonickými efekty.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52289" y="2285992"/>
            <a:ext cx="533267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Dodatky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429388" y="285728"/>
            <a:ext cx="200026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Taylorův</a:t>
            </a:r>
            <a:r>
              <a:rPr lang="cs-CZ" dirty="0" smtClean="0"/>
              <a:t> rozvoj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43</a:t>
            </a:fld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714348" y="642918"/>
            <a:ext cx="6054370" cy="1143008"/>
            <a:chOff x="714348" y="642918"/>
            <a:chExt cx="6054370" cy="1143008"/>
          </a:xfrm>
        </p:grpSpPr>
        <p:graphicFrame>
          <p:nvGraphicFramePr>
            <p:cNvPr id="5" name="Objekt 4"/>
            <p:cNvGraphicFramePr>
              <a:graphicFrameLocks noChangeAspect="1"/>
            </p:cNvGraphicFramePr>
            <p:nvPr/>
          </p:nvGraphicFramePr>
          <p:xfrm>
            <a:off x="785785" y="1071546"/>
            <a:ext cx="5982933" cy="714380"/>
          </p:xfrm>
          <a:graphic>
            <a:graphicData uri="http://schemas.openxmlformats.org/presentationml/2006/ole">
              <p:oleObj spid="_x0000_s19458" name="Rovnice" r:id="rId3" imgW="4254480" imgH="507960" progId="Equation.3">
                <p:embed/>
              </p:oleObj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714348" y="642918"/>
              <a:ext cx="3429024" cy="369332"/>
            </a:xfrm>
            <a:prstGeom prst="rect">
              <a:avLst/>
            </a:prstGeom>
            <a:solidFill>
              <a:srgbClr val="D9FFE6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Rozvoj</a:t>
              </a:r>
              <a:r>
                <a:rPr lang="en-US" dirty="0" smtClean="0"/>
                <a:t> </a:t>
              </a:r>
              <a:r>
                <a:rPr lang="en-US" dirty="0" err="1" smtClean="0">
                  <a:solidFill>
                    <a:srgbClr val="0000FF"/>
                  </a:solidFill>
                </a:rPr>
                <a:t>funkce</a:t>
              </a:r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F </a:t>
              </a:r>
              <a:r>
                <a:rPr lang="en-US" dirty="0" smtClean="0">
                  <a:solidFill>
                    <a:srgbClr val="0000FF"/>
                  </a:solidFill>
                </a:rPr>
                <a:t>(</a:t>
              </a:r>
              <a:r>
                <a:rPr lang="en-US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x </a:t>
              </a:r>
              <a:r>
                <a:rPr lang="en-US" dirty="0" smtClean="0">
                  <a:solidFill>
                    <a:srgbClr val="0000FF"/>
                  </a:solidFill>
                </a:rPr>
                <a:t>) </a:t>
              </a:r>
              <a:r>
                <a:rPr lang="en-US" dirty="0" err="1" smtClean="0"/>
                <a:t>kolem</a:t>
              </a:r>
              <a:r>
                <a:rPr lang="en-US" dirty="0" smtClean="0"/>
                <a:t> </a:t>
              </a:r>
              <a:r>
                <a:rPr lang="en-US" dirty="0" err="1" smtClean="0"/>
                <a:t>bodu</a:t>
              </a:r>
              <a:r>
                <a:rPr lang="en-US" dirty="0" smtClean="0"/>
                <a:t> </a:t>
              </a:r>
              <a:r>
                <a:rPr lang="en-US" i="1" dirty="0" smtClean="0">
                  <a:latin typeface="Cambria Math" pitchFamily="18" charset="0"/>
                  <a:ea typeface="Cambria Math" pitchFamily="18" charset="0"/>
                </a:rPr>
                <a:t>x</a:t>
              </a:r>
              <a:r>
                <a:rPr lang="en-US" sz="1050" i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baseline="-25000" dirty="0" smtClean="0"/>
                <a:t>0</a:t>
              </a:r>
              <a:endParaRPr lang="cs-CZ" baseline="-25000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714349" y="1928802"/>
            <a:ext cx="6786609" cy="2000264"/>
            <a:chOff x="714349" y="1928802"/>
            <a:chExt cx="6786609" cy="2000264"/>
          </a:xfrm>
        </p:grpSpPr>
        <p:sp>
          <p:nvSpPr>
            <p:cNvPr id="7" name="TextovéPole 6"/>
            <p:cNvSpPr txBox="1"/>
            <p:nvPr/>
          </p:nvSpPr>
          <p:spPr>
            <a:xfrm>
              <a:off x="714349" y="1928802"/>
              <a:ext cx="4214841" cy="369332"/>
            </a:xfrm>
            <a:prstGeom prst="rect">
              <a:avLst/>
            </a:prstGeom>
            <a:solidFill>
              <a:srgbClr val="E9FFBD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Rozvoj</a:t>
              </a:r>
              <a:r>
                <a:rPr lang="en-US" dirty="0" smtClean="0"/>
                <a:t> </a:t>
              </a:r>
              <a:r>
                <a:rPr lang="en-US" dirty="0" err="1" smtClean="0">
                  <a:solidFill>
                    <a:srgbClr val="0000FF"/>
                  </a:solidFill>
                </a:rPr>
                <a:t>funkce</a:t>
              </a:r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F </a:t>
              </a:r>
              <a:r>
                <a:rPr lang="en-US" dirty="0" smtClean="0">
                  <a:solidFill>
                    <a:srgbClr val="0000FF"/>
                  </a:solidFill>
                </a:rPr>
                <a:t>(</a:t>
              </a:r>
              <a:r>
                <a:rPr lang="en-US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x ,y </a:t>
              </a:r>
              <a:r>
                <a:rPr lang="en-US" dirty="0" smtClean="0">
                  <a:solidFill>
                    <a:srgbClr val="0000FF"/>
                  </a:solidFill>
                </a:rPr>
                <a:t>) </a:t>
              </a:r>
              <a:r>
                <a:rPr lang="en-US" dirty="0" err="1" smtClean="0"/>
                <a:t>kolem</a:t>
              </a:r>
              <a:r>
                <a:rPr lang="en-US" dirty="0" smtClean="0"/>
                <a:t> </a:t>
              </a:r>
              <a:r>
                <a:rPr lang="en-US" dirty="0" err="1" smtClean="0"/>
                <a:t>bodu</a:t>
              </a:r>
              <a:r>
                <a:rPr lang="en-US" dirty="0" smtClean="0"/>
                <a:t> (</a:t>
              </a:r>
              <a:r>
                <a:rPr lang="en-US" i="1" dirty="0" smtClean="0">
                  <a:latin typeface="Cambria Math" pitchFamily="18" charset="0"/>
                  <a:ea typeface="Cambria Math" pitchFamily="18" charset="0"/>
                </a:rPr>
                <a:t>x</a:t>
              </a:r>
              <a:r>
                <a:rPr lang="en-US" sz="1050" i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baseline="-25000" dirty="0" smtClean="0"/>
                <a:t>0 </a:t>
              </a:r>
              <a:r>
                <a:rPr lang="en-US" dirty="0" smtClean="0"/>
                <a:t>,</a:t>
              </a:r>
              <a:r>
                <a:rPr lang="en-US" i="1" dirty="0" smtClean="0">
                  <a:latin typeface="Cambria Math" pitchFamily="18" charset="0"/>
                  <a:ea typeface="Cambria Math" pitchFamily="18" charset="0"/>
                </a:rPr>
                <a:t> y</a:t>
              </a:r>
              <a:r>
                <a:rPr lang="en-US" sz="1050" i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baseline="-25000" dirty="0" smtClean="0"/>
                <a:t>0 </a:t>
              </a:r>
              <a:r>
                <a:rPr lang="en-US" sz="1600" dirty="0" smtClean="0"/>
                <a:t>)</a:t>
              </a:r>
              <a:endParaRPr lang="cs-CZ" baseline="-25000" dirty="0"/>
            </a:p>
          </p:txBody>
        </p:sp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1203220" y="2339739"/>
            <a:ext cx="6297738" cy="1589327"/>
          </p:xfrm>
          <a:graphic>
            <a:graphicData uri="http://schemas.openxmlformats.org/presentationml/2006/ole">
              <p:oleObj spid="_x0000_s19459" name="Rovnice" r:id="rId4" imgW="4775040" imgH="1066680" progId="Equation.3">
                <p:embed/>
              </p:oleObj>
            </a:graphicData>
          </a:graphic>
        </p:graphicFrame>
      </p:grpSp>
      <p:grpSp>
        <p:nvGrpSpPr>
          <p:cNvPr id="14" name="Skupina 13"/>
          <p:cNvGrpSpPr/>
          <p:nvPr/>
        </p:nvGrpSpPr>
        <p:grpSpPr>
          <a:xfrm>
            <a:off x="571472" y="4131238"/>
            <a:ext cx="7358114" cy="2441034"/>
            <a:chOff x="571472" y="4131238"/>
            <a:chExt cx="7358114" cy="2441034"/>
          </a:xfrm>
        </p:grpSpPr>
        <p:sp>
          <p:nvSpPr>
            <p:cNvPr id="9" name="TextovéPole 8"/>
            <p:cNvSpPr txBox="1"/>
            <p:nvPr/>
          </p:nvSpPr>
          <p:spPr>
            <a:xfrm>
              <a:off x="571472" y="4131238"/>
              <a:ext cx="3286148" cy="369332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Rozvoj</a:t>
              </a:r>
              <a:r>
                <a:rPr lang="en-US" dirty="0" smtClean="0"/>
                <a:t> </a:t>
              </a:r>
              <a:r>
                <a:rPr lang="en-US" dirty="0" err="1" smtClean="0">
                  <a:solidFill>
                    <a:srgbClr val="0000FF"/>
                  </a:solidFill>
                </a:rPr>
                <a:t>funkce</a:t>
              </a:r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F </a:t>
              </a:r>
              <a:r>
                <a:rPr lang="en-US" dirty="0" smtClean="0">
                  <a:solidFill>
                    <a:srgbClr val="0000FF"/>
                  </a:solidFill>
                </a:rPr>
                <a:t>(</a:t>
              </a:r>
              <a:r>
                <a:rPr lang="en-US" b="1" i="1" dirty="0" smtClean="0">
                  <a:solidFill>
                    <a:srgbClr val="0000FF"/>
                  </a:solidFill>
                </a:rPr>
                <a:t>r</a:t>
              </a:r>
              <a:r>
                <a:rPr lang="en-US" dirty="0" smtClean="0">
                  <a:solidFill>
                    <a:srgbClr val="0000FF"/>
                  </a:solidFill>
                </a:rPr>
                <a:t>) </a:t>
              </a:r>
              <a:r>
                <a:rPr lang="en-US" dirty="0" err="1" smtClean="0"/>
                <a:t>kolem</a:t>
              </a:r>
              <a:r>
                <a:rPr lang="en-US" dirty="0" smtClean="0"/>
                <a:t> </a:t>
              </a:r>
              <a:r>
                <a:rPr lang="en-US" dirty="0" err="1" smtClean="0"/>
                <a:t>bodu</a:t>
              </a:r>
              <a:r>
                <a:rPr lang="en-US" dirty="0" smtClean="0"/>
                <a:t> </a:t>
              </a:r>
              <a:r>
                <a:rPr lang="en-US" b="1" i="1" dirty="0" err="1" smtClean="0"/>
                <a:t>r</a:t>
              </a:r>
              <a:r>
                <a:rPr lang="en-US" baseline="-25000" dirty="0" err="1" smtClean="0"/>
                <a:t>0</a:t>
              </a:r>
              <a:endParaRPr lang="cs-CZ" baseline="-25000" dirty="0"/>
            </a:p>
          </p:txBody>
        </p:sp>
        <p:graphicFrame>
          <p:nvGraphicFramePr>
            <p:cNvPr id="10" name="Objekt 9"/>
            <p:cNvGraphicFramePr>
              <a:graphicFrameLocks noChangeAspect="1"/>
            </p:cNvGraphicFramePr>
            <p:nvPr/>
          </p:nvGraphicFramePr>
          <p:xfrm>
            <a:off x="938235" y="4630760"/>
            <a:ext cx="6991351" cy="1941512"/>
          </p:xfrm>
          <a:graphic>
            <a:graphicData uri="http://schemas.openxmlformats.org/presentationml/2006/ole">
              <p:oleObj spid="_x0000_s19460" name="Rovnice" r:id="rId5" imgW="3936960" imgH="1091880" progId="Equation.3">
                <p:embed/>
              </p:oleObj>
            </a:graphicData>
          </a:graphic>
        </p:graphicFrame>
      </p:grpSp>
      <p:sp>
        <p:nvSpPr>
          <p:cNvPr id="15" name="Tlačítko akce: Vlastní 14">
            <a:hlinkClick r:id="rId6" action="ppaction://hlinksldjump" highlightClick="1"/>
          </p:cNvPr>
          <p:cNvSpPr/>
          <p:nvPr/>
        </p:nvSpPr>
        <p:spPr>
          <a:xfrm>
            <a:off x="6929454" y="6357958"/>
            <a:ext cx="828000" cy="214314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Zp</a:t>
            </a:r>
            <a:r>
              <a:rPr lang="cs-CZ" sz="1600" smtClean="0"/>
              <a:t>ět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143504" y="285728"/>
            <a:ext cx="3286148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Elastické konstanty v kontinuu - </a:t>
            </a:r>
            <a:r>
              <a:rPr lang="cs-CZ" i="1" dirty="0" smtClean="0"/>
              <a:t>1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4348" y="928670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</a:rPr>
              <a:t>Krystal jako homogenní kontinuum</a:t>
            </a:r>
            <a:r>
              <a:rPr lang="cs-CZ" sz="2000" dirty="0" smtClean="0"/>
              <a:t>. </a:t>
            </a:r>
            <a:endParaRPr lang="cs-CZ" sz="2000" dirty="0"/>
          </a:p>
        </p:txBody>
      </p:sp>
      <p:grpSp>
        <p:nvGrpSpPr>
          <p:cNvPr id="28" name="Skupina 27"/>
          <p:cNvGrpSpPr/>
          <p:nvPr/>
        </p:nvGrpSpPr>
        <p:grpSpPr>
          <a:xfrm>
            <a:off x="785786" y="1500174"/>
            <a:ext cx="7572428" cy="1285884"/>
            <a:chOff x="785786" y="1785926"/>
            <a:chExt cx="7572428" cy="1285884"/>
          </a:xfrm>
        </p:grpSpPr>
        <p:sp>
          <p:nvSpPr>
            <p:cNvPr id="10" name="TextovéPole 9"/>
            <p:cNvSpPr txBox="1"/>
            <p:nvPr/>
          </p:nvSpPr>
          <p:spPr>
            <a:xfrm>
              <a:off x="785786" y="1785926"/>
              <a:ext cx="757242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Přiložené síly se vyjadřují jako </a:t>
              </a:r>
              <a:r>
                <a:rPr lang="cs-CZ" i="1" dirty="0" smtClean="0">
                  <a:solidFill>
                    <a:srgbClr val="FF0000"/>
                  </a:solidFill>
                </a:rPr>
                <a:t>napětí </a:t>
              </a:r>
              <a:r>
                <a:rPr lang="el-GR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σ</a:t>
              </a:r>
              <a:r>
                <a:rPr lang="cs-CZ" dirty="0" smtClean="0">
                  <a:latin typeface="Cambria Math"/>
                  <a:ea typeface="Cambria Math"/>
                </a:rPr>
                <a:t>  a </a:t>
              </a:r>
              <a:r>
                <a:rPr lang="cs-CZ" dirty="0" smtClean="0"/>
                <a:t>výchylky atomů jako </a:t>
              </a:r>
              <a:r>
                <a:rPr lang="cs-CZ" i="1" dirty="0" smtClean="0">
                  <a:solidFill>
                    <a:srgbClr val="FF0000"/>
                  </a:solidFill>
                </a:rPr>
                <a:t>deformace </a:t>
              </a:r>
              <a:r>
                <a:rPr lang="el-GR" sz="2000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ε</a:t>
              </a:r>
              <a:r>
                <a:rPr lang="cs-CZ" sz="2000" dirty="0" smtClean="0">
                  <a:latin typeface="Cambria Math"/>
                  <a:ea typeface="Cambria Math"/>
                </a:rPr>
                <a:t> .</a:t>
              </a:r>
            </a:p>
            <a:p>
              <a:r>
                <a:rPr lang="cs-CZ" dirty="0" smtClean="0">
                  <a:solidFill>
                    <a:srgbClr val="FF0000"/>
                  </a:solidFill>
                </a:rPr>
                <a:t>Elastická konstanta </a:t>
              </a:r>
              <a:r>
                <a:rPr lang="cs-CZ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C 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cs-CZ" dirty="0" smtClean="0"/>
                <a:t>se zavede vztahem  (</a:t>
              </a:r>
              <a:r>
                <a:rPr lang="cs-CZ" dirty="0" err="1" smtClean="0">
                  <a:solidFill>
                    <a:srgbClr val="0000FF"/>
                  </a:solidFill>
                </a:rPr>
                <a:t>Hookův</a:t>
              </a:r>
              <a:r>
                <a:rPr lang="cs-CZ" dirty="0" smtClean="0">
                  <a:solidFill>
                    <a:srgbClr val="0000FF"/>
                  </a:solidFill>
                </a:rPr>
                <a:t> zákon</a:t>
              </a:r>
              <a:r>
                <a:rPr lang="cs-CZ" dirty="0" smtClean="0"/>
                <a:t>)</a:t>
              </a:r>
              <a:endParaRPr lang="cs-CZ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3143240" y="2500306"/>
              <a:ext cx="1357322" cy="571504"/>
              <a:chOff x="3143240" y="2428868"/>
              <a:chExt cx="1357322" cy="571504"/>
            </a:xfrm>
          </p:grpSpPr>
          <p:sp>
            <p:nvSpPr>
              <p:cNvPr id="26" name="Zaoblený obdélník 25"/>
              <p:cNvSpPr/>
              <p:nvPr/>
            </p:nvSpPr>
            <p:spPr>
              <a:xfrm>
                <a:off x="3143240" y="2428868"/>
                <a:ext cx="1357322" cy="571504"/>
              </a:xfrm>
              <a:prstGeom prst="roundRect">
                <a:avLst/>
              </a:prstGeom>
              <a:solidFill>
                <a:srgbClr val="DEFECE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1" name="Objekt 10"/>
              <p:cNvGraphicFramePr>
                <a:graphicFrameLocks noChangeAspect="1"/>
              </p:cNvGraphicFramePr>
              <p:nvPr/>
            </p:nvGraphicFramePr>
            <p:xfrm>
              <a:off x="3391668" y="2537630"/>
              <a:ext cx="959948" cy="357190"/>
            </p:xfrm>
            <a:graphic>
              <a:graphicData uri="http://schemas.openxmlformats.org/presentationml/2006/ole">
                <p:oleObj spid="_x0000_s51201" name="Rovnice" r:id="rId3" imgW="545760" imgH="203040" progId="Equation.3">
                  <p:embed/>
                </p:oleObj>
              </a:graphicData>
            </a:graphic>
          </p:graphicFrame>
        </p:grpSp>
      </p:grpSp>
      <p:grpSp>
        <p:nvGrpSpPr>
          <p:cNvPr id="25" name="Skupina 24"/>
          <p:cNvGrpSpPr/>
          <p:nvPr/>
        </p:nvGrpSpPr>
        <p:grpSpPr>
          <a:xfrm>
            <a:off x="857224" y="3714752"/>
            <a:ext cx="7429552" cy="2734693"/>
            <a:chOff x="928662" y="3711363"/>
            <a:chExt cx="7429552" cy="2734693"/>
          </a:xfrm>
        </p:grpSpPr>
        <p:sp>
          <p:nvSpPr>
            <p:cNvPr id="12" name="TextovéPole 11"/>
            <p:cNvSpPr txBox="1"/>
            <p:nvPr/>
          </p:nvSpPr>
          <p:spPr>
            <a:xfrm>
              <a:off x="928662" y="3711363"/>
              <a:ext cx="7286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0000FF"/>
                  </a:solidFill>
                </a:rPr>
                <a:t>Příklad </a:t>
              </a:r>
              <a:r>
                <a:rPr lang="cs-CZ" dirty="0" smtClean="0"/>
                <a:t>:</a:t>
              </a:r>
            </a:p>
            <a:p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F </a:t>
              </a:r>
              <a:r>
                <a:rPr lang="cs-CZ" dirty="0" smtClean="0"/>
                <a:t>=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-k</a:t>
              </a:r>
              <a:r>
                <a:rPr lang="cs-CZ" sz="600" i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u</a:t>
              </a:r>
              <a:r>
                <a:rPr lang="cs-CZ" dirty="0" smtClean="0"/>
                <a:t> , kde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u</a:t>
              </a:r>
              <a:r>
                <a:rPr lang="cs-CZ" dirty="0" smtClean="0"/>
                <a:t> je změna délky krystalu vlivem síly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F  .</a:t>
              </a:r>
              <a:r>
                <a:rPr lang="cs-CZ" dirty="0" smtClean="0"/>
                <a:t> ;</a:t>
              </a:r>
              <a:endParaRPr lang="cs-CZ" dirty="0"/>
            </a:p>
          </p:txBody>
        </p:sp>
        <p:graphicFrame>
          <p:nvGraphicFramePr>
            <p:cNvPr id="13" name="Objekt 12"/>
            <p:cNvGraphicFramePr>
              <a:graphicFrameLocks noChangeAspect="1"/>
            </p:cNvGraphicFramePr>
            <p:nvPr/>
          </p:nvGraphicFramePr>
          <p:xfrm>
            <a:off x="2830513" y="4425962"/>
            <a:ext cx="2806700" cy="717550"/>
          </p:xfrm>
          <a:graphic>
            <a:graphicData uri="http://schemas.openxmlformats.org/presentationml/2006/ole">
              <p:oleObj spid="_x0000_s51202" name="Rovnice" r:id="rId4" imgW="1688760" imgH="431640" progId="Equation.3">
                <p:embed/>
              </p:oleObj>
            </a:graphicData>
          </a:graphic>
        </p:graphicFrame>
        <p:sp>
          <p:nvSpPr>
            <p:cNvPr id="14" name="TextovéPole 13"/>
            <p:cNvSpPr txBox="1"/>
            <p:nvPr/>
          </p:nvSpPr>
          <p:spPr>
            <a:xfrm>
              <a:off x="1142976" y="5214950"/>
              <a:ext cx="721523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kde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A </a:t>
              </a:r>
              <a:r>
                <a:rPr lang="cs-CZ" dirty="0" smtClean="0"/>
                <a:t> je plocha příčného řezu , </a:t>
              </a:r>
            </a:p>
            <a:p>
              <a:r>
                <a:rPr lang="cs-CZ" dirty="0" smtClean="0"/>
                <a:t>      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L</a:t>
              </a:r>
              <a:r>
                <a:rPr lang="cs-CZ" dirty="0" smtClean="0"/>
                <a:t>  je délka krystalu v rovnováze,</a:t>
              </a:r>
            </a:p>
            <a:p>
              <a:r>
                <a:rPr lang="cs-CZ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     </a:t>
              </a:r>
              <a:r>
                <a:rPr lang="el-GR" i="1" dirty="0" smtClean="0">
                  <a:latin typeface="Cambria Math"/>
                  <a:ea typeface="Cambria Math"/>
                </a:rPr>
                <a:t>σ</a:t>
              </a:r>
              <a:r>
                <a:rPr lang="cs-CZ" dirty="0" smtClean="0"/>
                <a:t>  =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F </a:t>
              </a:r>
              <a:r>
                <a:rPr lang="cs-CZ" dirty="0" smtClean="0"/>
                <a:t>/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cs-CZ" dirty="0" smtClean="0"/>
                <a:t> , napětí je síla na jednotku plochy,</a:t>
              </a:r>
            </a:p>
            <a:p>
              <a:r>
                <a:rPr lang="cs-CZ" dirty="0" smtClean="0"/>
                <a:t>      </a:t>
              </a:r>
              <a:r>
                <a:rPr lang="el-GR" i="1" dirty="0" smtClean="0">
                  <a:latin typeface="Cambria Math"/>
                  <a:ea typeface="Cambria Math"/>
                </a:rPr>
                <a:t>ε</a:t>
              </a:r>
              <a:r>
                <a:rPr lang="cs-CZ" dirty="0" smtClean="0"/>
                <a:t>  =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u </a:t>
              </a:r>
              <a:r>
                <a:rPr lang="cs-CZ" dirty="0" smtClean="0"/>
                <a:t>/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L</a:t>
              </a:r>
              <a:r>
                <a:rPr lang="cs-CZ" dirty="0" smtClean="0"/>
                <a:t> , deformace je relativní změna délky (bezrozměrná).          </a:t>
              </a:r>
              <a:endParaRPr lang="cs-CZ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4820628" y="2866249"/>
            <a:ext cx="4109090" cy="777065"/>
            <a:chOff x="4714876" y="2857496"/>
            <a:chExt cx="4109090" cy="777065"/>
          </a:xfrm>
        </p:grpSpPr>
        <p:sp>
          <p:nvSpPr>
            <p:cNvPr id="15" name="Plechovka 14"/>
            <p:cNvSpPr/>
            <p:nvPr/>
          </p:nvSpPr>
          <p:spPr>
            <a:xfrm rot="5400000">
              <a:off x="6553421" y="1267017"/>
              <a:ext cx="252000" cy="3929090"/>
            </a:xfrm>
            <a:prstGeom prst="can">
              <a:avLst>
                <a:gd name="adj" fmla="val 5832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786578" y="3357562"/>
              <a:ext cx="21431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i="1" dirty="0" smtClean="0"/>
                <a:t>L</a:t>
              </a:r>
              <a:endParaRPr lang="cs-CZ" i="1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643966" y="2857496"/>
              <a:ext cx="180000" cy="252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i="1" dirty="0" smtClean="0"/>
                <a:t>A</a:t>
              </a:r>
              <a:endParaRPr lang="cs-CZ" i="1" dirty="0"/>
            </a:p>
          </p:txBody>
        </p:sp>
        <p:cxnSp>
          <p:nvCxnSpPr>
            <p:cNvPr id="19" name="Přímá spojovací šipka 18"/>
            <p:cNvCxnSpPr/>
            <p:nvPr/>
          </p:nvCxnSpPr>
          <p:spPr>
            <a:xfrm rot="10800000">
              <a:off x="4786314" y="3500438"/>
              <a:ext cx="1928826" cy="158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šipka 20"/>
            <p:cNvCxnSpPr/>
            <p:nvPr/>
          </p:nvCxnSpPr>
          <p:spPr>
            <a:xfrm>
              <a:off x="6929454" y="3505393"/>
              <a:ext cx="1571636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ovací šipka 22"/>
            <p:cNvCxnSpPr>
              <a:stCxn id="17" idx="2"/>
            </p:cNvCxnSpPr>
            <p:nvPr/>
          </p:nvCxnSpPr>
          <p:spPr>
            <a:xfrm rot="5400000">
              <a:off x="8571966" y="3091496"/>
              <a:ext cx="144000" cy="180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bdélník 21"/>
          <p:cNvSpPr/>
          <p:nvPr/>
        </p:nvSpPr>
        <p:spPr>
          <a:xfrm>
            <a:off x="251664" y="285728"/>
            <a:ext cx="534122" cy="461665"/>
          </a:xfrm>
          <a:prstGeom prst="rect">
            <a:avLst/>
          </a:prstGeom>
          <a:solidFill>
            <a:srgbClr val="E9FFBD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1D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143504" y="285728"/>
            <a:ext cx="3286148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Elastické konstanty v kontinuu - </a:t>
            </a:r>
            <a:r>
              <a:rPr lang="cs-CZ" i="1" dirty="0" smtClean="0"/>
              <a:t>2</a:t>
            </a:r>
            <a:endParaRPr 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323102" y="571480"/>
            <a:ext cx="534122" cy="461665"/>
          </a:xfrm>
          <a:prstGeom prst="rect">
            <a:avLst/>
          </a:prstGeom>
          <a:solidFill>
            <a:srgbClr val="DEFEC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571472" y="1357298"/>
            <a:ext cx="7572428" cy="1985736"/>
            <a:chOff x="571472" y="1643050"/>
            <a:chExt cx="7572428" cy="1985736"/>
          </a:xfrm>
        </p:grpSpPr>
        <p:sp>
          <p:nvSpPr>
            <p:cNvPr id="7" name="TextovéPole 6"/>
            <p:cNvSpPr txBox="1"/>
            <p:nvPr/>
          </p:nvSpPr>
          <p:spPr>
            <a:xfrm>
              <a:off x="642910" y="1643050"/>
              <a:ext cx="6715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00FF"/>
                  </a:solidFill>
                </a:rPr>
                <a:t>Symetrický</a:t>
              </a:r>
              <a:r>
                <a:rPr lang="cs-CZ" i="1" dirty="0" smtClean="0">
                  <a:solidFill>
                    <a:srgbClr val="0000FF"/>
                  </a:solidFill>
                </a:rPr>
                <a:t> </a:t>
              </a:r>
              <a:r>
                <a:rPr lang="cs-CZ" i="1" dirty="0" smtClean="0">
                  <a:solidFill>
                    <a:srgbClr val="FF0000"/>
                  </a:solidFill>
                </a:rPr>
                <a:t>tensor napětí</a:t>
              </a:r>
              <a:r>
                <a:rPr lang="cs-CZ" i="1" dirty="0" smtClean="0">
                  <a:solidFill>
                    <a:srgbClr val="0000FF"/>
                  </a:solidFill>
                </a:rPr>
                <a:t>  </a:t>
              </a:r>
              <a:r>
                <a:rPr lang="cs-CZ" dirty="0" smtClean="0"/>
                <a:t>se složkami  </a:t>
              </a:r>
              <a:r>
                <a:rPr lang="el-GR" i="1" dirty="0" smtClean="0">
                  <a:latin typeface="Cambria Math"/>
                  <a:ea typeface="Cambria Math"/>
                </a:rPr>
                <a:t>σ</a:t>
              </a:r>
              <a:r>
                <a:rPr lang="cs-CZ" sz="2000" i="1" baseline="-25000" dirty="0" err="1" smtClean="0">
                  <a:latin typeface="Cambria Math"/>
                  <a:ea typeface="Cambria Math"/>
                </a:rPr>
                <a:t>ij</a:t>
              </a:r>
              <a:r>
                <a:rPr lang="cs-CZ" sz="2000" i="1" baseline="-25000" dirty="0" smtClean="0">
                  <a:latin typeface="Cambria Math"/>
                  <a:ea typeface="Cambria Math"/>
                </a:rPr>
                <a:t> </a:t>
              </a:r>
              <a:r>
                <a:rPr lang="cs-CZ" dirty="0" smtClean="0"/>
                <a:t>(</a:t>
              </a:r>
              <a:r>
                <a:rPr lang="cs-CZ" b="1" i="1" dirty="0" smtClean="0"/>
                <a:t>r</a:t>
              </a:r>
              <a:r>
                <a:rPr lang="cs-CZ" dirty="0" smtClean="0"/>
                <a:t>)  (</a:t>
              </a:r>
              <a:r>
                <a:rPr lang="el-GR" i="1" dirty="0" smtClean="0">
                  <a:latin typeface="Cambria Math"/>
                  <a:ea typeface="Cambria Math"/>
                </a:rPr>
                <a:t>σ</a:t>
              </a:r>
              <a:r>
                <a:rPr lang="cs-CZ" sz="2000" i="1" baseline="-25000" dirty="0" err="1" smtClean="0">
                  <a:latin typeface="Cambria Math"/>
                  <a:ea typeface="Cambria Math"/>
                </a:rPr>
                <a:t>ij</a:t>
              </a:r>
              <a:r>
                <a:rPr lang="cs-CZ" i="1" baseline="-25000" dirty="0" smtClean="0">
                  <a:latin typeface="Cambria Math"/>
                  <a:ea typeface="Cambria Math"/>
                </a:rPr>
                <a:t>  </a:t>
              </a:r>
              <a:r>
                <a:rPr lang="cs-CZ" dirty="0" smtClean="0"/>
                <a:t>= </a:t>
              </a:r>
              <a:r>
                <a:rPr lang="el-GR" i="1" dirty="0" smtClean="0">
                  <a:latin typeface="Cambria Math"/>
                  <a:ea typeface="Cambria Math"/>
                </a:rPr>
                <a:t>σ</a:t>
              </a:r>
              <a:r>
                <a:rPr lang="cs-CZ" sz="2000" i="1" baseline="-25000" dirty="0" smtClean="0">
                  <a:latin typeface="Cambria Math"/>
                  <a:ea typeface="Cambria Math"/>
                </a:rPr>
                <a:t>ji</a:t>
              </a:r>
              <a:r>
                <a:rPr lang="cs-CZ" i="1" baseline="-25000" dirty="0" smtClean="0">
                  <a:latin typeface="Cambria Math"/>
                  <a:ea typeface="Cambria Math"/>
                </a:rPr>
                <a:t> </a:t>
              </a:r>
              <a:r>
                <a:rPr lang="cs-CZ" dirty="0" smtClean="0"/>
                <a:t>)</a:t>
              </a:r>
              <a:endParaRPr lang="cs-CZ" i="1" baseline="-25000" dirty="0"/>
            </a:p>
          </p:txBody>
        </p:sp>
        <p:grpSp>
          <p:nvGrpSpPr>
            <p:cNvPr id="22" name="Skupina 21"/>
            <p:cNvGrpSpPr/>
            <p:nvPr/>
          </p:nvGrpSpPr>
          <p:grpSpPr>
            <a:xfrm>
              <a:off x="571472" y="2143116"/>
              <a:ext cx="3409957" cy="1483467"/>
              <a:chOff x="571472" y="2143116"/>
              <a:chExt cx="3409957" cy="1483467"/>
            </a:xfrm>
          </p:grpSpPr>
          <p:grpSp>
            <p:nvGrpSpPr>
              <p:cNvPr id="13" name="Skupina 12"/>
              <p:cNvGrpSpPr/>
              <p:nvPr/>
            </p:nvGrpSpPr>
            <p:grpSpPr>
              <a:xfrm>
                <a:off x="571472" y="2143116"/>
                <a:ext cx="3409957" cy="1112837"/>
                <a:chOff x="642909" y="2143116"/>
                <a:chExt cx="3409957" cy="1112837"/>
              </a:xfrm>
            </p:grpSpPr>
            <p:pic>
              <p:nvPicPr>
                <p:cNvPr id="5325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00166" y="2143116"/>
                  <a:ext cx="2552700" cy="11128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9" name="Objekt 8"/>
                <p:cNvGraphicFramePr>
                  <a:graphicFrameLocks noChangeAspect="1"/>
                </p:cNvGraphicFramePr>
                <p:nvPr/>
              </p:nvGraphicFramePr>
              <p:xfrm>
                <a:off x="642909" y="2357430"/>
                <a:ext cx="773211" cy="571504"/>
              </p:xfrm>
              <a:graphic>
                <a:graphicData uri="http://schemas.openxmlformats.org/presentationml/2006/ole">
                  <p:oleObj spid="_x0000_s53252" name="Rovnice" r:id="rId4" imgW="583920" imgH="431640" progId="Equation.3">
                    <p:embed/>
                  </p:oleObj>
                </a:graphicData>
              </a:graphic>
            </p:graphicFrame>
          </p:grpSp>
          <p:grpSp>
            <p:nvGrpSpPr>
              <p:cNvPr id="20" name="Skupina 19"/>
              <p:cNvGrpSpPr/>
              <p:nvPr/>
            </p:nvGrpSpPr>
            <p:grpSpPr>
              <a:xfrm>
                <a:off x="1081569" y="3286124"/>
                <a:ext cx="2227831" cy="340459"/>
                <a:chOff x="1081569" y="3408906"/>
                <a:chExt cx="2227831" cy="340459"/>
              </a:xfrm>
            </p:grpSpPr>
            <p:sp>
              <p:nvSpPr>
                <p:cNvPr id="14" name="TextovéPole 13"/>
                <p:cNvSpPr txBox="1"/>
                <p:nvPr/>
              </p:nvSpPr>
              <p:spPr>
                <a:xfrm>
                  <a:off x="1081569" y="3408906"/>
                  <a:ext cx="106153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cs-CZ" sz="1400" dirty="0" smtClean="0"/>
                    <a:t>Komprese  </a:t>
                  </a:r>
                  <a:endParaRPr lang="cs-CZ" sz="1400" dirty="0"/>
                </a:p>
              </p:txBody>
            </p:sp>
            <p:graphicFrame>
              <p:nvGraphicFramePr>
                <p:cNvPr id="15" name="Objekt 14"/>
                <p:cNvGraphicFramePr>
                  <a:graphicFrameLocks noChangeAspect="1"/>
                </p:cNvGraphicFramePr>
                <p:nvPr/>
              </p:nvGraphicFramePr>
              <p:xfrm>
                <a:off x="2098664" y="3425365"/>
                <a:ext cx="1210736" cy="324000"/>
              </p:xfrm>
              <a:graphic>
                <a:graphicData uri="http://schemas.openxmlformats.org/presentationml/2006/ole">
                  <p:oleObj spid="_x0000_s53255" name="Rovnice" r:id="rId5" imgW="901440" imgH="241200" progId="Equation.3">
                    <p:embed/>
                  </p:oleObj>
                </a:graphicData>
              </a:graphic>
            </p:graphicFrame>
          </p:grpSp>
        </p:grpSp>
        <p:grpSp>
          <p:nvGrpSpPr>
            <p:cNvPr id="21" name="Skupina 20"/>
            <p:cNvGrpSpPr/>
            <p:nvPr/>
          </p:nvGrpSpPr>
          <p:grpSpPr>
            <a:xfrm>
              <a:off x="4584705" y="2143116"/>
              <a:ext cx="3559195" cy="1485670"/>
              <a:chOff x="4584705" y="2143116"/>
              <a:chExt cx="3559195" cy="1485670"/>
            </a:xfrm>
          </p:grpSpPr>
          <p:grpSp>
            <p:nvGrpSpPr>
              <p:cNvPr id="12" name="Skupina 11"/>
              <p:cNvGrpSpPr/>
              <p:nvPr/>
            </p:nvGrpSpPr>
            <p:grpSpPr>
              <a:xfrm>
                <a:off x="4584705" y="2143116"/>
                <a:ext cx="3559195" cy="1120775"/>
                <a:chOff x="4584705" y="2143116"/>
                <a:chExt cx="3559195" cy="1120775"/>
              </a:xfrm>
            </p:grpSpPr>
            <p:pic>
              <p:nvPicPr>
                <p:cNvPr id="53251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637237" y="2143116"/>
                  <a:ext cx="2506663" cy="1120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53254" name="Object 6"/>
                <p:cNvGraphicFramePr>
                  <a:graphicFrameLocks noChangeAspect="1"/>
                </p:cNvGraphicFramePr>
                <p:nvPr/>
              </p:nvGraphicFramePr>
              <p:xfrm>
                <a:off x="4584705" y="2420938"/>
                <a:ext cx="773113" cy="588962"/>
              </p:xfrm>
              <a:graphic>
                <a:graphicData uri="http://schemas.openxmlformats.org/presentationml/2006/ole">
                  <p:oleObj spid="_x0000_s53254" name="Rovnice" r:id="rId7" imgW="583920" imgH="444240" progId="Equation.3">
                    <p:embed/>
                  </p:oleObj>
                </a:graphicData>
              </a:graphic>
            </p:graphicFrame>
          </p:grpSp>
          <p:grpSp>
            <p:nvGrpSpPr>
              <p:cNvPr id="19" name="Skupina 18"/>
              <p:cNvGrpSpPr/>
              <p:nvPr/>
            </p:nvGrpSpPr>
            <p:grpSpPr>
              <a:xfrm>
                <a:off x="4929190" y="3286124"/>
                <a:ext cx="2857520" cy="342662"/>
                <a:chOff x="4714876" y="3380358"/>
                <a:chExt cx="2857520" cy="342662"/>
              </a:xfrm>
            </p:grpSpPr>
            <p:sp>
              <p:nvSpPr>
                <p:cNvPr id="17" name="TextovéPole 16"/>
                <p:cNvSpPr txBox="1"/>
                <p:nvPr/>
              </p:nvSpPr>
              <p:spPr>
                <a:xfrm>
                  <a:off x="4714876" y="3380358"/>
                  <a:ext cx="64294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cs-CZ" sz="1400" dirty="0" smtClean="0"/>
                    <a:t>Smyk</a:t>
                  </a:r>
                  <a:endParaRPr lang="cs-CZ" sz="1400" dirty="0"/>
                </a:p>
              </p:txBody>
            </p:sp>
            <p:graphicFrame>
              <p:nvGraphicFramePr>
                <p:cNvPr id="18" name="Objekt 17"/>
                <p:cNvGraphicFramePr>
                  <a:graphicFrameLocks noChangeAspect="1"/>
                </p:cNvGraphicFramePr>
                <p:nvPr/>
              </p:nvGraphicFramePr>
              <p:xfrm>
                <a:off x="5423764" y="3399020"/>
                <a:ext cx="2148632" cy="324000"/>
              </p:xfrm>
              <a:graphic>
                <a:graphicData uri="http://schemas.openxmlformats.org/presentationml/2006/ole">
                  <p:oleObj spid="_x0000_s53256" name="Rovnice" r:id="rId8" imgW="1600200" imgH="241200" progId="Equation.3">
                    <p:embed/>
                  </p:oleObj>
                </a:graphicData>
              </a:graphic>
            </p:graphicFrame>
          </p:grpSp>
        </p:grpSp>
      </p:grpSp>
      <p:grpSp>
        <p:nvGrpSpPr>
          <p:cNvPr id="37" name="Skupina 36"/>
          <p:cNvGrpSpPr/>
          <p:nvPr/>
        </p:nvGrpSpPr>
        <p:grpSpPr>
          <a:xfrm>
            <a:off x="684211" y="3646487"/>
            <a:ext cx="7674003" cy="2640033"/>
            <a:chOff x="642910" y="3571876"/>
            <a:chExt cx="7674003" cy="2640033"/>
          </a:xfrm>
        </p:grpSpPr>
        <p:grpSp>
          <p:nvGrpSpPr>
            <p:cNvPr id="36" name="Skupina 35"/>
            <p:cNvGrpSpPr/>
            <p:nvPr/>
          </p:nvGrpSpPr>
          <p:grpSpPr>
            <a:xfrm>
              <a:off x="642910" y="3571876"/>
              <a:ext cx="5715040" cy="1071566"/>
              <a:chOff x="642910" y="3571876"/>
              <a:chExt cx="5715040" cy="1071566"/>
            </a:xfrm>
          </p:grpSpPr>
          <p:sp>
            <p:nvSpPr>
              <p:cNvPr id="23" name="TextovéPole 22"/>
              <p:cNvSpPr txBox="1"/>
              <p:nvPr/>
            </p:nvSpPr>
            <p:spPr>
              <a:xfrm>
                <a:off x="642910" y="3571876"/>
                <a:ext cx="57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0000FF"/>
                    </a:solidFill>
                  </a:rPr>
                  <a:t>Symetrický</a:t>
                </a:r>
                <a:r>
                  <a:rPr lang="cs-CZ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i="1" dirty="0" smtClean="0">
                    <a:solidFill>
                      <a:srgbClr val="FF0000"/>
                    </a:solidFill>
                  </a:rPr>
                  <a:t>tensor deformace</a:t>
                </a:r>
                <a:r>
                  <a:rPr lang="cs-CZ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dirty="0" smtClean="0"/>
                  <a:t>se složkami  </a:t>
                </a:r>
                <a:r>
                  <a:rPr lang="el-GR" i="1" dirty="0" smtClean="0">
                    <a:latin typeface="Cambria Math"/>
                    <a:ea typeface="Cambria Math"/>
                  </a:rPr>
                  <a:t>ε</a:t>
                </a:r>
                <a:r>
                  <a:rPr lang="cs-CZ" sz="2000" i="1" baseline="-25000" dirty="0" err="1" smtClean="0">
                    <a:latin typeface="Cambria Math"/>
                    <a:ea typeface="Cambria Math"/>
                  </a:rPr>
                  <a:t>ij</a:t>
                </a:r>
                <a:r>
                  <a:rPr lang="cs-CZ" sz="2000" i="1" baseline="-25000" dirty="0" smtClean="0">
                    <a:latin typeface="Cambria Math"/>
                    <a:ea typeface="Cambria Math"/>
                  </a:rPr>
                  <a:t> </a:t>
                </a:r>
                <a:r>
                  <a:rPr lang="cs-CZ" dirty="0" smtClean="0"/>
                  <a:t>(</a:t>
                </a:r>
                <a:r>
                  <a:rPr lang="cs-CZ" b="1" i="1" dirty="0" smtClean="0"/>
                  <a:t>r</a:t>
                </a:r>
                <a:r>
                  <a:rPr lang="cs-CZ" dirty="0" smtClean="0"/>
                  <a:t>)  (</a:t>
                </a:r>
                <a:r>
                  <a:rPr lang="el-GR" i="1" dirty="0" smtClean="0">
                    <a:latin typeface="Cambria Math"/>
                    <a:ea typeface="Cambria Math"/>
                  </a:rPr>
                  <a:t>ε</a:t>
                </a:r>
                <a:r>
                  <a:rPr lang="cs-CZ" sz="1600" i="1" baseline="-25000" dirty="0" err="1" smtClean="0">
                    <a:latin typeface="Cambria Math"/>
                    <a:ea typeface="Cambria Math"/>
                  </a:rPr>
                  <a:t>i</a:t>
                </a:r>
                <a:r>
                  <a:rPr lang="cs-CZ" sz="2000" i="1" baseline="-25000" dirty="0" err="1" smtClean="0">
                    <a:latin typeface="Cambria Math"/>
                    <a:ea typeface="Cambria Math"/>
                  </a:rPr>
                  <a:t>j</a:t>
                </a:r>
                <a:r>
                  <a:rPr lang="cs-CZ" i="1" baseline="-25000" dirty="0" smtClean="0">
                    <a:latin typeface="Cambria Math"/>
                    <a:ea typeface="Cambria Math"/>
                  </a:rPr>
                  <a:t>  </a:t>
                </a:r>
                <a:r>
                  <a:rPr lang="cs-CZ" dirty="0" smtClean="0"/>
                  <a:t>= </a:t>
                </a:r>
                <a:r>
                  <a:rPr lang="el-GR" i="1" dirty="0" smtClean="0">
                    <a:latin typeface="Cambria Math"/>
                    <a:ea typeface="Cambria Math"/>
                  </a:rPr>
                  <a:t>ε</a:t>
                </a:r>
                <a:r>
                  <a:rPr lang="cs-CZ" sz="2000" i="1" baseline="-25000" dirty="0" smtClean="0">
                    <a:latin typeface="Cambria Math"/>
                    <a:ea typeface="Cambria Math"/>
                  </a:rPr>
                  <a:t>ji</a:t>
                </a:r>
                <a:r>
                  <a:rPr lang="cs-CZ" i="1" baseline="-25000" dirty="0" smtClean="0">
                    <a:latin typeface="Cambria Math"/>
                    <a:ea typeface="Cambria Math"/>
                  </a:rPr>
                  <a:t> </a:t>
                </a:r>
                <a:r>
                  <a:rPr lang="cs-CZ" dirty="0" smtClean="0"/>
                  <a:t>) : </a:t>
                </a:r>
                <a:endParaRPr lang="cs-CZ" i="1" baseline="-25000" dirty="0"/>
              </a:p>
            </p:txBody>
          </p:sp>
          <p:graphicFrame>
            <p:nvGraphicFramePr>
              <p:cNvPr id="24" name="Objekt 23"/>
              <p:cNvGraphicFramePr>
                <a:graphicFrameLocks noChangeAspect="1"/>
              </p:cNvGraphicFramePr>
              <p:nvPr/>
            </p:nvGraphicFramePr>
            <p:xfrm>
              <a:off x="3143240" y="4071942"/>
              <a:ext cx="2189162" cy="571500"/>
            </p:xfrm>
            <a:graphic>
              <a:graphicData uri="http://schemas.openxmlformats.org/presentationml/2006/ole">
                <p:oleObj spid="_x0000_s53257" name="Rovnice" r:id="rId9" imgW="1701720" imgH="444240" progId="Equation.3">
                  <p:embed/>
                </p:oleObj>
              </a:graphicData>
            </a:graphic>
          </p:graphicFrame>
        </p:grpSp>
        <p:grpSp>
          <p:nvGrpSpPr>
            <p:cNvPr id="35" name="Skupina 34"/>
            <p:cNvGrpSpPr/>
            <p:nvPr/>
          </p:nvGrpSpPr>
          <p:grpSpPr>
            <a:xfrm>
              <a:off x="714348" y="4714884"/>
              <a:ext cx="2914677" cy="857256"/>
              <a:chOff x="714348" y="4857760"/>
              <a:chExt cx="2914677" cy="857256"/>
            </a:xfrm>
          </p:grpSpPr>
          <p:sp>
            <p:nvSpPr>
              <p:cNvPr id="26" name="TextovéPole 25"/>
              <p:cNvSpPr txBox="1"/>
              <p:nvPr/>
            </p:nvSpPr>
            <p:spPr>
              <a:xfrm>
                <a:off x="714348" y="4857760"/>
                <a:ext cx="1799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dirty="0" smtClean="0"/>
                  <a:t>Deformace kompresí : </a:t>
                </a:r>
                <a:endParaRPr lang="cs-CZ" sz="1400" dirty="0"/>
              </a:p>
            </p:txBody>
          </p:sp>
          <p:graphicFrame>
            <p:nvGraphicFramePr>
              <p:cNvPr id="27" name="Objekt 26"/>
              <p:cNvGraphicFramePr>
                <a:graphicFrameLocks noChangeAspect="1"/>
              </p:cNvGraphicFramePr>
              <p:nvPr/>
            </p:nvGraphicFramePr>
            <p:xfrm>
              <a:off x="2503488" y="4872038"/>
              <a:ext cx="1125537" cy="323850"/>
            </p:xfrm>
            <a:graphic>
              <a:graphicData uri="http://schemas.openxmlformats.org/presentationml/2006/ole">
                <p:oleObj spid="_x0000_s53258" name="Rovnice" r:id="rId10" imgW="838080" imgH="241200" progId="Equation.3">
                  <p:embed/>
                </p:oleObj>
              </a:graphicData>
            </a:graphic>
          </p:graphicFrame>
          <p:sp>
            <p:nvSpPr>
              <p:cNvPr id="28" name="TextovéPole 27"/>
              <p:cNvSpPr txBox="1"/>
              <p:nvPr/>
            </p:nvSpPr>
            <p:spPr>
              <a:xfrm>
                <a:off x="1142976" y="5357826"/>
                <a:ext cx="13573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dirty="0" smtClean="0"/>
                  <a:t>V </a:t>
                </a:r>
                <a:r>
                  <a:rPr lang="cs-CZ" sz="1400" dirty="0" err="1" smtClean="0"/>
                  <a:t>1D</a:t>
                </a:r>
                <a:r>
                  <a:rPr lang="cs-CZ" sz="1400" dirty="0" smtClean="0"/>
                  <a:t> příkladu :</a:t>
                </a:r>
                <a:endParaRPr lang="cs-CZ" sz="1400" dirty="0"/>
              </a:p>
            </p:txBody>
          </p:sp>
          <p:graphicFrame>
            <p:nvGraphicFramePr>
              <p:cNvPr id="29" name="Objekt 28"/>
              <p:cNvGraphicFramePr>
                <a:graphicFrameLocks noChangeAspect="1"/>
              </p:cNvGraphicFramePr>
              <p:nvPr/>
            </p:nvGraphicFramePr>
            <p:xfrm>
              <a:off x="2590398" y="5321316"/>
              <a:ext cx="558800" cy="393700"/>
            </p:xfrm>
            <a:graphic>
              <a:graphicData uri="http://schemas.openxmlformats.org/presentationml/2006/ole">
                <p:oleObj spid="_x0000_s53259" name="Rovnice" r:id="rId11" imgW="558720" imgH="393480" progId="Equation.3">
                  <p:embed/>
                </p:oleObj>
              </a:graphicData>
            </a:graphic>
          </p:graphicFrame>
        </p:grpSp>
        <p:grpSp>
          <p:nvGrpSpPr>
            <p:cNvPr id="34" name="Skupina 33"/>
            <p:cNvGrpSpPr/>
            <p:nvPr/>
          </p:nvGrpSpPr>
          <p:grpSpPr>
            <a:xfrm>
              <a:off x="4487074" y="4714884"/>
              <a:ext cx="3829839" cy="1497025"/>
              <a:chOff x="4487074" y="4856163"/>
              <a:chExt cx="3829839" cy="1497025"/>
            </a:xfrm>
          </p:grpSpPr>
          <p:sp>
            <p:nvSpPr>
              <p:cNvPr id="30" name="TextovéPole 29"/>
              <p:cNvSpPr txBox="1"/>
              <p:nvPr/>
            </p:nvSpPr>
            <p:spPr>
              <a:xfrm>
                <a:off x="4487074" y="4857760"/>
                <a:ext cx="17994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dirty="0" smtClean="0"/>
                  <a:t>Deformace smykem : </a:t>
                </a:r>
                <a:endParaRPr lang="cs-CZ" sz="1400" dirty="0"/>
              </a:p>
            </p:txBody>
          </p:sp>
          <p:graphicFrame>
            <p:nvGraphicFramePr>
              <p:cNvPr id="31" name="Objekt 30"/>
              <p:cNvGraphicFramePr>
                <a:graphicFrameLocks noChangeAspect="1"/>
              </p:cNvGraphicFramePr>
              <p:nvPr/>
            </p:nvGraphicFramePr>
            <p:xfrm>
              <a:off x="6373813" y="4856163"/>
              <a:ext cx="1943100" cy="325437"/>
            </p:xfrm>
            <a:graphic>
              <a:graphicData uri="http://schemas.openxmlformats.org/presentationml/2006/ole">
                <p:oleObj spid="_x0000_s53260" name="Rovnice" r:id="rId12" imgW="1447560" imgH="241200" progId="Equation.3">
                  <p:embed/>
                </p:oleObj>
              </a:graphicData>
            </a:graphic>
          </p:graphicFrame>
          <p:pic>
            <p:nvPicPr>
              <p:cNvPr id="53261" name="Picture 1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634063" y="5286388"/>
                <a:ext cx="2652713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33" name="Objekt 32"/>
              <p:cNvGraphicFramePr>
                <a:graphicFrameLocks noChangeAspect="1"/>
              </p:cNvGraphicFramePr>
              <p:nvPr/>
            </p:nvGraphicFramePr>
            <p:xfrm>
              <a:off x="4735517" y="5522930"/>
              <a:ext cx="731689" cy="477838"/>
            </p:xfrm>
            <a:graphic>
              <a:graphicData uri="http://schemas.openxmlformats.org/presentationml/2006/ole">
                <p:oleObj spid="_x0000_s53262" name="Rovnice" r:id="rId14" imgW="622080" imgH="40608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143504" y="285728"/>
            <a:ext cx="3286148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Elastické konstanty v kontinuu - </a:t>
            </a:r>
            <a:r>
              <a:rPr lang="cs-CZ" i="1" dirty="0" smtClean="0"/>
              <a:t>3</a:t>
            </a:r>
            <a:endParaRPr lang="cs-CZ" i="1" dirty="0"/>
          </a:p>
        </p:txBody>
      </p:sp>
      <p:grpSp>
        <p:nvGrpSpPr>
          <p:cNvPr id="36" name="Skupina 35"/>
          <p:cNvGrpSpPr/>
          <p:nvPr/>
        </p:nvGrpSpPr>
        <p:grpSpPr>
          <a:xfrm>
            <a:off x="571472" y="714356"/>
            <a:ext cx="4214842" cy="1071570"/>
            <a:chOff x="571472" y="785794"/>
            <a:chExt cx="4214842" cy="1071570"/>
          </a:xfrm>
        </p:grpSpPr>
        <p:sp>
          <p:nvSpPr>
            <p:cNvPr id="6" name="TextovéPole 5"/>
            <p:cNvSpPr txBox="1"/>
            <p:nvPr/>
          </p:nvSpPr>
          <p:spPr>
            <a:xfrm>
              <a:off x="571472" y="785794"/>
              <a:ext cx="4143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err="1" smtClean="0">
                  <a:solidFill>
                    <a:srgbClr val="FF0000"/>
                  </a:solidFill>
                </a:rPr>
                <a:t>Hookův</a:t>
              </a:r>
              <a:r>
                <a:rPr lang="cs-CZ" b="1" dirty="0" smtClean="0">
                  <a:solidFill>
                    <a:srgbClr val="FF0000"/>
                  </a:solidFill>
                </a:rPr>
                <a:t> zákon pro anizotropní prostředí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grpSp>
          <p:nvGrpSpPr>
            <p:cNvPr id="22" name="Skupina 21"/>
            <p:cNvGrpSpPr/>
            <p:nvPr/>
          </p:nvGrpSpPr>
          <p:grpSpPr>
            <a:xfrm>
              <a:off x="2857488" y="1214422"/>
              <a:ext cx="1928826" cy="642942"/>
              <a:chOff x="2857488" y="1214422"/>
              <a:chExt cx="1928826" cy="642942"/>
            </a:xfrm>
          </p:grpSpPr>
          <p:sp>
            <p:nvSpPr>
              <p:cNvPr id="21" name="Zaoblený obdélník 20"/>
              <p:cNvSpPr/>
              <p:nvPr/>
            </p:nvSpPr>
            <p:spPr>
              <a:xfrm>
                <a:off x="2857488" y="1214422"/>
                <a:ext cx="1928826" cy="64294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3071802" y="1285860"/>
              <a:ext cx="1592047" cy="571504"/>
            </p:xfrm>
            <a:graphic>
              <a:graphicData uri="http://schemas.openxmlformats.org/presentationml/2006/ole">
                <p:oleObj spid="_x0000_s54274" name="Rovnice" r:id="rId3" imgW="990360" imgH="355320" progId="Equation.3">
                  <p:embed/>
                </p:oleObj>
              </a:graphicData>
            </a:graphic>
          </p:graphicFrame>
        </p:grpSp>
      </p:grpSp>
      <p:sp>
        <p:nvSpPr>
          <p:cNvPr id="8" name="TextovéPole 7"/>
          <p:cNvSpPr txBox="1"/>
          <p:nvPr/>
        </p:nvSpPr>
        <p:spPr>
          <a:xfrm>
            <a:off x="714348" y="192880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Tensor </a:t>
            </a:r>
            <a:r>
              <a:rPr lang="cs-CZ" dirty="0" err="1" smtClean="0"/>
              <a:t>4.řádu</a:t>
            </a:r>
            <a:r>
              <a:rPr lang="cs-CZ" dirty="0" smtClean="0"/>
              <a:t> 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cs-CZ" sz="1050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2000" i="1" baseline="-25000" dirty="0" err="1" smtClean="0">
                <a:solidFill>
                  <a:srgbClr val="0000FF"/>
                </a:solidFill>
              </a:rPr>
              <a:t>ijkl</a:t>
            </a:r>
            <a:r>
              <a:rPr lang="cs-CZ" sz="2000" i="1" baseline="-25000" dirty="0" smtClean="0">
                <a:solidFill>
                  <a:srgbClr val="0000FF"/>
                </a:solidFill>
              </a:rPr>
              <a:t>  </a:t>
            </a:r>
            <a:r>
              <a:rPr lang="cs-CZ" dirty="0" smtClean="0">
                <a:solidFill>
                  <a:srgbClr val="0000FF"/>
                </a:solidFill>
              </a:rPr>
              <a:t>má 81 prvků</a:t>
            </a:r>
            <a:r>
              <a:rPr lang="cs-CZ" dirty="0" smtClean="0"/>
              <a:t>, ale vzhledem k symetrii </a:t>
            </a:r>
            <a:r>
              <a:rPr lang="el-GR" dirty="0" smtClean="0">
                <a:latin typeface="Cambria Math"/>
                <a:ea typeface="Cambria Math"/>
              </a:rPr>
              <a:t>σ</a:t>
            </a:r>
            <a:r>
              <a:rPr lang="cs-CZ" dirty="0" smtClean="0">
                <a:latin typeface="Cambria Math"/>
                <a:ea typeface="Cambria Math"/>
              </a:rPr>
              <a:t>, </a:t>
            </a:r>
            <a:r>
              <a:rPr lang="el-GR" dirty="0" smtClean="0">
                <a:latin typeface="Cambria Math"/>
                <a:ea typeface="Cambria Math"/>
              </a:rPr>
              <a:t>ε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cs-CZ" dirty="0" smtClean="0">
                <a:solidFill>
                  <a:srgbClr val="0000FF"/>
                </a:solidFill>
              </a:rPr>
              <a:t>jen 36 nezávislých</a:t>
            </a:r>
            <a:r>
              <a:rPr lang="cs-CZ" dirty="0" smtClean="0"/>
              <a:t>.</a:t>
            </a:r>
          </a:p>
        </p:txBody>
      </p:sp>
      <p:grpSp>
        <p:nvGrpSpPr>
          <p:cNvPr id="37" name="Skupina 36"/>
          <p:cNvGrpSpPr/>
          <p:nvPr/>
        </p:nvGrpSpPr>
        <p:grpSpPr>
          <a:xfrm>
            <a:off x="714348" y="2488164"/>
            <a:ext cx="6500858" cy="3584042"/>
            <a:chOff x="714348" y="2488164"/>
            <a:chExt cx="6500858" cy="3584042"/>
          </a:xfrm>
        </p:grpSpPr>
        <p:sp>
          <p:nvSpPr>
            <p:cNvPr id="9" name="TextovéPole 8"/>
            <p:cNvSpPr txBox="1"/>
            <p:nvPr/>
          </p:nvSpPr>
          <p:spPr>
            <a:xfrm>
              <a:off x="714348" y="2488164"/>
              <a:ext cx="5429288" cy="369332"/>
            </a:xfrm>
            <a:prstGeom prst="rect">
              <a:avLst/>
            </a:prstGeom>
            <a:solidFill>
              <a:srgbClr val="DEFECE"/>
            </a:solidFill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669900"/>
                  </a:solidFill>
                </a:rPr>
                <a:t>Standardní </a:t>
              </a:r>
              <a:r>
                <a:rPr lang="cs-CZ" i="1" smtClean="0">
                  <a:solidFill>
                    <a:srgbClr val="669900"/>
                  </a:solidFill>
                </a:rPr>
                <a:t>zápis  </a:t>
              </a:r>
              <a:r>
                <a:rPr lang="cs-CZ" smtClean="0"/>
                <a:t>(</a:t>
              </a:r>
              <a:r>
                <a:rPr lang="en-US" dirty="0" smtClean="0"/>
                <a:t>1=</a:t>
              </a:r>
              <a:r>
                <a:rPr lang="en-US" i="1" dirty="0" smtClean="0">
                  <a:latin typeface="Cambria Math" pitchFamily="18" charset="0"/>
                  <a:ea typeface="Cambria Math" pitchFamily="18" charset="0"/>
                </a:rPr>
                <a:t>xx</a:t>
              </a:r>
              <a:r>
                <a:rPr lang="en-US" dirty="0" smtClean="0"/>
                <a:t>, 2=</a:t>
              </a:r>
              <a:r>
                <a:rPr lang="en-US" i="1" dirty="0" err="1" smtClean="0">
                  <a:latin typeface="Cambria Math" pitchFamily="18" charset="0"/>
                  <a:ea typeface="Cambria Math" pitchFamily="18" charset="0"/>
                </a:rPr>
                <a:t>yy</a:t>
              </a:r>
              <a:r>
                <a:rPr lang="en-US" dirty="0" smtClean="0"/>
                <a:t>, 3=</a:t>
              </a:r>
              <a:r>
                <a:rPr lang="en-US" i="1" dirty="0" err="1" smtClean="0">
                  <a:latin typeface="Cambria Math" pitchFamily="18" charset="0"/>
                  <a:ea typeface="Cambria Math" pitchFamily="18" charset="0"/>
                </a:rPr>
                <a:t>zz</a:t>
              </a:r>
              <a:r>
                <a:rPr lang="en-US" dirty="0" smtClean="0"/>
                <a:t>, 4=</a:t>
              </a:r>
              <a:r>
                <a:rPr lang="en-US" i="1" dirty="0" err="1" smtClean="0">
                  <a:latin typeface="Cambria Math" pitchFamily="18" charset="0"/>
                  <a:ea typeface="Cambria Math" pitchFamily="18" charset="0"/>
                </a:rPr>
                <a:t>yz</a:t>
              </a:r>
              <a:r>
                <a:rPr lang="en-US" dirty="0" smtClean="0"/>
                <a:t>, 5=</a:t>
              </a:r>
              <a:r>
                <a:rPr lang="en-US" i="1" dirty="0" err="1" smtClean="0">
                  <a:latin typeface="Cambria Math" pitchFamily="18" charset="0"/>
                  <a:ea typeface="Cambria Math" pitchFamily="18" charset="0"/>
                </a:rPr>
                <a:t>zx</a:t>
              </a:r>
              <a:r>
                <a:rPr lang="en-US" dirty="0" smtClean="0"/>
                <a:t>, 6=</a:t>
              </a:r>
              <a:r>
                <a:rPr lang="en-US" i="1" dirty="0" err="1" smtClean="0">
                  <a:latin typeface="Cambria Math" pitchFamily="18" charset="0"/>
                  <a:ea typeface="Cambria Math" pitchFamily="18" charset="0"/>
                </a:rPr>
                <a:t>xy</a:t>
              </a:r>
              <a:r>
                <a:rPr lang="en-US" i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US" dirty="0" smtClean="0"/>
                <a:t>)</a:t>
              </a:r>
              <a:r>
                <a:rPr lang="cs-CZ" dirty="0" smtClean="0"/>
                <a:t>.</a:t>
              </a:r>
              <a:endParaRPr lang="cs-CZ" dirty="0"/>
            </a:p>
          </p:txBody>
        </p:sp>
        <p:grpSp>
          <p:nvGrpSpPr>
            <p:cNvPr id="35" name="Skupina 34"/>
            <p:cNvGrpSpPr/>
            <p:nvPr/>
          </p:nvGrpSpPr>
          <p:grpSpPr>
            <a:xfrm>
              <a:off x="1714480" y="3000372"/>
              <a:ext cx="5500726" cy="3071834"/>
              <a:chOff x="481372" y="2857496"/>
              <a:chExt cx="5500726" cy="3071834"/>
            </a:xfrm>
          </p:grpSpPr>
          <p:sp>
            <p:nvSpPr>
              <p:cNvPr id="34" name="Zaoblený obdélník 33"/>
              <p:cNvSpPr/>
              <p:nvPr/>
            </p:nvSpPr>
            <p:spPr>
              <a:xfrm>
                <a:off x="481372" y="2857496"/>
                <a:ext cx="5500726" cy="3071834"/>
              </a:xfrm>
              <a:prstGeom prst="roundRect">
                <a:avLst>
                  <a:gd name="adj" fmla="val 5428"/>
                </a:avLst>
              </a:prstGeom>
              <a:solidFill>
                <a:srgbClr val="FFFFCC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3" name="Skupina 22"/>
              <p:cNvGrpSpPr/>
              <p:nvPr/>
            </p:nvGrpSpPr>
            <p:grpSpPr>
              <a:xfrm>
                <a:off x="695686" y="3071810"/>
                <a:ext cx="5214974" cy="2686651"/>
                <a:chOff x="1037424" y="3071810"/>
                <a:chExt cx="5214974" cy="2686651"/>
              </a:xfrm>
            </p:grpSpPr>
            <p:grpSp>
              <p:nvGrpSpPr>
                <p:cNvPr id="24" name="Skupina 14"/>
                <p:cNvGrpSpPr/>
                <p:nvPr/>
              </p:nvGrpSpPr>
              <p:grpSpPr>
                <a:xfrm>
                  <a:off x="1037424" y="3115255"/>
                  <a:ext cx="4857784" cy="2592000"/>
                  <a:chOff x="2108994" y="2702079"/>
                  <a:chExt cx="4857784" cy="2592000"/>
                </a:xfrm>
              </p:grpSpPr>
              <p:graphicFrame>
                <p:nvGraphicFramePr>
                  <p:cNvPr id="31" name="Objekt 30"/>
                  <p:cNvGraphicFramePr>
                    <a:graphicFrameLocks noChangeAspect="1"/>
                  </p:cNvGraphicFramePr>
                  <p:nvPr/>
                </p:nvGraphicFramePr>
                <p:xfrm>
                  <a:off x="2214546" y="2889256"/>
                  <a:ext cx="4126788" cy="2111380"/>
                </p:xfrm>
                <a:graphic>
                  <a:graphicData uri="http://schemas.openxmlformats.org/presentationml/2006/ole">
                    <p:oleObj spid="_x0000_s54276" name="Rovnice" r:id="rId4" imgW="2730240" imgH="1396800" progId="Equation.3">
                      <p:embed/>
                    </p:oleObj>
                  </a:graphicData>
                </a:graphic>
              </p:graphicFrame>
              <p:cxnSp>
                <p:nvCxnSpPr>
                  <p:cNvPr id="32" name="Přímá spojovací čára 31"/>
                  <p:cNvCxnSpPr/>
                  <p:nvPr/>
                </p:nvCxnSpPr>
                <p:spPr>
                  <a:xfrm>
                    <a:off x="2108994" y="3938397"/>
                    <a:ext cx="4857784" cy="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Přímá spojovací čára 32"/>
                  <p:cNvCxnSpPr/>
                  <p:nvPr/>
                </p:nvCxnSpPr>
                <p:spPr>
                  <a:xfrm rot="5400000" flipH="1" flipV="1">
                    <a:off x="3086469" y="3998079"/>
                    <a:ext cx="2592000" cy="0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TextovéPole 24"/>
                <p:cNvSpPr txBox="1"/>
                <p:nvPr/>
              </p:nvSpPr>
              <p:spPr>
                <a:xfrm>
                  <a:off x="2071670" y="3071810"/>
                  <a:ext cx="12144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 smtClean="0"/>
                    <a:t>komprese</a:t>
                  </a:r>
                  <a:endParaRPr lang="cs-CZ" sz="1400" dirty="0"/>
                </a:p>
              </p:txBody>
            </p:sp>
            <p:sp>
              <p:nvSpPr>
                <p:cNvPr id="26" name="TextovéPole 25"/>
                <p:cNvSpPr txBox="1"/>
                <p:nvPr/>
              </p:nvSpPr>
              <p:spPr>
                <a:xfrm>
                  <a:off x="5329825" y="3692727"/>
                  <a:ext cx="92257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komprese</a:t>
                  </a:r>
                  <a:endParaRPr lang="cs-CZ" sz="1400" dirty="0"/>
                </a:p>
              </p:txBody>
            </p:sp>
            <p:sp>
              <p:nvSpPr>
                <p:cNvPr id="27" name="TextovéPole 26"/>
                <p:cNvSpPr txBox="1"/>
                <p:nvPr/>
              </p:nvSpPr>
              <p:spPr>
                <a:xfrm>
                  <a:off x="5314373" y="4692859"/>
                  <a:ext cx="78581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smyk</a:t>
                  </a:r>
                  <a:endParaRPr lang="cs-CZ" sz="1400" dirty="0"/>
                </a:p>
              </p:txBody>
            </p:sp>
            <p:sp>
              <p:nvSpPr>
                <p:cNvPr id="28" name="TextovéPole 27"/>
                <p:cNvSpPr txBox="1"/>
                <p:nvPr/>
              </p:nvSpPr>
              <p:spPr>
                <a:xfrm>
                  <a:off x="3571868" y="5444716"/>
                  <a:ext cx="78581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 smtClean="0"/>
                    <a:t>smyk</a:t>
                  </a:r>
                  <a:endParaRPr lang="cs-CZ" sz="1400" dirty="0"/>
                </a:p>
              </p:txBody>
            </p:sp>
            <p:sp>
              <p:nvSpPr>
                <p:cNvPr id="29" name="TextovéPole 28"/>
                <p:cNvSpPr txBox="1"/>
                <p:nvPr/>
              </p:nvSpPr>
              <p:spPr>
                <a:xfrm>
                  <a:off x="3643306" y="3071810"/>
                  <a:ext cx="78581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 smtClean="0"/>
                    <a:t>sm</a:t>
                  </a:r>
                  <a:r>
                    <a:rPr lang="cs-CZ" sz="1400" dirty="0" err="1" smtClean="0"/>
                    <a:t>ěs</a:t>
                  </a:r>
                  <a:endParaRPr lang="cs-CZ" sz="1400" dirty="0"/>
                </a:p>
              </p:txBody>
            </p:sp>
            <p:sp>
              <p:nvSpPr>
                <p:cNvPr id="30" name="TextovéPole 29"/>
                <p:cNvSpPr txBox="1"/>
                <p:nvPr/>
              </p:nvSpPr>
              <p:spPr>
                <a:xfrm>
                  <a:off x="2233208" y="5450684"/>
                  <a:ext cx="78581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 smtClean="0"/>
                    <a:t>sm</a:t>
                  </a:r>
                  <a:r>
                    <a:rPr lang="cs-CZ" sz="1400" dirty="0" err="1" smtClean="0"/>
                    <a:t>ěs</a:t>
                  </a:r>
                  <a:endParaRPr lang="cs-CZ" sz="1400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143504" y="285728"/>
            <a:ext cx="3286148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Elastické konstanty v kontinuu </a:t>
            </a:r>
            <a:r>
              <a:rPr lang="cs-CZ" smtClean="0"/>
              <a:t>- </a:t>
            </a:r>
            <a:r>
              <a:rPr lang="en-US" i="1" dirty="0" smtClean="0"/>
              <a:t>4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5786" y="1000108"/>
            <a:ext cx="6357982" cy="1246495"/>
          </a:xfrm>
          <a:prstGeom prst="rect">
            <a:avLst/>
          </a:prstGeom>
          <a:solidFill>
            <a:srgbClr val="E9FFBD"/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smtClean="0"/>
              <a:t>Pro </a:t>
            </a:r>
            <a:r>
              <a:rPr lang="cs-CZ" sz="2000" i="1" smtClean="0">
                <a:solidFill>
                  <a:srgbClr val="FF0000"/>
                </a:solidFill>
              </a:rPr>
              <a:t>i</a:t>
            </a:r>
            <a:r>
              <a:rPr lang="en-US" sz="2000" i="1" smtClean="0">
                <a:solidFill>
                  <a:srgbClr val="FF0000"/>
                </a:solidFill>
              </a:rPr>
              <a:t>sotropn</a:t>
            </a:r>
            <a:r>
              <a:rPr lang="cs-CZ" sz="2000" i="1" smtClean="0">
                <a:solidFill>
                  <a:srgbClr val="FF0000"/>
                </a:solidFill>
              </a:rPr>
              <a:t>í  </a:t>
            </a:r>
            <a:r>
              <a:rPr lang="cs-CZ" sz="2000" smtClean="0">
                <a:solidFill>
                  <a:srgbClr val="FF0000"/>
                </a:solidFill>
              </a:rPr>
              <a:t>3D</a:t>
            </a:r>
            <a:r>
              <a:rPr lang="cs-CZ" sz="2000" i="1" smtClean="0">
                <a:solidFill>
                  <a:srgbClr val="FF0000"/>
                </a:solidFill>
              </a:rPr>
              <a:t> kontinuum </a:t>
            </a:r>
            <a:r>
              <a:rPr lang="cs-CZ" sz="2000" smtClean="0"/>
              <a:t>stačí </a:t>
            </a:r>
            <a:r>
              <a:rPr lang="cs-CZ" sz="2000" smtClean="0">
                <a:solidFill>
                  <a:srgbClr val="FF0000"/>
                </a:solidFill>
              </a:rPr>
              <a:t>2 </a:t>
            </a:r>
            <a:r>
              <a:rPr lang="cs-CZ" sz="2000" i="1" smtClean="0">
                <a:solidFill>
                  <a:srgbClr val="FF0000"/>
                </a:solidFill>
              </a:rPr>
              <a:t>elastické konstanty</a:t>
            </a:r>
            <a:r>
              <a:rPr lang="cs-CZ" sz="2000" smtClean="0"/>
              <a:t> </a:t>
            </a:r>
            <a:r>
              <a:rPr lang="cs-CZ" smtClean="0"/>
              <a:t>:</a:t>
            </a:r>
          </a:p>
          <a:p>
            <a:pPr>
              <a:lnSpc>
                <a:spcPts val="3000"/>
              </a:lnSpc>
              <a:buFont typeface="Wingdings" pitchFamily="2" charset="2"/>
              <a:buChar char="§"/>
            </a:pPr>
            <a:r>
              <a:rPr lang="cs-CZ" smtClean="0"/>
              <a:t>  </a:t>
            </a:r>
            <a:r>
              <a:rPr lang="cs-CZ" b="1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cs-CZ" smtClean="0"/>
              <a:t>  - </a:t>
            </a:r>
            <a:r>
              <a:rPr lang="cs-CZ" smtClean="0">
                <a:solidFill>
                  <a:srgbClr val="0000FF"/>
                </a:solidFill>
              </a:rPr>
              <a:t>modul pružnosti v tahu </a:t>
            </a:r>
            <a:r>
              <a:rPr lang="cs-CZ" smtClean="0"/>
              <a:t>(Youngův modul) ,</a:t>
            </a:r>
          </a:p>
          <a:p>
            <a:pPr>
              <a:lnSpc>
                <a:spcPts val="3000"/>
              </a:lnSpc>
              <a:buFont typeface="Wingdings" pitchFamily="2" charset="2"/>
              <a:buChar char="§"/>
            </a:pPr>
            <a:r>
              <a:rPr lang="cs-CZ" smtClean="0"/>
              <a:t>  </a:t>
            </a:r>
            <a:r>
              <a:rPr lang="cs-CZ" b="1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cs-CZ" i="1" smtClean="0"/>
              <a:t>  - </a:t>
            </a:r>
            <a:r>
              <a:rPr lang="cs-CZ" smtClean="0">
                <a:solidFill>
                  <a:srgbClr val="0000FF"/>
                </a:solidFill>
              </a:rPr>
              <a:t>modul pružnosti ve smyku </a:t>
            </a:r>
            <a:r>
              <a:rPr lang="cs-CZ" smtClean="0"/>
              <a:t>.</a:t>
            </a:r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1453520" y="2764140"/>
            <a:ext cx="5976000" cy="2808000"/>
            <a:chOff x="1142976" y="2500306"/>
            <a:chExt cx="5976000" cy="2808000"/>
          </a:xfrm>
        </p:grpSpPr>
        <p:sp>
          <p:nvSpPr>
            <p:cNvPr id="8" name="Zaoblený obdélník 7"/>
            <p:cNvSpPr/>
            <p:nvPr/>
          </p:nvSpPr>
          <p:spPr>
            <a:xfrm>
              <a:off x="1142976" y="2500306"/>
              <a:ext cx="5976000" cy="2808000"/>
            </a:xfrm>
            <a:prstGeom prst="roundRect">
              <a:avLst>
                <a:gd name="adj" fmla="val 6401"/>
              </a:avLst>
            </a:prstGeom>
            <a:solidFill>
              <a:srgbClr val="FFFFC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/>
          </p:nvGraphicFramePr>
          <p:xfrm>
            <a:off x="1370329" y="2809386"/>
            <a:ext cx="5516562" cy="2214563"/>
          </p:xfrm>
          <a:graphic>
            <a:graphicData uri="http://schemas.openxmlformats.org/presentationml/2006/ole">
              <p:oleObj spid="_x0000_s59394" name="Rovnice" r:id="rId3" imgW="3416040" imgH="1371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143504" y="285728"/>
            <a:ext cx="3286148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Elastické konstanty v kontinuu </a:t>
            </a:r>
            <a:r>
              <a:rPr lang="cs-CZ" smtClean="0"/>
              <a:t>- </a:t>
            </a:r>
            <a:r>
              <a:rPr lang="cs-CZ" i="1" smtClean="0"/>
              <a:t>5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5786" y="92867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krystalech se </a:t>
            </a:r>
            <a:r>
              <a:rPr lang="cs-CZ" i="1" dirty="0" smtClean="0">
                <a:solidFill>
                  <a:srgbClr val="0000FF"/>
                </a:solidFill>
              </a:rPr>
              <a:t>počet nezávislých konstant  </a:t>
            </a:r>
            <a:r>
              <a:rPr lang="cs-CZ" dirty="0" smtClean="0"/>
              <a:t>vlivem </a:t>
            </a:r>
            <a:r>
              <a:rPr lang="cs-CZ" i="1" dirty="0" smtClean="0">
                <a:solidFill>
                  <a:srgbClr val="0000FF"/>
                </a:solidFill>
              </a:rPr>
              <a:t>symetrie dále snižuje</a:t>
            </a:r>
            <a:r>
              <a:rPr lang="cs-CZ" dirty="0" smtClean="0"/>
              <a:t>.</a:t>
            </a:r>
            <a:endParaRPr lang="cs-CZ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723900" y="1857375"/>
          <a:ext cx="7451725" cy="395288"/>
        </p:xfrm>
        <a:graphic>
          <a:graphicData uri="http://schemas.openxmlformats.org/presentationml/2006/ole">
            <p:oleObj spid="_x0000_s55298" name="Rovnice" r:id="rId3" imgW="4546440" imgH="241200" progId="Equation.3">
              <p:embed/>
            </p:oleObj>
          </a:graphicData>
        </a:graphic>
      </p:graphicFrame>
      <p:grpSp>
        <p:nvGrpSpPr>
          <p:cNvPr id="10" name="Skupina 9"/>
          <p:cNvGrpSpPr/>
          <p:nvPr/>
        </p:nvGrpSpPr>
        <p:grpSpPr>
          <a:xfrm>
            <a:off x="785786" y="1419405"/>
            <a:ext cx="6696000" cy="378663"/>
            <a:chOff x="785786" y="1419405"/>
            <a:chExt cx="6628367" cy="37866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TextovéPole 6"/>
            <p:cNvSpPr txBox="1"/>
            <p:nvPr/>
          </p:nvSpPr>
          <p:spPr>
            <a:xfrm>
              <a:off x="785786" y="1428736"/>
              <a:ext cx="6628367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0000FF"/>
                  </a:solidFill>
                </a:rPr>
                <a:t>Kubická symetrie </a:t>
              </a:r>
              <a:r>
                <a:rPr lang="cs-CZ" dirty="0" smtClean="0"/>
                <a:t>– </a:t>
              </a:r>
              <a:r>
                <a:rPr lang="cs-CZ" dirty="0" smtClean="0">
                  <a:solidFill>
                    <a:srgbClr val="FF0000"/>
                  </a:solidFill>
                </a:rPr>
                <a:t>jen 3 </a:t>
              </a:r>
              <a:r>
                <a:rPr lang="cs-CZ" i="1" dirty="0" smtClean="0">
                  <a:solidFill>
                    <a:srgbClr val="FF0000"/>
                  </a:solidFill>
                </a:rPr>
                <a:t>nezávislé</a:t>
              </a:r>
              <a:r>
                <a:rPr lang="cs-CZ" dirty="0" smtClean="0">
                  <a:solidFill>
                    <a:srgbClr val="FF0000"/>
                  </a:solidFill>
                </a:rPr>
                <a:t> elastické konstanty </a:t>
              </a:r>
              <a:r>
                <a:rPr lang="cs-CZ" dirty="0" smtClean="0"/>
                <a:t>:                           </a:t>
              </a:r>
              <a:endParaRPr lang="cs-CZ" dirty="0"/>
            </a:p>
          </p:txBody>
        </p:sp>
        <p:graphicFrame>
          <p:nvGraphicFramePr>
            <p:cNvPr id="9" name="Objekt 8"/>
            <p:cNvGraphicFramePr>
              <a:graphicFrameLocks noChangeAspect="1"/>
            </p:cNvGraphicFramePr>
            <p:nvPr/>
          </p:nvGraphicFramePr>
          <p:xfrm>
            <a:off x="6072198" y="1419405"/>
            <a:ext cx="1228237" cy="360000"/>
          </p:xfrm>
          <a:graphic>
            <a:graphicData uri="http://schemas.openxmlformats.org/presentationml/2006/ole">
              <p:oleObj spid="_x0000_s55299" name="Rovnice" r:id="rId4" imgW="736560" imgH="215640" progId="Equation.3">
                <p:embed/>
              </p:oleObj>
            </a:graphicData>
          </a:graphic>
        </p:graphicFrame>
      </p:grpSp>
      <p:grpSp>
        <p:nvGrpSpPr>
          <p:cNvPr id="21" name="Skupina 20"/>
          <p:cNvGrpSpPr/>
          <p:nvPr/>
        </p:nvGrpSpPr>
        <p:grpSpPr>
          <a:xfrm>
            <a:off x="357158" y="2928934"/>
            <a:ext cx="3000396" cy="2428892"/>
            <a:chOff x="500034" y="2571744"/>
            <a:chExt cx="3000396" cy="2428892"/>
          </a:xfrm>
        </p:grpSpPr>
        <p:sp>
          <p:nvSpPr>
            <p:cNvPr id="20" name="Zaoblený obdélník 19"/>
            <p:cNvSpPr/>
            <p:nvPr/>
          </p:nvSpPr>
          <p:spPr>
            <a:xfrm>
              <a:off x="500034" y="2571744"/>
              <a:ext cx="3000396" cy="2428892"/>
            </a:xfrm>
            <a:prstGeom prst="roundRect">
              <a:avLst>
                <a:gd name="adj" fmla="val 7832"/>
              </a:avLst>
            </a:prstGeom>
            <a:solidFill>
              <a:srgbClr val="FFFFCC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1" name="Objekt 10"/>
            <p:cNvGraphicFramePr>
              <a:graphicFrameLocks noChangeAspect="1"/>
            </p:cNvGraphicFramePr>
            <p:nvPr/>
          </p:nvGraphicFramePr>
          <p:xfrm>
            <a:off x="556853" y="2714620"/>
            <a:ext cx="2881470" cy="2127260"/>
          </p:xfrm>
          <a:graphic>
            <a:graphicData uri="http://schemas.openxmlformats.org/presentationml/2006/ole">
              <p:oleObj spid="_x0000_s55300" name="Rovnice" r:id="rId5" imgW="1892160" imgH="1396800" progId="Equation.3">
                <p:embed/>
              </p:oleObj>
            </a:graphicData>
          </a:graphic>
        </p:graphicFrame>
      </p:grpSp>
      <p:grpSp>
        <p:nvGrpSpPr>
          <p:cNvPr id="19" name="Skupina 18"/>
          <p:cNvGrpSpPr/>
          <p:nvPr/>
        </p:nvGrpSpPr>
        <p:grpSpPr>
          <a:xfrm>
            <a:off x="3714744" y="2500306"/>
            <a:ext cx="5000660" cy="3605213"/>
            <a:chOff x="3643306" y="2500306"/>
            <a:chExt cx="5000660" cy="3605213"/>
          </a:xfrm>
          <a:solidFill>
            <a:schemeClr val="accent5">
              <a:lumMod val="20000"/>
              <a:lumOff val="80000"/>
            </a:schemeClr>
          </a:solidFill>
        </p:grpSpPr>
        <p:pic>
          <p:nvPicPr>
            <p:cNvPr id="5530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94591" y="2500306"/>
              <a:ext cx="1349375" cy="3605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ovéPole 12"/>
            <p:cNvSpPr txBox="1"/>
            <p:nvPr/>
          </p:nvSpPr>
          <p:spPr>
            <a:xfrm>
              <a:off x="3643306" y="2548590"/>
              <a:ext cx="214314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Longitudinální komprese</a:t>
              </a:r>
            </a:p>
            <a:p>
              <a:r>
                <a:rPr lang="cs-CZ" sz="1400" dirty="0" smtClean="0"/>
                <a:t>(</a:t>
              </a:r>
              <a:r>
                <a:rPr lang="cs-CZ" sz="1400" dirty="0" err="1" smtClean="0"/>
                <a:t>Yongův</a:t>
              </a:r>
              <a:r>
                <a:rPr lang="cs-CZ" sz="1400" dirty="0" smtClean="0"/>
                <a:t> modul)</a:t>
              </a:r>
              <a:endParaRPr lang="cs-CZ" sz="14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643306" y="4192793"/>
              <a:ext cx="214314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Transversální expanze</a:t>
              </a:r>
              <a:endParaRPr lang="cs-CZ" sz="14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643306" y="5478677"/>
              <a:ext cx="214314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Modul pružnosti ve smyku</a:t>
              </a:r>
              <a:endParaRPr lang="cs-CZ" sz="1400" dirty="0"/>
            </a:p>
          </p:txBody>
        </p:sp>
        <p:graphicFrame>
          <p:nvGraphicFramePr>
            <p:cNvPr id="16" name="Objekt 15"/>
            <p:cNvGraphicFramePr>
              <a:graphicFrameLocks noChangeAspect="1"/>
            </p:cNvGraphicFramePr>
            <p:nvPr/>
          </p:nvGraphicFramePr>
          <p:xfrm>
            <a:off x="5898592" y="2571744"/>
            <a:ext cx="1245176" cy="504000"/>
          </p:xfrm>
          <a:graphic>
            <a:graphicData uri="http://schemas.openxmlformats.org/presentationml/2006/ole">
              <p:oleObj spid="_x0000_s55302" name="Rovnice" r:id="rId7" imgW="1066680" imgH="431640" progId="Equation.3">
                <p:embed/>
              </p:oleObj>
            </a:graphicData>
          </a:graphic>
        </p:graphicFrame>
        <p:graphicFrame>
          <p:nvGraphicFramePr>
            <p:cNvPr id="17" name="Objekt 16"/>
            <p:cNvGraphicFramePr>
              <a:graphicFrameLocks noChangeAspect="1"/>
            </p:cNvGraphicFramePr>
            <p:nvPr/>
          </p:nvGraphicFramePr>
          <p:xfrm>
            <a:off x="5915326" y="4103446"/>
            <a:ext cx="709714" cy="540000"/>
          </p:xfrm>
          <a:graphic>
            <a:graphicData uri="http://schemas.openxmlformats.org/presentationml/2006/ole">
              <p:oleObj spid="_x0000_s55303" name="Rovnice" r:id="rId8" imgW="583920" imgH="444240" progId="Equation.3">
                <p:embed/>
              </p:oleObj>
            </a:graphicData>
          </a:graphic>
        </p:graphicFrame>
        <p:graphicFrame>
          <p:nvGraphicFramePr>
            <p:cNvPr id="55304" name="Object 8"/>
            <p:cNvGraphicFramePr>
              <a:graphicFrameLocks noChangeAspect="1"/>
            </p:cNvGraphicFramePr>
            <p:nvPr/>
          </p:nvGraphicFramePr>
          <p:xfrm>
            <a:off x="5891213" y="5378450"/>
            <a:ext cx="1260475" cy="531813"/>
          </p:xfrm>
          <a:graphic>
            <a:graphicData uri="http://schemas.openxmlformats.org/presentationml/2006/ole">
              <p:oleObj spid="_x0000_s55304" name="Rovnice" r:id="rId9" imgW="1079280" imgH="457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786446" y="202148"/>
            <a:ext cx="3000396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Elastické vlny v kontinuu - </a:t>
            </a:r>
            <a:r>
              <a:rPr lang="cs-CZ" i="1" dirty="0" smtClean="0">
                <a:solidFill>
                  <a:schemeClr val="bg1"/>
                </a:solidFill>
              </a:rPr>
              <a:t>1</a:t>
            </a:r>
            <a:endParaRPr lang="cs-CZ" i="1" dirty="0">
              <a:solidFill>
                <a:schemeClr val="bg1"/>
              </a:solidFill>
            </a:endParaRPr>
          </a:p>
        </p:txBody>
      </p:sp>
      <p:grpSp>
        <p:nvGrpSpPr>
          <p:cNvPr id="50" name="Skupina 49"/>
          <p:cNvGrpSpPr/>
          <p:nvPr/>
        </p:nvGrpSpPr>
        <p:grpSpPr>
          <a:xfrm>
            <a:off x="357158" y="1214439"/>
            <a:ext cx="3932237" cy="1928809"/>
            <a:chOff x="357158" y="428604"/>
            <a:chExt cx="3932237" cy="1928809"/>
          </a:xfrm>
        </p:grpSpPr>
        <p:sp>
          <p:nvSpPr>
            <p:cNvPr id="6" name="TextovéPole 5"/>
            <p:cNvSpPr txBox="1"/>
            <p:nvPr/>
          </p:nvSpPr>
          <p:spPr>
            <a:xfrm>
              <a:off x="500034" y="428604"/>
              <a:ext cx="3500462" cy="64633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Longitudinální vlna </a:t>
              </a:r>
              <a:r>
                <a:rPr lang="cs-CZ" dirty="0" smtClean="0"/>
                <a:t>ve </a:t>
              </a:r>
              <a:r>
                <a:rPr lang="cs-CZ" smtClean="0"/>
                <a:t>směru osy </a:t>
              </a:r>
              <a:r>
                <a:rPr lang="cs-CZ" i="1" dirty="0" smtClean="0"/>
                <a:t>x </a:t>
              </a:r>
            </a:p>
            <a:p>
              <a:r>
                <a:rPr lang="cs-CZ" sz="1600" dirty="0" smtClean="0"/>
                <a:t>(postup i výchylky </a:t>
              </a:r>
              <a:r>
                <a:rPr lang="cs-CZ" sz="1600" smtClean="0"/>
                <a:t>ve směru vektoru </a:t>
              </a:r>
              <a:r>
                <a:rPr lang="cs-CZ" sz="1600" b="1" i="1" dirty="0" smtClean="0"/>
                <a:t>i</a:t>
              </a:r>
              <a:r>
                <a:rPr lang="cs-CZ" sz="1600" dirty="0" smtClean="0"/>
                <a:t> )</a:t>
              </a:r>
              <a:r>
                <a:rPr lang="cs-CZ" i="1" dirty="0" smtClean="0"/>
                <a:t> </a:t>
              </a:r>
              <a:r>
                <a:rPr lang="cs-CZ" dirty="0" smtClean="0"/>
                <a:t>:</a:t>
              </a:r>
              <a:endParaRPr lang="cs-CZ" i="1" dirty="0"/>
            </a:p>
          </p:txBody>
        </p:sp>
        <p:pic>
          <p:nvPicPr>
            <p:cNvPr id="563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1108050"/>
              <a:ext cx="3932237" cy="124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Skupina 40"/>
          <p:cNvGrpSpPr/>
          <p:nvPr/>
        </p:nvGrpSpPr>
        <p:grpSpPr>
          <a:xfrm>
            <a:off x="4491231" y="928687"/>
            <a:ext cx="4058231" cy="2285999"/>
            <a:chOff x="4491231" y="1071563"/>
            <a:chExt cx="4058231" cy="2285999"/>
          </a:xfrm>
        </p:grpSpPr>
        <p:sp>
          <p:nvSpPr>
            <p:cNvPr id="40" name="Zaoblený obdélník 39"/>
            <p:cNvSpPr/>
            <p:nvPr/>
          </p:nvSpPr>
          <p:spPr>
            <a:xfrm>
              <a:off x="6839354" y="2143116"/>
              <a:ext cx="1143008" cy="42862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9" name="Skupina 38"/>
            <p:cNvGrpSpPr/>
            <p:nvPr/>
          </p:nvGrpSpPr>
          <p:grpSpPr>
            <a:xfrm>
              <a:off x="4491231" y="1071563"/>
              <a:ext cx="4058231" cy="2285999"/>
              <a:chOff x="4491231" y="1071563"/>
              <a:chExt cx="4058231" cy="2285999"/>
            </a:xfrm>
          </p:grpSpPr>
          <p:sp>
            <p:nvSpPr>
              <p:cNvPr id="38" name="Zaoblený obdélník 37"/>
              <p:cNvSpPr/>
              <p:nvPr/>
            </p:nvSpPr>
            <p:spPr>
              <a:xfrm>
                <a:off x="6786578" y="2643182"/>
                <a:ext cx="1214446" cy="714380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1" name="Skupina 20"/>
              <p:cNvGrpSpPr/>
              <p:nvPr/>
            </p:nvGrpSpPr>
            <p:grpSpPr>
              <a:xfrm>
                <a:off x="4491231" y="1071563"/>
                <a:ext cx="4058231" cy="2227064"/>
                <a:chOff x="4491231" y="1071563"/>
                <a:chExt cx="4058231" cy="2227064"/>
              </a:xfrm>
            </p:grpSpPr>
            <p:grpSp>
              <p:nvGrpSpPr>
                <p:cNvPr id="18" name="Skupina 17"/>
                <p:cNvGrpSpPr/>
                <p:nvPr/>
              </p:nvGrpSpPr>
              <p:grpSpPr>
                <a:xfrm>
                  <a:off x="4500562" y="1733124"/>
                  <a:ext cx="4048900" cy="338554"/>
                  <a:chOff x="4500562" y="1733124"/>
                  <a:chExt cx="4048900" cy="338554"/>
                </a:xfrm>
              </p:grpSpPr>
              <p:sp>
                <p:nvSpPr>
                  <p:cNvPr id="10" name="TextovéPole 9"/>
                  <p:cNvSpPr txBox="1"/>
                  <p:nvPr/>
                </p:nvSpPr>
                <p:spPr>
                  <a:xfrm>
                    <a:off x="4500562" y="1733124"/>
                    <a:ext cx="207170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 smtClean="0"/>
                      <a:t>Rovinná vlna:</a:t>
                    </a:r>
                    <a:endParaRPr lang="cs-CZ" sz="1600" dirty="0"/>
                  </a:p>
                </p:txBody>
              </p:sp>
              <p:graphicFrame>
                <p:nvGraphicFramePr>
                  <p:cNvPr id="11" name="Objekt 10"/>
                  <p:cNvGraphicFramePr>
                    <a:graphicFrameLocks noChangeAspect="1"/>
                  </p:cNvGraphicFramePr>
                  <p:nvPr/>
                </p:nvGraphicFramePr>
                <p:xfrm>
                  <a:off x="6929462" y="1747678"/>
                  <a:ext cx="1620000" cy="324000"/>
                </p:xfrm>
                <a:graphic>
                  <a:graphicData uri="http://schemas.openxmlformats.org/presentationml/2006/ole">
                    <p:oleObj spid="_x0000_s56324" name="Rovnice" r:id="rId4" imgW="1143000" imgH="228600" progId="Equation.3">
                      <p:embed/>
                    </p:oleObj>
                  </a:graphicData>
                </a:graphic>
              </p:graphicFrame>
            </p:grpSp>
            <p:grpSp>
              <p:nvGrpSpPr>
                <p:cNvPr id="19" name="Skupina 18"/>
                <p:cNvGrpSpPr/>
                <p:nvPr/>
              </p:nvGrpSpPr>
              <p:grpSpPr>
                <a:xfrm>
                  <a:off x="4500562" y="2143116"/>
                  <a:ext cx="3275951" cy="360000"/>
                  <a:chOff x="4500562" y="2143116"/>
                  <a:chExt cx="3275951" cy="360000"/>
                </a:xfrm>
              </p:grpSpPr>
              <p:sp>
                <p:nvSpPr>
                  <p:cNvPr id="12" name="TextovéPole 11"/>
                  <p:cNvSpPr txBox="1"/>
                  <p:nvPr/>
                </p:nvSpPr>
                <p:spPr>
                  <a:xfrm>
                    <a:off x="4500562" y="2143116"/>
                    <a:ext cx="207170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i="1" dirty="0" smtClean="0">
                        <a:solidFill>
                          <a:srgbClr val="FF0000"/>
                        </a:solidFill>
                      </a:rPr>
                      <a:t>Disperzní závislost</a:t>
                    </a:r>
                    <a:r>
                      <a:rPr lang="cs-CZ" sz="1600" dirty="0" smtClean="0"/>
                      <a:t>:</a:t>
                    </a:r>
                    <a:endParaRPr lang="cs-CZ" sz="1600" dirty="0"/>
                  </a:p>
                </p:txBody>
              </p:sp>
              <p:graphicFrame>
                <p:nvGraphicFramePr>
                  <p:cNvPr id="13" name="Objekt 12"/>
                  <p:cNvGraphicFramePr>
                    <a:graphicFrameLocks noChangeAspect="1"/>
                  </p:cNvGraphicFramePr>
                  <p:nvPr/>
                </p:nvGraphicFramePr>
                <p:xfrm>
                  <a:off x="6929454" y="2143116"/>
                  <a:ext cx="847059" cy="360000"/>
                </p:xfrm>
                <a:graphic>
                  <a:graphicData uri="http://schemas.openxmlformats.org/presentationml/2006/ole">
                    <p:oleObj spid="_x0000_s56325" name="Rovnice" r:id="rId5" imgW="507960" imgH="215640" progId="Equation.3">
                      <p:embed/>
                    </p:oleObj>
                  </a:graphicData>
                </a:graphic>
              </p:graphicFrame>
            </p:grpSp>
            <p:grpSp>
              <p:nvGrpSpPr>
                <p:cNvPr id="20" name="Skupina 19"/>
                <p:cNvGrpSpPr/>
                <p:nvPr/>
              </p:nvGrpSpPr>
              <p:grpSpPr>
                <a:xfrm>
                  <a:off x="4500562" y="2686627"/>
                  <a:ext cx="3306885" cy="612000"/>
                  <a:chOff x="4500562" y="2686627"/>
                  <a:chExt cx="3306885" cy="612000"/>
                </a:xfrm>
              </p:grpSpPr>
              <p:sp>
                <p:nvSpPr>
                  <p:cNvPr id="14" name="TextovéPole 13"/>
                  <p:cNvSpPr txBox="1"/>
                  <p:nvPr/>
                </p:nvSpPr>
                <p:spPr>
                  <a:xfrm>
                    <a:off x="4500562" y="2804694"/>
                    <a:ext cx="207170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 smtClean="0"/>
                      <a:t>Fázová </a:t>
                    </a:r>
                    <a:r>
                      <a:rPr lang="cs-CZ" sz="1600" i="1" dirty="0" smtClean="0">
                        <a:solidFill>
                          <a:srgbClr val="FF0000"/>
                        </a:solidFill>
                      </a:rPr>
                      <a:t>rychlost</a:t>
                    </a:r>
                    <a:r>
                      <a:rPr lang="cs-CZ" sz="1600" dirty="0" smtClean="0"/>
                      <a:t>:</a:t>
                    </a:r>
                    <a:endParaRPr lang="cs-CZ" sz="1600" dirty="0"/>
                  </a:p>
                </p:txBody>
              </p:sp>
              <p:graphicFrame>
                <p:nvGraphicFramePr>
                  <p:cNvPr id="15" name="Objekt 14"/>
                  <p:cNvGraphicFramePr>
                    <a:graphicFrameLocks noChangeAspect="1"/>
                  </p:cNvGraphicFramePr>
                  <p:nvPr/>
                </p:nvGraphicFramePr>
                <p:xfrm>
                  <a:off x="6957447" y="2686627"/>
                  <a:ext cx="850000" cy="612000"/>
                </p:xfrm>
                <a:graphic>
                  <a:graphicData uri="http://schemas.openxmlformats.org/presentationml/2006/ole">
                    <p:oleObj spid="_x0000_s56326" name="Rovnice" r:id="rId6" imgW="634680" imgH="457200" progId="Equation.3">
                      <p:embed/>
                    </p:oleObj>
                  </a:graphicData>
                </a:graphic>
              </p:graphicFrame>
            </p:grpSp>
            <p:grpSp>
              <p:nvGrpSpPr>
                <p:cNvPr id="17" name="Skupina 16"/>
                <p:cNvGrpSpPr/>
                <p:nvPr/>
              </p:nvGrpSpPr>
              <p:grpSpPr>
                <a:xfrm>
                  <a:off x="4491231" y="1071563"/>
                  <a:ext cx="3590732" cy="618295"/>
                  <a:chOff x="4491231" y="1071563"/>
                  <a:chExt cx="3590732" cy="618295"/>
                </a:xfrm>
              </p:grpSpPr>
              <p:graphicFrame>
                <p:nvGraphicFramePr>
                  <p:cNvPr id="8" name="Objekt 7"/>
                  <p:cNvGraphicFramePr>
                    <a:graphicFrameLocks noChangeAspect="1"/>
                  </p:cNvGraphicFramePr>
                  <p:nvPr/>
                </p:nvGraphicFramePr>
                <p:xfrm>
                  <a:off x="6937375" y="1071563"/>
                  <a:ext cx="1144588" cy="571500"/>
                </p:xfrm>
                <a:graphic>
                  <a:graphicData uri="http://schemas.openxmlformats.org/presentationml/2006/ole">
                    <p:oleObj spid="_x0000_s56323" name="Rovnice" r:id="rId7" imgW="888840" imgH="444240" progId="Equation.3">
                      <p:embed/>
                    </p:oleObj>
                  </a:graphicData>
                </a:graphic>
              </p:graphicFrame>
              <p:sp>
                <p:nvSpPr>
                  <p:cNvPr id="9" name="TextovéPole 8"/>
                  <p:cNvSpPr txBox="1"/>
                  <p:nvPr/>
                </p:nvSpPr>
                <p:spPr>
                  <a:xfrm>
                    <a:off x="4500562" y="1161620"/>
                    <a:ext cx="207170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 smtClean="0"/>
                      <a:t>Vlnová rovnice :</a:t>
                    </a:r>
                    <a:endParaRPr lang="cs-CZ" sz="1600" dirty="0"/>
                  </a:p>
                </p:txBody>
              </p:sp>
              <p:sp>
                <p:nvSpPr>
                  <p:cNvPr id="16" name="TextovéPole 15"/>
                  <p:cNvSpPr txBox="1"/>
                  <p:nvPr/>
                </p:nvSpPr>
                <p:spPr>
                  <a:xfrm>
                    <a:off x="4491231" y="1382081"/>
                    <a:ext cx="11430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400" dirty="0" smtClean="0">
                        <a:latin typeface="Cambria Math"/>
                        <a:ea typeface="Cambria Math"/>
                      </a:rPr>
                      <a:t>(</a:t>
                    </a:r>
                    <a:r>
                      <a:rPr lang="el-GR" sz="1400" dirty="0" smtClean="0">
                        <a:latin typeface="Cambria Math"/>
                        <a:ea typeface="Cambria Math"/>
                      </a:rPr>
                      <a:t>ρ</a:t>
                    </a:r>
                    <a:r>
                      <a:rPr lang="cs-CZ" sz="1400" dirty="0" smtClean="0">
                        <a:latin typeface="Cambria Math"/>
                        <a:ea typeface="Cambria Math"/>
                      </a:rPr>
                      <a:t> – </a:t>
                    </a:r>
                    <a:r>
                      <a:rPr lang="cs-CZ" sz="1400" dirty="0" smtClean="0"/>
                      <a:t>hustota)</a:t>
                    </a:r>
                    <a:endParaRPr lang="cs-CZ" sz="1200" dirty="0"/>
                  </a:p>
                </p:txBody>
              </p:sp>
            </p:grpSp>
          </p:grpSp>
        </p:grpSp>
      </p:grpSp>
      <p:grpSp>
        <p:nvGrpSpPr>
          <p:cNvPr id="49" name="Skupina 48"/>
          <p:cNvGrpSpPr/>
          <p:nvPr/>
        </p:nvGrpSpPr>
        <p:grpSpPr>
          <a:xfrm>
            <a:off x="142844" y="3487735"/>
            <a:ext cx="4358240" cy="2084405"/>
            <a:chOff x="142844" y="3071810"/>
            <a:chExt cx="4358240" cy="2084405"/>
          </a:xfrm>
        </p:grpSpPr>
        <p:sp>
          <p:nvSpPr>
            <p:cNvPr id="22" name="TextovéPole 21"/>
            <p:cNvSpPr txBox="1"/>
            <p:nvPr/>
          </p:nvSpPr>
          <p:spPr>
            <a:xfrm>
              <a:off x="428596" y="3071810"/>
              <a:ext cx="3643338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Transverzální vlna </a:t>
              </a:r>
              <a:r>
                <a:rPr lang="cs-CZ" dirty="0" smtClean="0"/>
                <a:t>ve směru osy </a:t>
              </a:r>
              <a:r>
                <a:rPr lang="cs-CZ" i="1" dirty="0" smtClean="0"/>
                <a:t>x</a:t>
              </a:r>
            </a:p>
            <a:p>
              <a:r>
                <a:rPr lang="cs-CZ" sz="1600" dirty="0" smtClean="0"/>
                <a:t>(postup ve směru </a:t>
              </a:r>
              <a:r>
                <a:rPr lang="cs-CZ" sz="1600" b="1" i="1" dirty="0" smtClean="0"/>
                <a:t>i</a:t>
              </a:r>
              <a:r>
                <a:rPr lang="cs-CZ" sz="1600" dirty="0" smtClean="0"/>
                <a:t>, výchylky ve směru </a:t>
              </a:r>
              <a:r>
                <a:rPr lang="cs-CZ" sz="1600" b="1" i="1" dirty="0" smtClean="0"/>
                <a:t>j</a:t>
              </a:r>
              <a:r>
                <a:rPr lang="cs-CZ" sz="1600" dirty="0" smtClean="0"/>
                <a:t> )</a:t>
              </a:r>
              <a:r>
                <a:rPr lang="cs-CZ" i="1" dirty="0" smtClean="0"/>
                <a:t> </a:t>
              </a:r>
              <a:r>
                <a:rPr lang="cs-CZ" dirty="0" smtClean="0"/>
                <a:t>:</a:t>
              </a:r>
              <a:endParaRPr lang="cs-CZ" i="1" dirty="0"/>
            </a:p>
          </p:txBody>
        </p:sp>
        <p:pic>
          <p:nvPicPr>
            <p:cNvPr id="5632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2844" y="4156083"/>
              <a:ext cx="435824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Skupina 44"/>
          <p:cNvGrpSpPr/>
          <p:nvPr/>
        </p:nvGrpSpPr>
        <p:grpSpPr>
          <a:xfrm>
            <a:off x="4523628" y="3500438"/>
            <a:ext cx="4067922" cy="2298719"/>
            <a:chOff x="4523628" y="3916363"/>
            <a:chExt cx="4067922" cy="2298719"/>
          </a:xfrm>
        </p:grpSpPr>
        <p:sp>
          <p:nvSpPr>
            <p:cNvPr id="43" name="Zaoblený obdélník 42"/>
            <p:cNvSpPr/>
            <p:nvPr/>
          </p:nvSpPr>
          <p:spPr>
            <a:xfrm>
              <a:off x="6858016" y="5572140"/>
              <a:ext cx="1214446" cy="6429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4" name="Skupina 43"/>
            <p:cNvGrpSpPr/>
            <p:nvPr/>
          </p:nvGrpSpPr>
          <p:grpSpPr>
            <a:xfrm>
              <a:off x="4523628" y="3916363"/>
              <a:ext cx="4067922" cy="2298719"/>
              <a:chOff x="4523628" y="3916363"/>
              <a:chExt cx="4067922" cy="2298719"/>
            </a:xfrm>
          </p:grpSpPr>
          <p:sp>
            <p:nvSpPr>
              <p:cNvPr id="42" name="Zaoblený obdélník 41"/>
              <p:cNvSpPr/>
              <p:nvPr/>
            </p:nvSpPr>
            <p:spPr>
              <a:xfrm>
                <a:off x="6929454" y="5072074"/>
                <a:ext cx="1116000" cy="396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4" name="Skupina 23"/>
              <p:cNvGrpSpPr/>
              <p:nvPr/>
            </p:nvGrpSpPr>
            <p:grpSpPr>
              <a:xfrm>
                <a:off x="4523628" y="3916363"/>
                <a:ext cx="4067922" cy="2298719"/>
                <a:chOff x="4500562" y="1071346"/>
                <a:chExt cx="4067922" cy="2298719"/>
              </a:xfrm>
            </p:grpSpPr>
            <p:grpSp>
              <p:nvGrpSpPr>
                <p:cNvPr id="25" name="Skupina 17"/>
                <p:cNvGrpSpPr/>
                <p:nvPr/>
              </p:nvGrpSpPr>
              <p:grpSpPr>
                <a:xfrm>
                  <a:off x="4500562" y="1733124"/>
                  <a:ext cx="4067922" cy="338554"/>
                  <a:chOff x="4500562" y="1733124"/>
                  <a:chExt cx="4067922" cy="338554"/>
                </a:xfrm>
              </p:grpSpPr>
              <p:sp>
                <p:nvSpPr>
                  <p:cNvPr id="36" name="TextovéPole 35"/>
                  <p:cNvSpPr txBox="1"/>
                  <p:nvPr/>
                </p:nvSpPr>
                <p:spPr>
                  <a:xfrm>
                    <a:off x="4500562" y="1733124"/>
                    <a:ext cx="207170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 smtClean="0"/>
                      <a:t>Rovinná vlna:</a:t>
                    </a:r>
                    <a:endParaRPr lang="cs-CZ" sz="1600" dirty="0"/>
                  </a:p>
                </p:txBody>
              </p:sp>
              <p:graphicFrame>
                <p:nvGraphicFramePr>
                  <p:cNvPr id="37" name="Objekt 36"/>
                  <p:cNvGraphicFramePr>
                    <a:graphicFrameLocks noChangeAspect="1"/>
                  </p:cNvGraphicFramePr>
                  <p:nvPr/>
                </p:nvGraphicFramePr>
                <p:xfrm>
                  <a:off x="6912722" y="1747621"/>
                  <a:ext cx="1655762" cy="323850"/>
                </p:xfrm>
                <a:graphic>
                  <a:graphicData uri="http://schemas.openxmlformats.org/presentationml/2006/ole">
                    <p:oleObj spid="_x0000_s56328" name="Rovnice" r:id="rId9" imgW="1168200" imgH="228600" progId="Equation.3">
                      <p:embed/>
                    </p:oleObj>
                  </a:graphicData>
                </a:graphic>
              </p:graphicFrame>
            </p:grpSp>
            <p:grpSp>
              <p:nvGrpSpPr>
                <p:cNvPr id="26" name="Skupina 18"/>
                <p:cNvGrpSpPr/>
                <p:nvPr/>
              </p:nvGrpSpPr>
              <p:grpSpPr>
                <a:xfrm>
                  <a:off x="4500562" y="2233190"/>
                  <a:ext cx="3256578" cy="338554"/>
                  <a:chOff x="4500562" y="2233190"/>
                  <a:chExt cx="3256578" cy="338554"/>
                </a:xfrm>
              </p:grpSpPr>
              <p:sp>
                <p:nvSpPr>
                  <p:cNvPr id="34" name="TextovéPole 33"/>
                  <p:cNvSpPr txBox="1"/>
                  <p:nvPr/>
                </p:nvSpPr>
                <p:spPr>
                  <a:xfrm>
                    <a:off x="4500562" y="2233190"/>
                    <a:ext cx="207170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i="1" dirty="0" smtClean="0">
                        <a:solidFill>
                          <a:srgbClr val="FF0000"/>
                        </a:solidFill>
                      </a:rPr>
                      <a:t>Disperzní závislost</a:t>
                    </a:r>
                    <a:r>
                      <a:rPr lang="cs-CZ" sz="1600" dirty="0" smtClean="0"/>
                      <a:t>:</a:t>
                    </a:r>
                    <a:endParaRPr lang="cs-CZ" sz="1600" dirty="0"/>
                  </a:p>
                </p:txBody>
              </p:sp>
              <p:graphicFrame>
                <p:nvGraphicFramePr>
                  <p:cNvPr id="35" name="Objekt 34"/>
                  <p:cNvGraphicFramePr>
                    <a:graphicFrameLocks noChangeAspect="1"/>
                  </p:cNvGraphicFramePr>
                  <p:nvPr/>
                </p:nvGraphicFramePr>
                <p:xfrm>
                  <a:off x="6977826" y="2242339"/>
                  <a:ext cx="779314" cy="324000"/>
                </p:xfrm>
                <a:graphic>
                  <a:graphicData uri="http://schemas.openxmlformats.org/presentationml/2006/ole">
                    <p:oleObj spid="_x0000_s56329" name="Rovnice" r:id="rId10" imgW="520560" imgH="215640" progId="Equation.3">
                      <p:embed/>
                    </p:oleObj>
                  </a:graphicData>
                </a:graphic>
              </p:graphicFrame>
            </p:grpSp>
            <p:grpSp>
              <p:nvGrpSpPr>
                <p:cNvPr id="27" name="Skupina 19"/>
                <p:cNvGrpSpPr/>
                <p:nvPr/>
              </p:nvGrpSpPr>
              <p:grpSpPr>
                <a:xfrm>
                  <a:off x="4500562" y="2758878"/>
                  <a:ext cx="3384909" cy="611187"/>
                  <a:chOff x="4500562" y="2758878"/>
                  <a:chExt cx="3384909" cy="611187"/>
                </a:xfrm>
              </p:grpSpPr>
              <p:sp>
                <p:nvSpPr>
                  <p:cNvPr id="32" name="TextovéPole 31"/>
                  <p:cNvSpPr txBox="1"/>
                  <p:nvPr/>
                </p:nvSpPr>
                <p:spPr>
                  <a:xfrm>
                    <a:off x="4500562" y="2804694"/>
                    <a:ext cx="207170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 smtClean="0"/>
                      <a:t>Fázová </a:t>
                    </a:r>
                    <a:r>
                      <a:rPr lang="cs-CZ" sz="1600" i="1" dirty="0" smtClean="0">
                        <a:solidFill>
                          <a:srgbClr val="FF0000"/>
                        </a:solidFill>
                      </a:rPr>
                      <a:t>rychlost</a:t>
                    </a:r>
                    <a:r>
                      <a:rPr lang="cs-CZ" sz="1600" dirty="0" smtClean="0"/>
                      <a:t>:</a:t>
                    </a:r>
                    <a:endParaRPr lang="cs-CZ" sz="1600" dirty="0"/>
                  </a:p>
                </p:txBody>
              </p:sp>
              <p:graphicFrame>
                <p:nvGraphicFramePr>
                  <p:cNvPr id="33" name="Objekt 32"/>
                  <p:cNvGraphicFramePr>
                    <a:graphicFrameLocks noChangeAspect="1"/>
                  </p:cNvGraphicFramePr>
                  <p:nvPr/>
                </p:nvGraphicFramePr>
                <p:xfrm>
                  <a:off x="7020284" y="2758878"/>
                  <a:ext cx="865187" cy="611187"/>
                </p:xfrm>
                <a:graphic>
                  <a:graphicData uri="http://schemas.openxmlformats.org/presentationml/2006/ole">
                    <p:oleObj spid="_x0000_s56330" name="Rovnice" r:id="rId11" imgW="647640" imgH="457200" progId="Equation.3">
                      <p:embed/>
                    </p:oleObj>
                  </a:graphicData>
                </a:graphic>
              </p:graphicFrame>
            </p:grpSp>
            <p:grpSp>
              <p:nvGrpSpPr>
                <p:cNvPr id="28" name="Skupina 16"/>
                <p:cNvGrpSpPr/>
                <p:nvPr/>
              </p:nvGrpSpPr>
              <p:grpSpPr>
                <a:xfrm>
                  <a:off x="4500562" y="1071346"/>
                  <a:ext cx="3590085" cy="655836"/>
                  <a:chOff x="4500562" y="1071346"/>
                  <a:chExt cx="3590085" cy="655836"/>
                </a:xfrm>
              </p:grpSpPr>
              <p:graphicFrame>
                <p:nvGraphicFramePr>
                  <p:cNvPr id="29" name="Objekt 28"/>
                  <p:cNvGraphicFramePr>
                    <a:graphicFrameLocks noChangeAspect="1"/>
                  </p:cNvGraphicFramePr>
                  <p:nvPr/>
                </p:nvGraphicFramePr>
                <p:xfrm>
                  <a:off x="6930184" y="1071346"/>
                  <a:ext cx="1160463" cy="571500"/>
                </p:xfrm>
                <a:graphic>
                  <a:graphicData uri="http://schemas.openxmlformats.org/presentationml/2006/ole">
                    <p:oleObj spid="_x0000_s56331" name="Rovnice" r:id="rId12" imgW="901440" imgH="444240" progId="Equation.3">
                      <p:embed/>
                    </p:oleObj>
                  </a:graphicData>
                </a:graphic>
              </p:graphicFrame>
              <p:sp>
                <p:nvSpPr>
                  <p:cNvPr id="30" name="TextovéPole 29"/>
                  <p:cNvSpPr txBox="1"/>
                  <p:nvPr/>
                </p:nvSpPr>
                <p:spPr>
                  <a:xfrm>
                    <a:off x="4500562" y="1161620"/>
                    <a:ext cx="207170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 smtClean="0"/>
                      <a:t>Vlnová rovnice :</a:t>
                    </a:r>
                    <a:endParaRPr lang="cs-CZ" sz="1600" dirty="0"/>
                  </a:p>
                </p:txBody>
              </p:sp>
              <p:sp>
                <p:nvSpPr>
                  <p:cNvPr id="31" name="TextovéPole 30"/>
                  <p:cNvSpPr txBox="1"/>
                  <p:nvPr/>
                </p:nvSpPr>
                <p:spPr>
                  <a:xfrm>
                    <a:off x="4500562" y="1419405"/>
                    <a:ext cx="11430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400" dirty="0" smtClean="0">
                        <a:latin typeface="Cambria Math"/>
                        <a:ea typeface="Cambria Math"/>
                      </a:rPr>
                      <a:t>(</a:t>
                    </a:r>
                    <a:r>
                      <a:rPr lang="el-GR" sz="1400" dirty="0" smtClean="0">
                        <a:latin typeface="Cambria Math"/>
                        <a:ea typeface="Cambria Math"/>
                      </a:rPr>
                      <a:t>ρ</a:t>
                    </a:r>
                    <a:r>
                      <a:rPr lang="cs-CZ" sz="1400" dirty="0" smtClean="0">
                        <a:latin typeface="Cambria Math"/>
                        <a:ea typeface="Cambria Math"/>
                      </a:rPr>
                      <a:t> – </a:t>
                    </a:r>
                    <a:r>
                      <a:rPr lang="cs-CZ" sz="1400" dirty="0" smtClean="0"/>
                      <a:t>hustota)</a:t>
                    </a:r>
                    <a:endParaRPr lang="cs-CZ" sz="1200" dirty="0"/>
                  </a:p>
                </p:txBody>
              </p:sp>
            </p:grpSp>
          </p:grpSp>
        </p:grpSp>
      </p:grpSp>
      <p:sp>
        <p:nvSpPr>
          <p:cNvPr id="48" name="TextovéPole 47"/>
          <p:cNvSpPr txBox="1"/>
          <p:nvPr/>
        </p:nvSpPr>
        <p:spPr>
          <a:xfrm>
            <a:off x="357158" y="5988626"/>
            <a:ext cx="821537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Druhá transverzální vlna</a:t>
            </a:r>
            <a:r>
              <a:rPr lang="cs-CZ" dirty="0" smtClean="0"/>
              <a:t> bude postupovat ve směru </a:t>
            </a:r>
            <a:r>
              <a:rPr lang="cs-CZ" b="1" i="1" dirty="0" smtClean="0"/>
              <a:t>i </a:t>
            </a:r>
            <a:r>
              <a:rPr lang="cs-CZ" dirty="0" smtClean="0"/>
              <a:t>s výchylkami ve směru </a:t>
            </a:r>
            <a:r>
              <a:rPr lang="cs-CZ" b="1" i="1" dirty="0" smtClean="0"/>
              <a:t>k </a:t>
            </a:r>
            <a:r>
              <a:rPr lang="cs-CZ" dirty="0" smtClean="0"/>
              <a:t>(</a:t>
            </a:r>
            <a:r>
              <a:rPr lang="cs-CZ" dirty="0" err="1" smtClean="0"/>
              <a:t>osy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/>
              <a:t>). </a:t>
            </a:r>
            <a:endParaRPr lang="cs-CZ" b="1" i="1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571472" y="428604"/>
            <a:ext cx="350046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Kubický krystal ve směru </a:t>
            </a:r>
            <a:r>
              <a:rPr lang="en-US" smtClean="0"/>
              <a:t>[100] 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14810" y="285728"/>
            <a:ext cx="4643470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Pohybov</a:t>
            </a:r>
            <a:r>
              <a:rPr lang="cs-CZ" dirty="0" smtClean="0"/>
              <a:t>é rovnice v harmonické aproximaci </a:t>
            </a:r>
            <a:r>
              <a:rPr lang="cs-CZ" smtClean="0"/>
              <a:t>- </a:t>
            </a:r>
            <a:r>
              <a:rPr lang="en-US" i="1" dirty="0" smtClean="0"/>
              <a:t>4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348" y="714356"/>
            <a:ext cx="2714644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Silov</a:t>
            </a:r>
            <a:r>
              <a:rPr lang="cs-CZ" smtClean="0"/>
              <a:t>é konstanty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l-GR" sz="2000" i="1" baseline="-25000" smtClean="0">
                <a:latin typeface="Cambria Math"/>
                <a:ea typeface="Cambria Math"/>
              </a:rPr>
              <a:t>αβ</a:t>
            </a:r>
            <a:r>
              <a:rPr lang="cs-CZ" sz="2000" i="1" baseline="-25000" smtClean="0">
                <a:latin typeface="Cambria Math"/>
                <a:ea typeface="Cambria Math"/>
              </a:rPr>
              <a:t> </a:t>
            </a:r>
            <a:r>
              <a:rPr lang="cs-CZ" smtClean="0">
                <a:latin typeface="Cambria Math"/>
                <a:ea typeface="Cambria Math"/>
              </a:rPr>
              <a:t>(</a:t>
            </a:r>
            <a:r>
              <a:rPr lang="cs-CZ" i="1" smtClean="0">
                <a:latin typeface="Cambria Math"/>
                <a:ea typeface="Cambria Math"/>
              </a:rPr>
              <a:t>J,K </a:t>
            </a:r>
            <a:r>
              <a:rPr lang="cs-CZ" smtClean="0">
                <a:latin typeface="Cambria Math"/>
                <a:ea typeface="Cambria Math"/>
              </a:rPr>
              <a:t>)</a:t>
            </a:r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1071538" y="1357298"/>
            <a:ext cx="7143800" cy="1750184"/>
            <a:chOff x="1214414" y="1571612"/>
            <a:chExt cx="7143800" cy="1750184"/>
          </a:xfrm>
        </p:grpSpPr>
        <p:sp>
          <p:nvSpPr>
            <p:cNvPr id="8" name="TextovéPole 7"/>
            <p:cNvSpPr txBox="1"/>
            <p:nvPr/>
          </p:nvSpPr>
          <p:spPr>
            <a:xfrm>
              <a:off x="1214414" y="1988098"/>
              <a:ext cx="7143800" cy="133369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i="1" smtClean="0"/>
                <a:t>Za předpokladu, že </a:t>
              </a:r>
              <a:r>
                <a:rPr lang="cs-CZ" i="1" smtClean="0">
                  <a:solidFill>
                    <a:srgbClr val="0000FF"/>
                  </a:solidFill>
                </a:rPr>
                <a:t>interakce mezi jádry </a:t>
              </a:r>
              <a:r>
                <a:rPr lang="cs-CZ" i="1" smtClean="0"/>
                <a:t>je </a:t>
              </a:r>
              <a:r>
                <a:rPr lang="cs-CZ" i="1" smtClean="0">
                  <a:solidFill>
                    <a:srgbClr val="0000FF"/>
                  </a:solidFill>
                </a:rPr>
                <a:t>párová</a:t>
              </a:r>
            </a:p>
            <a:p>
              <a:r>
                <a:rPr lang="cs-CZ" sz="1600" smtClean="0"/>
                <a:t>(interakce mezi dvěma jádry nezáleží na polohách zbývajících jader), </a:t>
              </a:r>
            </a:p>
            <a:p>
              <a:pPr>
                <a:lnSpc>
                  <a:spcPts val="2800"/>
                </a:lnSpc>
              </a:pPr>
              <a:r>
                <a:rPr lang="cs-CZ" smtClean="0">
                  <a:solidFill>
                    <a:srgbClr val="0000FF"/>
                  </a:solidFill>
                </a:rPr>
                <a:t>představuje člen </a:t>
              </a:r>
              <a:r>
                <a:rPr lang="cs-CZ" i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l-GR" sz="2000" i="1" baseline="-25000" smtClean="0">
                  <a:solidFill>
                    <a:srgbClr val="0000FF"/>
                  </a:solidFill>
                  <a:latin typeface="Cambria Math"/>
                  <a:ea typeface="Cambria Math"/>
                </a:rPr>
                <a:t>αβ</a:t>
              </a:r>
              <a:r>
                <a:rPr lang="cs-CZ" sz="2000" i="1" baseline="-25000" smtClean="0">
                  <a:solidFill>
                    <a:srgbClr val="0000FF"/>
                  </a:solidFill>
                  <a:latin typeface="Cambria Math"/>
                  <a:ea typeface="Cambria Math"/>
                </a:rPr>
                <a:t> </a:t>
              </a:r>
              <a:r>
                <a:rPr lang="cs-CZ" smtClean="0">
                  <a:solidFill>
                    <a:srgbClr val="0000FF"/>
                  </a:solidFill>
                </a:rPr>
                <a:t>(</a:t>
              </a:r>
              <a:r>
                <a:rPr lang="cs-CZ" i="1" smtClean="0">
                  <a:solidFill>
                    <a:srgbClr val="0000FF"/>
                  </a:solidFill>
                  <a:latin typeface="Cambria Math"/>
                  <a:ea typeface="Cambria Math"/>
                </a:rPr>
                <a:t>J,K </a:t>
              </a:r>
              <a:r>
                <a:rPr lang="cs-CZ" sz="1100" i="1" smtClean="0">
                  <a:solidFill>
                    <a:srgbClr val="0000FF"/>
                  </a:solidFill>
                  <a:latin typeface="Cambria Math"/>
                  <a:ea typeface="Cambria Math"/>
                </a:rPr>
                <a:t> </a:t>
              </a:r>
              <a:r>
                <a:rPr lang="cs-CZ" smtClean="0">
                  <a:solidFill>
                    <a:srgbClr val="0000FF"/>
                  </a:solidFill>
                  <a:latin typeface="Cambria Math"/>
                  <a:ea typeface="Cambria Math"/>
                </a:rPr>
                <a:t>)</a:t>
              </a:r>
              <a:r>
                <a:rPr lang="cs-CZ" i="1" smtClean="0">
                  <a:solidFill>
                    <a:srgbClr val="0000FF"/>
                  </a:solidFill>
                  <a:latin typeface="Cambria Math"/>
                  <a:ea typeface="Cambria Math"/>
                </a:rPr>
                <a:t>u</a:t>
              </a:r>
              <a:r>
                <a:rPr lang="el-GR" i="1" baseline="-25000" smtClean="0">
                  <a:solidFill>
                    <a:srgbClr val="0000FF"/>
                  </a:solidFill>
                  <a:latin typeface="Cambria Math"/>
                  <a:ea typeface="Cambria Math"/>
                </a:rPr>
                <a:t>β</a:t>
              </a:r>
              <a:r>
                <a:rPr lang="cs-CZ" i="1" baseline="-25000" smtClean="0">
                  <a:solidFill>
                    <a:srgbClr val="0000FF"/>
                  </a:solidFill>
                  <a:latin typeface="Cambria Math"/>
                  <a:ea typeface="Cambria Math"/>
                </a:rPr>
                <a:t> </a:t>
              </a:r>
              <a:r>
                <a:rPr lang="cs-CZ" smtClean="0">
                  <a:solidFill>
                    <a:srgbClr val="0000FF"/>
                  </a:solidFill>
                </a:rPr>
                <a:t>(</a:t>
              </a:r>
              <a:r>
                <a:rPr lang="cs-CZ" i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K </a:t>
              </a:r>
              <a:r>
                <a:rPr lang="cs-CZ" smtClean="0">
                  <a:solidFill>
                    <a:srgbClr val="0000FF"/>
                  </a:solidFill>
                </a:rPr>
                <a:t>) sílu</a:t>
              </a:r>
              <a:r>
                <a:rPr lang="cs-CZ" smtClean="0"/>
                <a:t>, která působí ve směru </a:t>
              </a:r>
              <a:r>
                <a:rPr lang="el-GR" i="1" smtClean="0">
                  <a:latin typeface="Cambria Math"/>
                  <a:ea typeface="Cambria Math"/>
                </a:rPr>
                <a:t>α</a:t>
              </a:r>
              <a:r>
                <a:rPr lang="cs-CZ" smtClean="0">
                  <a:latin typeface="Cambria Math"/>
                  <a:ea typeface="Cambria Math"/>
                </a:rPr>
                <a:t>  </a:t>
              </a:r>
              <a:r>
                <a:rPr lang="cs-CZ" smtClean="0"/>
                <a:t>na jádro </a:t>
              </a:r>
              <a:br>
                <a:rPr lang="cs-CZ" smtClean="0"/>
              </a:br>
              <a:r>
                <a:rPr lang="cs-CZ" smtClean="0"/>
                <a:t>v rovnovážné poloze </a:t>
              </a:r>
              <a:r>
                <a:rPr lang="cs-CZ" b="1" i="1" smtClean="0"/>
                <a:t>R</a:t>
              </a:r>
              <a:r>
                <a:rPr lang="cs-CZ" sz="2000" baseline="-25000" smtClean="0"/>
                <a:t>0</a:t>
              </a:r>
              <a:r>
                <a:rPr lang="cs-CZ" sz="2000" i="1" baseline="-25000" smtClean="0"/>
                <a:t>J </a:t>
              </a:r>
              <a:r>
                <a:rPr lang="cs-CZ" smtClean="0"/>
                <a:t>, jestliže se jádro v </a:t>
              </a:r>
              <a:r>
                <a:rPr lang="cs-CZ" b="1" i="1" smtClean="0"/>
                <a:t>R</a:t>
              </a:r>
              <a:r>
                <a:rPr lang="cs-CZ" baseline="-25000" smtClean="0"/>
                <a:t>0</a:t>
              </a:r>
              <a:r>
                <a:rPr lang="cs-CZ" i="1" baseline="-25000" smtClean="0"/>
                <a:t>K </a:t>
              </a:r>
              <a:r>
                <a:rPr lang="cs-CZ" smtClean="0"/>
                <a:t>vychýlí o </a:t>
              </a:r>
              <a:r>
                <a:rPr lang="cs-CZ" i="1" smtClean="0">
                  <a:latin typeface="Cambria Math"/>
                  <a:ea typeface="Cambria Math"/>
                </a:rPr>
                <a:t>u</a:t>
              </a:r>
              <a:r>
                <a:rPr lang="el-GR" i="1" baseline="-25000" smtClean="0">
                  <a:latin typeface="Cambria Math"/>
                  <a:ea typeface="Cambria Math"/>
                </a:rPr>
                <a:t>β</a:t>
              </a:r>
              <a:r>
                <a:rPr lang="cs-CZ" i="1" baseline="-25000" smtClean="0">
                  <a:latin typeface="Cambria Math"/>
                  <a:ea typeface="Cambria Math"/>
                </a:rPr>
                <a:t> </a:t>
              </a:r>
              <a:r>
                <a:rPr lang="cs-CZ" smtClean="0"/>
                <a:t>(</a:t>
              </a:r>
              <a:r>
                <a:rPr lang="cs-CZ" i="1" smtClean="0">
                  <a:latin typeface="Cambria Math" pitchFamily="18" charset="0"/>
                  <a:ea typeface="Cambria Math" pitchFamily="18" charset="0"/>
                </a:rPr>
                <a:t>K </a:t>
              </a:r>
              <a:r>
                <a:rPr lang="cs-CZ" smtClean="0"/>
                <a:t>) ve směru </a:t>
              </a:r>
              <a:r>
                <a:rPr lang="el-GR" i="1" smtClean="0">
                  <a:latin typeface="Cambria Math"/>
                  <a:ea typeface="Cambria Math"/>
                </a:rPr>
                <a:t>β</a:t>
              </a:r>
              <a:r>
                <a:rPr lang="cs-CZ" i="1" smtClean="0">
                  <a:latin typeface="Cambria Math"/>
                  <a:ea typeface="Cambria Math"/>
                </a:rPr>
                <a:t> .</a:t>
              </a:r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285852" y="1571612"/>
              <a:ext cx="135732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cs-CZ" i="1" smtClean="0">
                  <a:solidFill>
                    <a:srgbClr val="FF0000"/>
                  </a:solidFill>
                </a:rPr>
                <a:t>Interpretace</a:t>
              </a:r>
              <a:endParaRPr lang="cs-CZ" i="1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1000100" y="3934430"/>
            <a:ext cx="70009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Proveďme translaci celé soustavy s jádry v rovnovážných polohách</a:t>
            </a:r>
            <a:br>
              <a:rPr lang="cs-CZ" smtClean="0"/>
            </a:br>
            <a:r>
              <a:rPr lang="cs-CZ" smtClean="0"/>
              <a:t>o nějaký vektor </a:t>
            </a:r>
            <a:r>
              <a:rPr lang="cs-CZ" b="1" i="1" smtClean="0"/>
              <a:t>u</a:t>
            </a:r>
            <a:r>
              <a:rPr lang="cs-CZ" baseline="-25000" smtClean="0"/>
              <a:t>0 </a:t>
            </a:r>
            <a:r>
              <a:rPr lang="cs-CZ" smtClean="0"/>
              <a:t>ve směru </a:t>
            </a:r>
            <a:r>
              <a:rPr lang="el-GR" i="1" smtClean="0">
                <a:latin typeface="Cambria Math"/>
                <a:ea typeface="Cambria Math"/>
              </a:rPr>
              <a:t>β</a:t>
            </a:r>
            <a:r>
              <a:rPr lang="cs-CZ" i="1" smtClean="0">
                <a:latin typeface="Cambria Math"/>
                <a:ea typeface="Cambria Math"/>
              </a:rPr>
              <a:t> </a:t>
            </a:r>
            <a:r>
              <a:rPr lang="en-US" smtClean="0"/>
              <a:t>;</a:t>
            </a:r>
            <a:r>
              <a:rPr lang="cs-CZ" i="1" smtClean="0">
                <a:latin typeface="Cambria Math"/>
                <a:ea typeface="Cambria Math"/>
              </a:rPr>
              <a:t> </a:t>
            </a:r>
            <a:r>
              <a:rPr lang="en-US" smtClean="0"/>
              <a:t>s</a:t>
            </a:r>
            <a:r>
              <a:rPr lang="cs-CZ" smtClean="0"/>
              <a:t>íly působící na jádra se nezmění</a:t>
            </a:r>
            <a:r>
              <a:rPr lang="en-US" smtClean="0"/>
              <a:t>.</a:t>
            </a:r>
          </a:p>
          <a:p>
            <a:r>
              <a:rPr lang="en-US" smtClean="0"/>
              <a:t>V rovnov</a:t>
            </a:r>
            <a:r>
              <a:rPr lang="cs-CZ" smtClean="0"/>
              <a:t>ážných polohách je výslednice sil na jádro nulová, takže  </a:t>
            </a:r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928794" y="5000636"/>
            <a:ext cx="4554172" cy="857256"/>
            <a:chOff x="2643174" y="4572008"/>
            <a:chExt cx="4554172" cy="857256"/>
          </a:xfrm>
        </p:grpSpPr>
        <p:sp>
          <p:nvSpPr>
            <p:cNvPr id="14" name="Zaoblený obdélník 13"/>
            <p:cNvSpPr/>
            <p:nvPr/>
          </p:nvSpPr>
          <p:spPr>
            <a:xfrm>
              <a:off x="2643174" y="4572008"/>
              <a:ext cx="4554172" cy="8572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2928927" y="4627576"/>
            <a:ext cx="2161636" cy="730250"/>
          </p:xfrm>
          <a:graphic>
            <a:graphicData uri="http://schemas.openxmlformats.org/presentationml/2006/ole">
              <p:oleObj spid="_x0000_s26626" name="Rovnice" r:id="rId3" imgW="1320480" imgH="444240" progId="Equation.3">
                <p:embed/>
              </p:oleObj>
            </a:graphicData>
          </a:graphic>
        </p:graphicFrame>
        <p:sp>
          <p:nvSpPr>
            <p:cNvPr id="13" name="TextovéPole 12"/>
            <p:cNvSpPr txBox="1"/>
            <p:nvPr/>
          </p:nvSpPr>
          <p:spPr>
            <a:xfrm>
              <a:off x="5072066" y="4774180"/>
              <a:ext cx="200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pro všechna  </a:t>
              </a:r>
              <a:r>
                <a:rPr lang="cs-CZ" i="1" smtClean="0">
                  <a:latin typeface="Times New Roman" pitchFamily="18" charset="0"/>
                  <a:ea typeface="Cambria Math"/>
                  <a:cs typeface="Times New Roman" pitchFamily="18" charset="0"/>
                </a:rPr>
                <a:t>J,</a:t>
              </a:r>
              <a:r>
                <a:rPr lang="el-GR" i="1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α</a:t>
              </a:r>
              <a:r>
                <a:rPr lang="cs-CZ" i="1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, </a:t>
              </a:r>
              <a:r>
                <a:rPr lang="el-GR" i="1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β</a:t>
              </a:r>
              <a:r>
                <a:rPr lang="cs-CZ" i="1" smtClean="0">
                  <a:latin typeface="Times New Roman" pitchFamily="18" charset="0"/>
                  <a:ea typeface="Cambria Math"/>
                  <a:cs typeface="Times New Roman" pitchFamily="18" charset="0"/>
                </a:rPr>
                <a:t>.</a:t>
              </a:r>
              <a:endParaRPr lang="cs-CZ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1000100" y="3429000"/>
            <a:ext cx="292895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mtClean="0">
                <a:solidFill>
                  <a:srgbClr val="0000FF"/>
                </a:solidFill>
              </a:rPr>
              <a:t>Základní relace pro </a:t>
            </a:r>
            <a:r>
              <a:rPr lang="cs-CZ" i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l-GR" sz="2000" i="1" baseline="-25000" smtClean="0">
                <a:solidFill>
                  <a:srgbClr val="0000FF"/>
                </a:solidFill>
                <a:latin typeface="Cambria Math"/>
                <a:ea typeface="Cambria Math"/>
              </a:rPr>
              <a:t>αβ</a:t>
            </a:r>
            <a:r>
              <a:rPr lang="cs-CZ" sz="2000" i="1" baseline="-25000" smtClean="0">
                <a:solidFill>
                  <a:srgbClr val="0000FF"/>
                </a:solidFill>
                <a:latin typeface="Cambria Math"/>
                <a:ea typeface="Cambria Math"/>
              </a:rPr>
              <a:t> </a:t>
            </a:r>
            <a:r>
              <a:rPr lang="cs-CZ" smtClean="0">
                <a:solidFill>
                  <a:srgbClr val="0000FF"/>
                </a:solidFill>
                <a:latin typeface="Cambria Math"/>
                <a:ea typeface="Cambria Math"/>
              </a:rPr>
              <a:t>(</a:t>
            </a:r>
            <a:r>
              <a:rPr lang="cs-CZ" i="1" smtClean="0">
                <a:solidFill>
                  <a:srgbClr val="0000FF"/>
                </a:solidFill>
                <a:latin typeface="Cambria Math"/>
                <a:ea typeface="Cambria Math"/>
              </a:rPr>
              <a:t>J,K </a:t>
            </a:r>
            <a:r>
              <a:rPr lang="cs-CZ" smtClean="0">
                <a:solidFill>
                  <a:srgbClr val="0000FF"/>
                </a:solidFill>
                <a:latin typeface="Cambria Math"/>
                <a:ea typeface="Cambria Math"/>
              </a:rPr>
              <a:t>)</a:t>
            </a:r>
            <a:endParaRPr lang="cs-CZ">
              <a:solidFill>
                <a:srgbClr val="0000FF"/>
              </a:solidFill>
            </a:endParaRPr>
          </a:p>
        </p:txBody>
      </p:sp>
      <p:sp>
        <p:nvSpPr>
          <p:cNvPr id="16" name="Tlačítko akce: Vlastní 15">
            <a:hlinkClick r:id="rId4" action="ppaction://hlinksldjump" highlightClick="1"/>
          </p:cNvPr>
          <p:cNvSpPr/>
          <p:nvPr/>
        </p:nvSpPr>
        <p:spPr>
          <a:xfrm>
            <a:off x="7350776" y="1357298"/>
            <a:ext cx="936000" cy="214314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smtClean="0"/>
              <a:t>Dodatek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43570" y="214290"/>
            <a:ext cx="3000396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Elastické vlny v kontinuu - </a:t>
            </a:r>
            <a:r>
              <a:rPr lang="cs-CZ" i="1" dirty="0" smtClean="0">
                <a:solidFill>
                  <a:schemeClr val="bg1"/>
                </a:solidFill>
              </a:rPr>
              <a:t>2</a:t>
            </a:r>
            <a:endParaRPr lang="cs-CZ" i="1" dirty="0">
              <a:solidFill>
                <a:schemeClr val="bg1"/>
              </a:solidFill>
            </a:endParaRPr>
          </a:p>
        </p:txBody>
      </p:sp>
      <p:grpSp>
        <p:nvGrpSpPr>
          <p:cNvPr id="73" name="Skupina 72"/>
          <p:cNvGrpSpPr/>
          <p:nvPr/>
        </p:nvGrpSpPr>
        <p:grpSpPr>
          <a:xfrm>
            <a:off x="642910" y="1142984"/>
            <a:ext cx="7358114" cy="1323439"/>
            <a:chOff x="3786182" y="2000240"/>
            <a:chExt cx="4786346" cy="1323439"/>
          </a:xfrm>
        </p:grpSpPr>
        <p:sp>
          <p:nvSpPr>
            <p:cNvPr id="23" name="TextovéPole 22"/>
            <p:cNvSpPr txBox="1"/>
            <p:nvPr/>
          </p:nvSpPr>
          <p:spPr>
            <a:xfrm>
              <a:off x="3786182" y="2000240"/>
              <a:ext cx="47863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Předchozí výsledky jsou pro </a:t>
              </a:r>
              <a:r>
                <a:rPr lang="cs-CZ" sz="1600" dirty="0" smtClean="0">
                  <a:solidFill>
                    <a:srgbClr val="0000FF"/>
                  </a:solidFill>
                </a:rPr>
                <a:t>směr </a:t>
              </a:r>
              <a:r>
                <a:rPr lang="en-US" sz="1600" dirty="0" smtClean="0">
                  <a:solidFill>
                    <a:srgbClr val="0000FF"/>
                  </a:solidFill>
                </a:rPr>
                <a:t>[100] v </a:t>
              </a:r>
              <a:r>
                <a:rPr lang="cs-CZ" sz="1600" dirty="0" smtClean="0">
                  <a:solidFill>
                    <a:srgbClr val="0000FF"/>
                  </a:solidFill>
                </a:rPr>
                <a:t>kubické </a:t>
              </a:r>
              <a:r>
                <a:rPr lang="cs-CZ" sz="1600" smtClean="0">
                  <a:solidFill>
                    <a:srgbClr val="0000FF"/>
                  </a:solidFill>
                </a:rPr>
                <a:t>mříži</a:t>
              </a:r>
              <a:r>
                <a:rPr lang="cs-CZ" sz="1600" smtClean="0"/>
                <a:t>. </a:t>
              </a:r>
              <a:r>
                <a:rPr lang="cs-CZ" sz="1600" i="1" smtClean="0">
                  <a:solidFill>
                    <a:srgbClr val="0000FF"/>
                  </a:solidFill>
                </a:rPr>
                <a:t>V </a:t>
              </a:r>
              <a:r>
                <a:rPr lang="cs-CZ" sz="1600" i="1" dirty="0" smtClean="0">
                  <a:solidFill>
                    <a:srgbClr val="0000FF"/>
                  </a:solidFill>
                </a:rPr>
                <a:t>jiných směrech </a:t>
              </a:r>
              <a:r>
                <a:rPr lang="cs-CZ" sz="1600" dirty="0" smtClean="0"/>
                <a:t>bude </a:t>
              </a:r>
              <a:r>
                <a:rPr lang="cs-CZ" sz="1600" smtClean="0">
                  <a:solidFill>
                    <a:srgbClr val="0000FF"/>
                  </a:solidFill>
                </a:rPr>
                <a:t>rychlost  </a:t>
              </a:r>
              <a:endParaRPr lang="cs-CZ" sz="1600" dirty="0" smtClean="0">
                <a:solidFill>
                  <a:srgbClr val="0000FF"/>
                </a:solidFill>
              </a:endParaRPr>
            </a:p>
            <a:p>
              <a:endParaRPr lang="cs-CZ" sz="1600" dirty="0" smtClean="0"/>
            </a:p>
            <a:p>
              <a:endParaRPr lang="cs-CZ" sz="1600" dirty="0" smtClean="0"/>
            </a:p>
            <a:p>
              <a:endParaRPr lang="cs-CZ" sz="1600" dirty="0" smtClean="0"/>
            </a:p>
            <a:p>
              <a:r>
                <a:rPr lang="cs-CZ" sz="1600" dirty="0" smtClean="0"/>
                <a:t>kde </a:t>
              </a:r>
              <a:r>
                <a:rPr lang="cs-CZ" sz="1600" i="1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C</a:t>
              </a:r>
              <a:r>
                <a:rPr lang="cs-CZ" sz="1600" dirty="0" smtClean="0">
                  <a:solidFill>
                    <a:srgbClr val="0000FF"/>
                  </a:solidFill>
                </a:rPr>
                <a:t> </a:t>
              </a:r>
              <a:r>
                <a:rPr 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cs-CZ" sz="1600" dirty="0" smtClean="0">
                  <a:solidFill>
                    <a:srgbClr val="0000FF"/>
                  </a:solidFill>
                </a:rPr>
                <a:t>je </a:t>
              </a:r>
              <a:r>
                <a:rPr lang="cs-CZ" sz="1600" i="1" dirty="0" smtClean="0">
                  <a:solidFill>
                    <a:srgbClr val="0000FF"/>
                  </a:solidFill>
                </a:rPr>
                <a:t>pro kubickou mříž </a:t>
              </a:r>
              <a:r>
                <a:rPr lang="cs-CZ" sz="1600" dirty="0" smtClean="0">
                  <a:solidFill>
                    <a:srgbClr val="0000FF"/>
                  </a:solidFill>
                </a:rPr>
                <a:t>v následující tabulce</a:t>
              </a:r>
              <a:r>
                <a:rPr lang="cs-CZ" sz="1600" dirty="0" smtClean="0"/>
                <a:t>.</a:t>
              </a:r>
              <a:endParaRPr lang="cs-CZ" dirty="0"/>
            </a:p>
          </p:txBody>
        </p:sp>
        <p:graphicFrame>
          <p:nvGraphicFramePr>
            <p:cNvPr id="24" name="Objekt 23"/>
            <p:cNvGraphicFramePr>
              <a:graphicFrameLocks noChangeAspect="1"/>
            </p:cNvGraphicFramePr>
            <p:nvPr/>
          </p:nvGraphicFramePr>
          <p:xfrm>
            <a:off x="5724891" y="2417720"/>
            <a:ext cx="663576" cy="582652"/>
          </p:xfrm>
          <a:graphic>
            <a:graphicData uri="http://schemas.openxmlformats.org/presentationml/2006/ole">
              <p:oleObj spid="_x0000_s57346" name="Rovnice" r:id="rId3" imgW="520560" imgH="457200" progId="Equation.3">
                <p:embed/>
              </p:oleObj>
            </a:graphicData>
          </a:graphic>
        </p:graphicFrame>
      </p:grpSp>
      <p:graphicFrame>
        <p:nvGraphicFramePr>
          <p:cNvPr id="25" name="Tabulka 24"/>
          <p:cNvGraphicFramePr>
            <a:graphicFrameLocks noGrp="1"/>
          </p:cNvGraphicFramePr>
          <p:nvPr/>
        </p:nvGraphicFramePr>
        <p:xfrm>
          <a:off x="3548096" y="2659384"/>
          <a:ext cx="5167308" cy="1341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3111"/>
                <a:gridCol w="903772"/>
                <a:gridCol w="1581599"/>
                <a:gridCol w="1928826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Vlna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q</a:t>
                      </a:r>
                      <a:r>
                        <a:rPr lang="en-US" sz="1400" dirty="0" smtClean="0"/>
                        <a:t>   ⃦ [100]</a:t>
                      </a:r>
                      <a:endParaRPr lang="cs-CZ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q</a:t>
                      </a:r>
                      <a:r>
                        <a:rPr lang="en-US" sz="1400" dirty="0" smtClean="0"/>
                        <a:t>   ⃦ [110]</a:t>
                      </a:r>
                      <a:endParaRPr lang="cs-CZ" sz="1400" b="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q</a:t>
                      </a:r>
                      <a:r>
                        <a:rPr lang="en-US" sz="1400" dirty="0" smtClean="0"/>
                        <a:t>   ⃦ [111]</a:t>
                      </a:r>
                      <a:endParaRPr lang="cs-CZ" sz="1400" b="0" i="0" dirty="0" smtClean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6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800" baseline="-25000" dirty="0" smtClean="0"/>
                        <a:t>11</a:t>
                      </a:r>
                      <a:endParaRPr lang="cs-CZ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err="1" smtClean="0"/>
                        <a:t>11</a:t>
                      </a:r>
                      <a:r>
                        <a:rPr lang="en-US" sz="1400" dirty="0" err="1" smtClean="0"/>
                        <a:t>+</a:t>
                      </a:r>
                      <a:r>
                        <a:rPr lang="en-US" sz="1600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err="1" smtClean="0"/>
                        <a:t>12</a:t>
                      </a:r>
                      <a:r>
                        <a:rPr lang="en-US" sz="1400" dirty="0" err="1" smtClean="0"/>
                        <a:t>+2</a:t>
                      </a:r>
                      <a:r>
                        <a:rPr lang="en-US" sz="1600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smtClean="0"/>
                        <a:t>44</a:t>
                      </a:r>
                      <a:r>
                        <a:rPr lang="en-US" sz="1600" dirty="0" smtClean="0"/>
                        <a:t>)/</a:t>
                      </a:r>
                      <a:r>
                        <a:rPr lang="en-US" sz="1400" dirty="0" smtClean="0"/>
                        <a:t>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err="1" smtClean="0"/>
                        <a:t>11</a:t>
                      </a:r>
                      <a:r>
                        <a:rPr lang="en-US" sz="1400" dirty="0" err="1" smtClean="0"/>
                        <a:t>+2</a:t>
                      </a:r>
                      <a:r>
                        <a:rPr lang="en-US" sz="1600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err="1" smtClean="0"/>
                        <a:t>12</a:t>
                      </a:r>
                      <a:r>
                        <a:rPr lang="en-US" sz="1400" dirty="0" err="1" smtClean="0"/>
                        <a:t>+4</a:t>
                      </a:r>
                      <a:r>
                        <a:rPr lang="en-US" sz="1600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smtClean="0"/>
                        <a:t>44</a:t>
                      </a:r>
                      <a:r>
                        <a:rPr lang="en-US" sz="1400" baseline="0" dirty="0" smtClean="0"/>
                        <a:t>)/3</a:t>
                      </a:r>
                      <a:endParaRPr lang="cs-CZ" sz="16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1800" baseline="-25000" dirty="0" err="1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cs-CZ" sz="1600" baseline="-25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en-US" sz="1600" baseline="-25000" dirty="0" smtClean="0"/>
                        <a:t>44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smtClean="0"/>
                        <a:t>44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smtClean="0"/>
                        <a:t>11</a:t>
                      </a:r>
                      <a:r>
                        <a:rPr lang="en-US" sz="1400" dirty="0" smtClean="0"/>
                        <a:t>-</a:t>
                      </a:r>
                      <a:r>
                        <a:rPr lang="en-US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err="1" smtClean="0"/>
                        <a:t>12</a:t>
                      </a:r>
                      <a:r>
                        <a:rPr lang="en-US" sz="1400" dirty="0" err="1" smtClean="0"/>
                        <a:t>+</a:t>
                      </a:r>
                      <a:r>
                        <a:rPr lang="en-US" sz="1600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smtClean="0"/>
                        <a:t>44</a:t>
                      </a:r>
                      <a:r>
                        <a:rPr lang="en-US" sz="1400" baseline="0" dirty="0" smtClean="0"/>
                        <a:t>)/3</a:t>
                      </a:r>
                      <a:endParaRPr lang="cs-CZ" sz="16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 smtClean="0">
                          <a:solidFill>
                            <a:srgbClr val="0000FF"/>
                          </a:solidFill>
                        </a:rPr>
                        <a:t>T</a:t>
                      </a:r>
                      <a:r>
                        <a:rPr lang="en-US" sz="1800" baseline="-25000" dirty="0" err="1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smtClean="0"/>
                        <a:t>44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smtClean="0"/>
                        <a:t>11</a:t>
                      </a:r>
                      <a:r>
                        <a:rPr lang="en-US" sz="1400" dirty="0" smtClean="0"/>
                        <a:t>-</a:t>
                      </a:r>
                      <a:r>
                        <a:rPr lang="en-US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smtClean="0"/>
                        <a:t>12</a:t>
                      </a:r>
                      <a:r>
                        <a:rPr lang="en-US" sz="1600" dirty="0" smtClean="0"/>
                        <a:t>)/</a:t>
                      </a:r>
                      <a:r>
                        <a:rPr lang="en-US" sz="1400" dirty="0" smtClean="0"/>
                        <a:t>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</a:t>
                      </a:r>
                      <a:r>
                        <a:rPr lang="en-US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smtClean="0"/>
                        <a:t>11</a:t>
                      </a:r>
                      <a:r>
                        <a:rPr lang="en-US" sz="1400" dirty="0" smtClean="0"/>
                        <a:t>-</a:t>
                      </a:r>
                      <a:r>
                        <a:rPr lang="en-US" sz="1600" i="1" dirty="0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err="1" smtClean="0"/>
                        <a:t>12</a:t>
                      </a:r>
                      <a:r>
                        <a:rPr lang="en-US" sz="1400" dirty="0" err="1" smtClean="0"/>
                        <a:t>+</a:t>
                      </a:r>
                      <a:r>
                        <a:rPr lang="en-US" sz="1600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600" baseline="-25000" dirty="0" smtClean="0"/>
                        <a:t>44</a:t>
                      </a:r>
                      <a:r>
                        <a:rPr lang="en-US" sz="1400" baseline="0" dirty="0" smtClean="0"/>
                        <a:t>)/3</a:t>
                      </a:r>
                      <a:endParaRPr lang="cs-CZ" sz="160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2" name="Skupina 71"/>
          <p:cNvGrpSpPr/>
          <p:nvPr/>
        </p:nvGrpSpPr>
        <p:grpSpPr>
          <a:xfrm>
            <a:off x="3500430" y="4500570"/>
            <a:ext cx="3857652" cy="340836"/>
            <a:chOff x="3643306" y="5643578"/>
            <a:chExt cx="3857652" cy="34083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0" name="TextovéPole 69"/>
            <p:cNvSpPr txBox="1"/>
            <p:nvPr/>
          </p:nvSpPr>
          <p:spPr>
            <a:xfrm>
              <a:off x="3643306" y="5643578"/>
              <a:ext cx="3857652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sz="1600" smtClean="0"/>
                <a:t>Zpravidla :                                                        </a:t>
              </a:r>
              <a:endParaRPr lang="cs-CZ" sz="1600" dirty="0"/>
            </a:p>
          </p:txBody>
        </p:sp>
        <p:graphicFrame>
          <p:nvGraphicFramePr>
            <p:cNvPr id="71" name="Objekt 70"/>
            <p:cNvGraphicFramePr>
              <a:graphicFrameLocks noChangeAspect="1"/>
            </p:cNvGraphicFramePr>
            <p:nvPr/>
          </p:nvGraphicFramePr>
          <p:xfrm>
            <a:off x="5000629" y="5643578"/>
            <a:ext cx="2446008" cy="340836"/>
          </p:xfrm>
          <a:graphic>
            <a:graphicData uri="http://schemas.openxmlformats.org/presentationml/2006/ole">
              <p:oleObj spid="_x0000_s57347" name="Rovnice" r:id="rId4" imgW="1549080" imgH="215640" progId="Equation.3">
                <p:embed/>
              </p:oleObj>
            </a:graphicData>
          </a:graphic>
        </p:graphicFrame>
      </p:grpSp>
      <p:graphicFrame>
        <p:nvGraphicFramePr>
          <p:cNvPr id="74" name="Tabulka 73"/>
          <p:cNvGraphicFramePr>
            <a:graphicFrameLocks noGrp="1"/>
          </p:cNvGraphicFramePr>
          <p:nvPr/>
        </p:nvGraphicFramePr>
        <p:xfrm>
          <a:off x="3428992" y="4985404"/>
          <a:ext cx="5244191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256"/>
                <a:gridCol w="1477645"/>
                <a:gridCol w="1477645"/>
                <a:gridCol w="1477645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Materi</a:t>
                      </a:r>
                      <a:r>
                        <a:rPr lang="cs-CZ" sz="1400" b="0" dirty="0" err="1" smtClean="0"/>
                        <a:t>ál</a:t>
                      </a:r>
                      <a:endParaRPr lang="cs-CZ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/>
                        <a:t>c</a:t>
                      </a:r>
                      <a:r>
                        <a:rPr lang="en-US" sz="1600" baseline="-25000" dirty="0" smtClean="0"/>
                        <a:t>11 </a:t>
                      </a:r>
                      <a:r>
                        <a:rPr lang="en-US" sz="1200" b="0" dirty="0" smtClean="0"/>
                        <a:t>[10</a:t>
                      </a:r>
                      <a:r>
                        <a:rPr lang="en-US" sz="1200" b="0" baseline="30000" dirty="0" smtClean="0"/>
                        <a:t>12 </a:t>
                      </a:r>
                      <a:r>
                        <a:rPr lang="en-US" sz="1200" b="0" dirty="0" err="1" smtClean="0"/>
                        <a:t>dyn.cm</a:t>
                      </a:r>
                      <a:r>
                        <a:rPr lang="en-US" sz="1200" b="0" baseline="30000" dirty="0" smtClean="0"/>
                        <a:t>-2</a:t>
                      </a:r>
                      <a:r>
                        <a:rPr lang="en-US" sz="1200" b="0" dirty="0" smtClean="0"/>
                        <a:t>]</a:t>
                      </a:r>
                      <a:endParaRPr lang="cs-CZ" sz="16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/>
                        <a:t>c</a:t>
                      </a:r>
                      <a:r>
                        <a:rPr lang="en-US" sz="1600" baseline="-25000" dirty="0" smtClean="0"/>
                        <a:t>12 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200" b="0" dirty="0" smtClean="0"/>
                        <a:t>[10</a:t>
                      </a:r>
                      <a:r>
                        <a:rPr lang="en-US" sz="1200" b="0" baseline="30000" dirty="0" smtClean="0"/>
                        <a:t>12 </a:t>
                      </a:r>
                      <a:r>
                        <a:rPr lang="en-US" sz="1200" b="0" dirty="0" err="1" smtClean="0"/>
                        <a:t>dyn.cm</a:t>
                      </a:r>
                      <a:r>
                        <a:rPr lang="en-US" sz="1200" b="0" baseline="30000" dirty="0" smtClean="0"/>
                        <a:t>-2</a:t>
                      </a:r>
                      <a:r>
                        <a:rPr lang="en-US" sz="1200" b="0" dirty="0" smtClean="0"/>
                        <a:t>]</a:t>
                      </a:r>
                      <a:endParaRPr lang="cs-CZ" sz="1400" b="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/>
                        <a:t>c</a:t>
                      </a:r>
                      <a:r>
                        <a:rPr lang="cs-CZ" sz="1600" baseline="-25000" smtClean="0"/>
                        <a:t>44</a:t>
                      </a:r>
                      <a:r>
                        <a:rPr lang="en-US" sz="1600" baseline="-25000" smtClean="0"/>
                        <a:t>  </a:t>
                      </a:r>
                      <a:r>
                        <a:rPr lang="en-US" sz="1200" b="0" dirty="0" smtClean="0"/>
                        <a:t>[10</a:t>
                      </a:r>
                      <a:r>
                        <a:rPr lang="en-US" sz="1200" b="0" baseline="30000" dirty="0" smtClean="0"/>
                        <a:t>12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en-US" sz="1200" b="0" dirty="0" err="1" smtClean="0"/>
                        <a:t>dyn.cm</a:t>
                      </a:r>
                      <a:r>
                        <a:rPr lang="en-US" sz="1200" b="0" baseline="30000" dirty="0" smtClean="0"/>
                        <a:t>-2</a:t>
                      </a:r>
                      <a:r>
                        <a:rPr lang="en-US" sz="1200" b="0" dirty="0" smtClean="0"/>
                        <a:t>]</a:t>
                      </a:r>
                      <a:endParaRPr lang="cs-CZ" sz="1600" b="0" baseline="-25000" dirty="0" smtClean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cs-CZ" sz="1400" dirty="0" smtClean="0"/>
                        <a:t>.</a:t>
                      </a:r>
                      <a:r>
                        <a:rPr lang="en-US" sz="1400" dirty="0" smtClean="0"/>
                        <a:t>07 </a:t>
                      </a:r>
                      <a:endParaRPr lang="cs-CZ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  <a:r>
                        <a:rPr lang="cs-CZ" sz="1400" dirty="0" smtClean="0"/>
                        <a:t>.</a:t>
                      </a:r>
                      <a:r>
                        <a:rPr lang="en-US" sz="1400" dirty="0" smtClean="0"/>
                        <a:t>61 </a:t>
                      </a:r>
                      <a:endParaRPr lang="cs-CZ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  <a:r>
                        <a:rPr lang="cs-CZ" sz="1400" dirty="0" smtClean="0"/>
                        <a:t>.</a:t>
                      </a:r>
                      <a:r>
                        <a:rPr lang="en-US" sz="1400" dirty="0" smtClean="0"/>
                        <a:t>28 </a:t>
                      </a:r>
                      <a:endParaRPr lang="cs-CZ" sz="1400" baseline="30000" dirty="0" smtClean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</a:t>
                      </a:r>
                      <a:r>
                        <a:rPr lang="cs-CZ" sz="1400" dirty="0" smtClean="0"/>
                        <a:t>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r>
                        <a:rPr lang="cs-CZ" sz="1400" dirty="0" smtClean="0"/>
                        <a:t>.</a:t>
                      </a:r>
                      <a:r>
                        <a:rPr lang="en-US" sz="1400" dirty="0" smtClean="0"/>
                        <a:t>66</a:t>
                      </a:r>
                      <a:endParaRPr lang="cs-CZ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  <a:r>
                        <a:rPr lang="cs-CZ" sz="1400" dirty="0" smtClean="0"/>
                        <a:t>.</a:t>
                      </a:r>
                      <a:r>
                        <a:rPr lang="en-US" sz="1400" dirty="0" smtClean="0"/>
                        <a:t>64 </a:t>
                      </a:r>
                      <a:endParaRPr lang="cs-CZ" sz="1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</a:t>
                      </a:r>
                      <a:r>
                        <a:rPr lang="cs-CZ" sz="1400" dirty="0" smtClean="0"/>
                        <a:t>.</a:t>
                      </a:r>
                      <a:r>
                        <a:rPr lang="en-US" sz="1400" dirty="0" smtClean="0"/>
                        <a:t>80 </a:t>
                      </a:r>
                      <a:endParaRPr lang="cs-CZ" sz="1400" baseline="30000" dirty="0" smtClean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NaCl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0.487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0.124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0.126</a:t>
                      </a:r>
                      <a:endParaRPr lang="cs-CZ" sz="120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Skupina 26"/>
          <p:cNvGrpSpPr/>
          <p:nvPr/>
        </p:nvGrpSpPr>
        <p:grpSpPr>
          <a:xfrm>
            <a:off x="428596" y="3164668"/>
            <a:ext cx="2857520" cy="3145006"/>
            <a:chOff x="428596" y="3164668"/>
            <a:chExt cx="2857520" cy="3145006"/>
          </a:xfrm>
        </p:grpSpPr>
        <p:grpSp>
          <p:nvGrpSpPr>
            <p:cNvPr id="56" name="Skupina 55"/>
            <p:cNvGrpSpPr/>
            <p:nvPr/>
          </p:nvGrpSpPr>
          <p:grpSpPr>
            <a:xfrm>
              <a:off x="428596" y="3164668"/>
              <a:ext cx="2714644" cy="2550348"/>
              <a:chOff x="428596" y="4000504"/>
              <a:chExt cx="2714644" cy="2550348"/>
            </a:xfrm>
          </p:grpSpPr>
          <p:grpSp>
            <p:nvGrpSpPr>
              <p:cNvPr id="57" name="Skupina 29"/>
              <p:cNvGrpSpPr/>
              <p:nvPr/>
            </p:nvGrpSpPr>
            <p:grpSpPr>
              <a:xfrm>
                <a:off x="857224" y="4000504"/>
                <a:ext cx="1928826" cy="2287604"/>
                <a:chOff x="857224" y="4000504"/>
                <a:chExt cx="1928826" cy="2287604"/>
              </a:xfrm>
            </p:grpSpPr>
            <p:cxnSp>
              <p:nvCxnSpPr>
                <p:cNvPr id="68" name="Přímá spojovací šipka 67"/>
                <p:cNvCxnSpPr/>
                <p:nvPr/>
              </p:nvCxnSpPr>
              <p:spPr>
                <a:xfrm rot="5400000" flipH="1" flipV="1">
                  <a:off x="-285784" y="5143512"/>
                  <a:ext cx="2286016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ovací šipka 68"/>
                <p:cNvCxnSpPr/>
                <p:nvPr/>
              </p:nvCxnSpPr>
              <p:spPr>
                <a:xfrm>
                  <a:off x="857224" y="6286520"/>
                  <a:ext cx="1928826" cy="158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Skupina 44"/>
              <p:cNvGrpSpPr/>
              <p:nvPr/>
            </p:nvGrpSpPr>
            <p:grpSpPr>
              <a:xfrm>
                <a:off x="428596" y="4143380"/>
                <a:ext cx="2714644" cy="2407472"/>
                <a:chOff x="428596" y="4143380"/>
                <a:chExt cx="2714644" cy="2407472"/>
              </a:xfrm>
            </p:grpSpPr>
            <p:grpSp>
              <p:nvGrpSpPr>
                <p:cNvPr id="59" name="Skupina 37"/>
                <p:cNvGrpSpPr/>
                <p:nvPr/>
              </p:nvGrpSpPr>
              <p:grpSpPr>
                <a:xfrm>
                  <a:off x="857224" y="4214818"/>
                  <a:ext cx="1857195" cy="2078016"/>
                  <a:chOff x="857224" y="4214818"/>
                  <a:chExt cx="1857195" cy="2078016"/>
                </a:xfrm>
              </p:grpSpPr>
              <p:cxnSp>
                <p:nvCxnSpPr>
                  <p:cNvPr id="65" name="Přímá spojovací čára 64"/>
                  <p:cNvCxnSpPr/>
                  <p:nvPr/>
                </p:nvCxnSpPr>
                <p:spPr>
                  <a:xfrm rot="5400000" flipH="1" flipV="1">
                    <a:off x="642910" y="4429132"/>
                    <a:ext cx="2071702" cy="1643074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Přímá spojovací čára 65"/>
                  <p:cNvCxnSpPr/>
                  <p:nvPr/>
                </p:nvCxnSpPr>
                <p:spPr>
                  <a:xfrm flipV="1">
                    <a:off x="857224" y="4929198"/>
                    <a:ext cx="1785950" cy="1357322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Přímá spojovací čára 66"/>
                  <p:cNvCxnSpPr/>
                  <p:nvPr/>
                </p:nvCxnSpPr>
                <p:spPr>
                  <a:xfrm flipV="1">
                    <a:off x="866555" y="5211740"/>
                    <a:ext cx="1847864" cy="1081094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TextovéPole 59"/>
                <p:cNvSpPr txBox="1"/>
                <p:nvPr/>
              </p:nvSpPr>
              <p:spPr>
                <a:xfrm>
                  <a:off x="428596" y="4143380"/>
                  <a:ext cx="35719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l-GR" sz="2000" i="1" dirty="0" smtClean="0">
                      <a:latin typeface="Cambria Math"/>
                      <a:ea typeface="Cambria Math"/>
                    </a:rPr>
                    <a:t>ω</a:t>
                  </a:r>
                  <a:endParaRPr lang="cs-CZ" i="1" dirty="0"/>
                </a:p>
              </p:txBody>
            </p:sp>
            <p:sp>
              <p:nvSpPr>
                <p:cNvPr id="61" name="TextovéPole 60"/>
                <p:cNvSpPr txBox="1"/>
                <p:nvPr/>
              </p:nvSpPr>
              <p:spPr>
                <a:xfrm>
                  <a:off x="1857356" y="6243075"/>
                  <a:ext cx="1285884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2000" i="1" dirty="0" smtClean="0">
                      <a:latin typeface="Cambria Math"/>
                      <a:ea typeface="Cambria Math"/>
                    </a:rPr>
                    <a:t>q   </a:t>
                  </a:r>
                  <a:r>
                    <a:rPr lang="cs-CZ" sz="1400" dirty="0" smtClean="0"/>
                    <a:t>(</a:t>
                  </a:r>
                  <a:r>
                    <a:rPr lang="en-US" sz="1400" dirty="0" smtClean="0"/>
                    <a:t>[</a:t>
                  </a:r>
                  <a:r>
                    <a:rPr lang="en-US" sz="1400" i="1" dirty="0" err="1" smtClean="0">
                      <a:latin typeface="Cambria Math" pitchFamily="18" charset="0"/>
                      <a:ea typeface="Cambria Math" pitchFamily="18" charset="0"/>
                    </a:rPr>
                    <a:t>pqr</a:t>
                  </a:r>
                  <a:r>
                    <a:rPr lang="cs-CZ" sz="1400" i="1" dirty="0" smtClean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:r>
                    <a:rPr lang="en-US" sz="1400" dirty="0" smtClean="0"/>
                    <a:t>]</a:t>
                  </a:r>
                  <a:r>
                    <a:rPr lang="cs-CZ" sz="1400" dirty="0" smtClean="0"/>
                    <a:t>)</a:t>
                  </a:r>
                  <a:r>
                    <a:rPr lang="cs-CZ" sz="2000" i="1" dirty="0" smtClean="0">
                      <a:latin typeface="Cambria Math"/>
                      <a:ea typeface="Cambria Math"/>
                    </a:rPr>
                    <a:t> </a:t>
                  </a:r>
                  <a:endParaRPr lang="cs-CZ" i="1" dirty="0"/>
                </a:p>
              </p:txBody>
            </p:sp>
            <p:sp>
              <p:nvSpPr>
                <p:cNvPr id="62" name="TextovéPole 61"/>
                <p:cNvSpPr txBox="1"/>
                <p:nvPr/>
              </p:nvSpPr>
              <p:spPr>
                <a:xfrm>
                  <a:off x="1500166" y="4835735"/>
                  <a:ext cx="35719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cs-CZ" i="1" dirty="0" smtClean="0">
                      <a:solidFill>
                        <a:srgbClr val="FF0000"/>
                      </a:solidFill>
                    </a:rPr>
                    <a:t>L</a:t>
                  </a:r>
                  <a:r>
                    <a:rPr lang="cs-CZ" sz="2000" i="1" dirty="0" smtClean="0">
                      <a:latin typeface="Cambria Math"/>
                      <a:ea typeface="Cambria Math"/>
                    </a:rPr>
                    <a:t> </a:t>
                  </a:r>
                  <a:endParaRPr lang="cs-CZ" i="1" dirty="0"/>
                </a:p>
              </p:txBody>
            </p:sp>
            <p:sp>
              <p:nvSpPr>
                <p:cNvPr id="63" name="TextovéPole 62"/>
                <p:cNvSpPr txBox="1"/>
                <p:nvPr/>
              </p:nvSpPr>
              <p:spPr>
                <a:xfrm>
                  <a:off x="2214546" y="4714884"/>
                  <a:ext cx="35719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cs-CZ" i="1" dirty="0" err="1" smtClean="0">
                      <a:solidFill>
                        <a:srgbClr val="0000FF"/>
                      </a:solidFill>
                    </a:rPr>
                    <a:t>T</a:t>
                  </a:r>
                  <a:r>
                    <a:rPr lang="cs-CZ" sz="2000" baseline="-25000" dirty="0" err="1" smtClean="0">
                      <a:solidFill>
                        <a:srgbClr val="0000FF"/>
                      </a:solidFill>
                    </a:rPr>
                    <a:t>1</a:t>
                  </a:r>
                  <a:r>
                    <a:rPr lang="cs-CZ" sz="2000" i="1" dirty="0" smtClean="0">
                      <a:latin typeface="Cambria Math"/>
                      <a:ea typeface="Cambria Math"/>
                    </a:rPr>
                    <a:t> </a:t>
                  </a:r>
                  <a:endParaRPr lang="cs-CZ" i="1" dirty="0"/>
                </a:p>
              </p:txBody>
            </p:sp>
            <p:sp>
              <p:nvSpPr>
                <p:cNvPr id="64" name="TextovéPole 63"/>
                <p:cNvSpPr txBox="1"/>
                <p:nvPr/>
              </p:nvSpPr>
              <p:spPr>
                <a:xfrm>
                  <a:off x="2500298" y="5286388"/>
                  <a:ext cx="35719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cs-CZ" i="1" dirty="0" err="1" smtClean="0">
                      <a:solidFill>
                        <a:srgbClr val="0000FF"/>
                      </a:solidFill>
                    </a:rPr>
                    <a:t>T</a:t>
                  </a:r>
                  <a:r>
                    <a:rPr lang="cs-CZ" sz="2000" baseline="-25000" dirty="0" err="1" smtClean="0">
                      <a:solidFill>
                        <a:srgbClr val="0000FF"/>
                      </a:solidFill>
                    </a:rPr>
                    <a:t>2</a:t>
                  </a:r>
                  <a:r>
                    <a:rPr lang="cs-CZ" sz="2000" i="1" dirty="0" smtClean="0">
                      <a:latin typeface="Cambria Math"/>
                      <a:ea typeface="Cambria Math"/>
                    </a:rPr>
                    <a:t> </a:t>
                  </a:r>
                  <a:endParaRPr lang="cs-CZ" i="1" dirty="0"/>
                </a:p>
              </p:txBody>
            </p:sp>
          </p:grpSp>
        </p:grpSp>
        <p:sp>
          <p:nvSpPr>
            <p:cNvPr id="37" name="TextovéPole 36"/>
            <p:cNvSpPr txBox="1"/>
            <p:nvPr/>
          </p:nvSpPr>
          <p:spPr>
            <a:xfrm>
              <a:off x="428596" y="5786454"/>
              <a:ext cx="2857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smtClean="0"/>
                <a:t>Schematické disperzní závislosti pro akustické vlny.</a:t>
              </a:r>
              <a:endParaRPr lang="cs-CZ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43570" y="214290"/>
            <a:ext cx="3000396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Elastické vlny v kontinuu </a:t>
            </a:r>
            <a:r>
              <a:rPr lang="cs-CZ" smtClean="0">
                <a:solidFill>
                  <a:schemeClr val="bg1"/>
                </a:solidFill>
              </a:rPr>
              <a:t>- </a:t>
            </a:r>
            <a:r>
              <a:rPr lang="cs-CZ" i="1" smtClean="0">
                <a:solidFill>
                  <a:schemeClr val="bg1"/>
                </a:solidFill>
              </a:rPr>
              <a:t>3</a:t>
            </a:r>
            <a:endParaRPr lang="cs-CZ" i="1" dirty="0">
              <a:solidFill>
                <a:schemeClr val="bg1"/>
              </a:solidFill>
            </a:endParaRPr>
          </a:p>
        </p:txBody>
      </p:sp>
      <p:grpSp>
        <p:nvGrpSpPr>
          <p:cNvPr id="39" name="Skupina 38"/>
          <p:cNvGrpSpPr/>
          <p:nvPr/>
        </p:nvGrpSpPr>
        <p:grpSpPr>
          <a:xfrm>
            <a:off x="357158" y="1785926"/>
            <a:ext cx="8572560" cy="1928826"/>
            <a:chOff x="500035" y="1428736"/>
            <a:chExt cx="8179897" cy="1928826"/>
          </a:xfrm>
        </p:grpSpPr>
        <p:sp>
          <p:nvSpPr>
            <p:cNvPr id="5" name="TextovéPole 4"/>
            <p:cNvSpPr txBox="1"/>
            <p:nvPr/>
          </p:nvSpPr>
          <p:spPr>
            <a:xfrm>
              <a:off x="3294833" y="1784371"/>
              <a:ext cx="5385099" cy="1415772"/>
            </a:xfrm>
            <a:prstGeom prst="rect">
              <a:avLst/>
            </a:prstGeom>
            <a:solidFill>
              <a:srgbClr val="DEFECE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mtClean="0">
                  <a:solidFill>
                    <a:srgbClr val="0000FF"/>
                  </a:solidFill>
                </a:rPr>
                <a:t>V </a:t>
              </a:r>
              <a:r>
                <a:rPr lang="cs-CZ" b="1" i="1" smtClean="0">
                  <a:solidFill>
                    <a:srgbClr val="0000FF"/>
                  </a:solidFill>
                </a:rPr>
                <a:t>izotropním</a:t>
              </a:r>
              <a:r>
                <a:rPr lang="cs-CZ" smtClean="0">
                  <a:solidFill>
                    <a:srgbClr val="0000FF"/>
                  </a:solidFill>
                </a:rPr>
                <a:t> kontinuu </a:t>
              </a:r>
              <a:r>
                <a:rPr lang="cs-CZ" smtClean="0"/>
                <a:t>jsou</a:t>
              </a:r>
            </a:p>
            <a:p>
              <a:pPr algn="ctr"/>
              <a:r>
                <a:rPr lang="cs-CZ" smtClean="0">
                  <a:solidFill>
                    <a:srgbClr val="FF0000"/>
                  </a:solidFill>
                </a:rPr>
                <a:t>vždy </a:t>
              </a:r>
              <a:r>
                <a:rPr lang="cs-CZ" b="1" dirty="0" smtClean="0">
                  <a:solidFill>
                    <a:srgbClr val="FF0000"/>
                  </a:solidFill>
                </a:rPr>
                <a:t>3 </a:t>
              </a:r>
              <a:r>
                <a:rPr lang="en-US" b="1" i="1" dirty="0" err="1" smtClean="0">
                  <a:solidFill>
                    <a:srgbClr val="FF0000"/>
                  </a:solidFill>
                </a:rPr>
                <a:t>akustick</a:t>
              </a:r>
              <a:r>
                <a:rPr lang="cs-CZ" b="1" i="1" dirty="0" smtClean="0">
                  <a:solidFill>
                    <a:srgbClr val="FF0000"/>
                  </a:solidFill>
                </a:rPr>
                <a:t>é</a:t>
              </a:r>
              <a:r>
                <a:rPr lang="en-US" b="1" i="1" dirty="0" smtClean="0">
                  <a:solidFill>
                    <a:srgbClr val="FF0000"/>
                  </a:solidFill>
                </a:rPr>
                <a:t> </a:t>
              </a:r>
              <a:r>
                <a:rPr lang="cs-CZ" b="1" i="1" dirty="0" smtClean="0">
                  <a:solidFill>
                    <a:srgbClr val="FF0000"/>
                  </a:solidFill>
                </a:rPr>
                <a:t>vlny</a:t>
              </a:r>
              <a:r>
                <a:rPr lang="cs-CZ" b="1" dirty="0" smtClean="0">
                  <a:solidFill>
                    <a:srgbClr val="FF0000"/>
                  </a:solidFill>
                </a:rPr>
                <a:t> </a:t>
              </a:r>
              <a:r>
                <a:rPr lang="cs-CZ" dirty="0" smtClean="0">
                  <a:solidFill>
                    <a:srgbClr val="FF0000"/>
                  </a:solidFill>
                </a:rPr>
                <a:t>s vlnovým vektorem </a:t>
              </a:r>
              <a:r>
                <a:rPr lang="cs-CZ" b="1" i="1" dirty="0" smtClean="0">
                  <a:solidFill>
                    <a:srgbClr val="FF0000"/>
                  </a:solidFill>
                </a:rPr>
                <a:t>q</a:t>
              </a:r>
              <a:r>
                <a:rPr lang="cs-CZ" dirty="0" smtClean="0"/>
                <a:t>:</a:t>
              </a:r>
            </a:p>
            <a:p>
              <a:pPr>
                <a:lnSpc>
                  <a:spcPts val="3000"/>
                </a:lnSpc>
                <a:buFont typeface="Wingdings" pitchFamily="2" charset="2"/>
                <a:buChar char="Ø"/>
              </a:pPr>
              <a:r>
                <a:rPr lang="cs-CZ" dirty="0" smtClean="0"/>
                <a:t>  </a:t>
              </a:r>
              <a:r>
                <a:rPr lang="cs-CZ" i="1" dirty="0" smtClean="0">
                  <a:solidFill>
                    <a:srgbClr val="FF0000"/>
                  </a:solidFill>
                </a:rPr>
                <a:t>jedna</a:t>
              </a:r>
              <a:r>
                <a:rPr lang="cs-CZ" dirty="0" smtClean="0"/>
                <a:t> </a:t>
              </a:r>
              <a:r>
                <a:rPr lang="cs-CZ" i="1" dirty="0" smtClean="0">
                  <a:solidFill>
                    <a:srgbClr val="FF0000"/>
                  </a:solidFill>
                </a:rPr>
                <a:t>longitudinální</a:t>
              </a:r>
              <a:r>
                <a:rPr lang="cs-CZ" dirty="0" smtClean="0"/>
                <a:t> s výchylkami ve </a:t>
              </a:r>
              <a:r>
                <a:rPr lang="cs-CZ" smtClean="0"/>
                <a:t>směru </a:t>
              </a:r>
              <a:r>
                <a:rPr lang="cs-CZ" b="1" i="1" smtClean="0"/>
                <a:t>q </a:t>
              </a:r>
              <a:r>
                <a:rPr lang="cs-CZ" smtClean="0"/>
                <a:t>(</a:t>
              </a:r>
              <a:r>
                <a:rPr lang="cs-CZ" b="1" i="1" smtClean="0"/>
                <a:t>e</a:t>
              </a:r>
              <a:r>
                <a:rPr lang="cs-CZ" sz="2000" i="1" baseline="-25000" smtClean="0"/>
                <a:t>L</a:t>
              </a:r>
              <a:r>
                <a:rPr lang="cs-CZ" smtClean="0"/>
                <a:t>),</a:t>
              </a:r>
              <a:endParaRPr lang="cs-CZ" dirty="0" smtClean="0"/>
            </a:p>
            <a:p>
              <a:pPr>
                <a:lnSpc>
                  <a:spcPts val="3000"/>
                </a:lnSpc>
                <a:buFont typeface="Wingdings" pitchFamily="2" charset="2"/>
                <a:buChar char="Ø"/>
              </a:pPr>
              <a:r>
                <a:rPr lang="cs-CZ" b="1" i="1" dirty="0" smtClean="0"/>
                <a:t>  </a:t>
              </a:r>
              <a:r>
                <a:rPr lang="cs-CZ" i="1" dirty="0" smtClean="0">
                  <a:solidFill>
                    <a:srgbClr val="FF0000"/>
                  </a:solidFill>
                </a:rPr>
                <a:t>dvě transverzální </a:t>
              </a:r>
              <a:r>
                <a:rPr lang="cs-CZ" dirty="0" smtClean="0"/>
                <a:t>s výchylkami kolmými ke </a:t>
              </a:r>
              <a:r>
                <a:rPr lang="cs-CZ" b="1" i="1" smtClean="0"/>
                <a:t>q </a:t>
              </a:r>
              <a:r>
                <a:rPr lang="cs-CZ" smtClean="0"/>
                <a:t>(</a:t>
              </a:r>
              <a:r>
                <a:rPr lang="cs-CZ" b="1" i="1" smtClean="0"/>
                <a:t>e</a:t>
              </a:r>
              <a:r>
                <a:rPr lang="cs-CZ" sz="2000" i="1" baseline="-25000" smtClean="0"/>
                <a:t>L</a:t>
              </a:r>
              <a:r>
                <a:rPr lang="cs-CZ" smtClean="0"/>
                <a:t>) .</a:t>
              </a:r>
              <a:endParaRPr lang="cs-CZ" dirty="0"/>
            </a:p>
          </p:txBody>
        </p:sp>
        <p:grpSp>
          <p:nvGrpSpPr>
            <p:cNvPr id="7" name="Skupina 6"/>
            <p:cNvGrpSpPr/>
            <p:nvPr/>
          </p:nvGrpSpPr>
          <p:grpSpPr>
            <a:xfrm>
              <a:off x="500035" y="1428736"/>
              <a:ext cx="2571768" cy="1928826"/>
              <a:chOff x="785786" y="2643182"/>
              <a:chExt cx="2269208" cy="1643074"/>
            </a:xfrm>
          </p:grpSpPr>
          <p:grpSp>
            <p:nvGrpSpPr>
              <p:cNvPr id="8" name="Skupina 16"/>
              <p:cNvGrpSpPr/>
              <p:nvPr/>
            </p:nvGrpSpPr>
            <p:grpSpPr>
              <a:xfrm>
                <a:off x="785786" y="2643182"/>
                <a:ext cx="2156066" cy="1643074"/>
                <a:chOff x="785786" y="2643182"/>
                <a:chExt cx="2156066" cy="1643074"/>
              </a:xfrm>
            </p:grpSpPr>
            <p:cxnSp>
              <p:nvCxnSpPr>
                <p:cNvPr id="13" name="Přímá spojovací šipka 12"/>
                <p:cNvCxnSpPr/>
                <p:nvPr/>
              </p:nvCxnSpPr>
              <p:spPr>
                <a:xfrm flipV="1">
                  <a:off x="1285852" y="2792478"/>
                  <a:ext cx="1656000" cy="79200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Přímá spojovací šipka 13"/>
                <p:cNvCxnSpPr/>
                <p:nvPr/>
              </p:nvCxnSpPr>
              <p:spPr>
                <a:xfrm rot="16200000" flipV="1">
                  <a:off x="607191" y="2893215"/>
                  <a:ext cx="928694" cy="428628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Přímá spojovací šipka 14"/>
                <p:cNvCxnSpPr/>
                <p:nvPr/>
              </p:nvCxnSpPr>
              <p:spPr>
                <a:xfrm rot="5400000">
                  <a:off x="678629" y="3679033"/>
                  <a:ext cx="714380" cy="500066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Přímá spojovací šipka 15"/>
                <p:cNvCxnSpPr/>
                <p:nvPr/>
              </p:nvCxnSpPr>
              <p:spPr>
                <a:xfrm flipV="1">
                  <a:off x="1285852" y="3000372"/>
                  <a:ext cx="1214446" cy="57150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ovéPole 8"/>
              <p:cNvSpPr txBox="1"/>
              <p:nvPr/>
            </p:nvSpPr>
            <p:spPr>
              <a:xfrm>
                <a:off x="2697803" y="2804694"/>
                <a:ext cx="3571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q</a:t>
                </a:r>
                <a:endParaRPr lang="cs-CZ" sz="1600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1857356" y="3239339"/>
                <a:ext cx="3571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i="1" dirty="0" smtClean="0">
                    <a:solidFill>
                      <a:srgbClr val="FF0000"/>
                    </a:solidFill>
                  </a:rPr>
                  <a:t>L</a:t>
                </a:r>
                <a:endParaRPr lang="cs-CZ" sz="1600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000100" y="2733256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i="1" dirty="0" err="1" smtClean="0">
                    <a:solidFill>
                      <a:srgbClr val="0000FF"/>
                    </a:solidFill>
                  </a:rPr>
                  <a:t>T</a:t>
                </a:r>
                <a:r>
                  <a:rPr lang="cs-CZ" b="1" i="1" baseline="-25000" dirty="0" err="1" smtClean="0">
                    <a:solidFill>
                      <a:srgbClr val="0000FF"/>
                    </a:solidFill>
                  </a:rPr>
                  <a:t>1</a:t>
                </a:r>
                <a:endParaRPr lang="cs-CZ" sz="1600" b="1" i="1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071538" y="3804826"/>
                <a:ext cx="428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i="1" dirty="0" err="1" smtClean="0">
                    <a:solidFill>
                      <a:srgbClr val="0000FF"/>
                    </a:solidFill>
                  </a:rPr>
                  <a:t>T</a:t>
                </a:r>
                <a:r>
                  <a:rPr lang="cs-CZ" b="1" i="1" baseline="-25000" dirty="0" err="1" smtClean="0">
                    <a:solidFill>
                      <a:srgbClr val="0000FF"/>
                    </a:solidFill>
                  </a:rPr>
                  <a:t>2</a:t>
                </a:r>
                <a:endParaRPr lang="cs-CZ" sz="1600" b="1" i="1" baseline="-250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9" name="Skupina 28"/>
          <p:cNvGrpSpPr/>
          <p:nvPr/>
        </p:nvGrpSpPr>
        <p:grpSpPr>
          <a:xfrm>
            <a:off x="409346" y="4137818"/>
            <a:ext cx="2591018" cy="2005826"/>
            <a:chOff x="409346" y="4137818"/>
            <a:chExt cx="2591018" cy="2005826"/>
          </a:xfrm>
        </p:grpSpPr>
        <p:cxnSp>
          <p:nvCxnSpPr>
            <p:cNvPr id="30" name="Přímá spojovací šipka 29"/>
            <p:cNvCxnSpPr/>
            <p:nvPr/>
          </p:nvCxnSpPr>
          <p:spPr>
            <a:xfrm flipV="1">
              <a:off x="995337" y="4390079"/>
              <a:ext cx="1876799" cy="929739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Skupina 26"/>
            <p:cNvGrpSpPr/>
            <p:nvPr/>
          </p:nvGrpSpPr>
          <p:grpSpPr>
            <a:xfrm rot="-720000">
              <a:off x="409344" y="4137818"/>
              <a:ext cx="1943112" cy="1928826"/>
              <a:chOff x="428596" y="4214818"/>
              <a:chExt cx="1943112" cy="1928826"/>
            </a:xfrm>
          </p:grpSpPr>
          <p:cxnSp>
            <p:nvCxnSpPr>
              <p:cNvPr id="36" name="Přímá spojovací šipka 35"/>
              <p:cNvCxnSpPr/>
              <p:nvPr/>
            </p:nvCxnSpPr>
            <p:spPr>
              <a:xfrm rot="16200000" flipV="1">
                <a:off x="207345" y="4517032"/>
                <a:ext cx="1090206" cy="485778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ovací šipka 36"/>
              <p:cNvCxnSpPr/>
              <p:nvPr/>
            </p:nvCxnSpPr>
            <p:spPr>
              <a:xfrm rot="5400000">
                <a:off x="292657" y="5440963"/>
                <a:ext cx="838620" cy="566741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ovací šipka 37"/>
              <p:cNvCxnSpPr/>
              <p:nvPr/>
            </p:nvCxnSpPr>
            <p:spPr>
              <a:xfrm flipV="1">
                <a:off x="995337" y="4634128"/>
                <a:ext cx="1376371" cy="67089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ovéPole 31"/>
            <p:cNvSpPr txBox="1"/>
            <p:nvPr/>
          </p:nvSpPr>
          <p:spPr>
            <a:xfrm>
              <a:off x="2595548" y="4404419"/>
              <a:ext cx="404816" cy="397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i="1" dirty="0" smtClean="0">
                  <a:solidFill>
                    <a:schemeClr val="accent6">
                      <a:lumMod val="50000"/>
                    </a:schemeClr>
                  </a:solidFill>
                </a:rPr>
                <a:t>q</a:t>
              </a:r>
              <a:endParaRPr lang="cs-CZ" sz="1600" b="1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571604" y="4388889"/>
              <a:ext cx="404815" cy="397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i="1" dirty="0" smtClean="0">
                  <a:solidFill>
                    <a:srgbClr val="FF0000"/>
                  </a:solidFill>
                </a:rPr>
                <a:t>L</a:t>
              </a:r>
              <a:endParaRPr lang="cs-CZ" sz="1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428596" y="4320557"/>
              <a:ext cx="485778" cy="397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i="1" dirty="0" err="1" smtClean="0">
                  <a:solidFill>
                    <a:srgbClr val="0000FF"/>
                  </a:solidFill>
                </a:rPr>
                <a:t>T</a:t>
              </a:r>
              <a:r>
                <a:rPr lang="cs-CZ" b="1" i="1" baseline="-25000" dirty="0" err="1" smtClean="0">
                  <a:solidFill>
                    <a:srgbClr val="0000FF"/>
                  </a:solidFill>
                </a:rPr>
                <a:t>1</a:t>
              </a:r>
              <a:endParaRPr lang="cs-CZ" sz="1600" b="1" i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785786" y="5746211"/>
              <a:ext cx="485778" cy="397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i="1" dirty="0" err="1" smtClean="0">
                  <a:solidFill>
                    <a:srgbClr val="0000FF"/>
                  </a:solidFill>
                </a:rPr>
                <a:t>T</a:t>
              </a:r>
              <a:r>
                <a:rPr lang="cs-CZ" b="1" i="1" baseline="-25000" dirty="0" err="1" smtClean="0">
                  <a:solidFill>
                    <a:srgbClr val="0000FF"/>
                  </a:solidFill>
                </a:rPr>
                <a:t>2</a:t>
              </a:r>
              <a:endParaRPr lang="cs-CZ" sz="1600" b="1" i="1" baseline="-25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00034" y="857232"/>
            <a:ext cx="8215370" cy="756000"/>
            <a:chOff x="500034" y="3000372"/>
            <a:chExt cx="8215370" cy="923330"/>
          </a:xfrm>
          <a:solidFill>
            <a:srgbClr val="FFFFCC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5" name="TextovéPole 44"/>
            <p:cNvSpPr txBox="1"/>
            <p:nvPr/>
          </p:nvSpPr>
          <p:spPr>
            <a:xfrm>
              <a:off x="500034" y="3000372"/>
              <a:ext cx="8215370" cy="923330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Směr výchylky prostředí udávají </a:t>
              </a:r>
              <a:r>
                <a:rPr lang="cs-CZ" i="1" smtClean="0">
                  <a:solidFill>
                    <a:srgbClr val="FF0000"/>
                  </a:solidFill>
                </a:rPr>
                <a:t>vzájemně ortogonální polarizační vektory                        </a:t>
              </a:r>
            </a:p>
            <a:p>
              <a:r>
                <a:rPr lang="cs-CZ" sz="1100" i="1" smtClean="0">
                  <a:solidFill>
                    <a:srgbClr val="FF0000"/>
                  </a:solidFill>
                </a:rPr>
                <a:t> </a:t>
              </a:r>
              <a:r>
                <a:rPr lang="cs-CZ" smtClean="0"/>
                <a:t>                                                                                                       </a:t>
              </a:r>
            </a:p>
            <a:p>
              <a:r>
                <a:rPr lang="cs-CZ" sz="100" smtClean="0"/>
                <a:t>   </a:t>
              </a:r>
              <a:r>
                <a:rPr lang="cs-CZ" smtClean="0"/>
                <a:t>                                                </a:t>
              </a:r>
              <a:r>
                <a:rPr lang="cs-CZ" sz="1600" smtClean="0"/>
                <a:t>  </a:t>
              </a:r>
              <a:endParaRPr lang="cs-CZ" sz="1600" b="1" i="1"/>
            </a:p>
          </p:txBody>
        </p:sp>
        <p:graphicFrame>
          <p:nvGraphicFramePr>
            <p:cNvPr id="46" name="Objekt 45"/>
            <p:cNvGraphicFramePr>
              <a:graphicFrameLocks noChangeAspect="1"/>
            </p:cNvGraphicFramePr>
            <p:nvPr/>
          </p:nvGraphicFramePr>
          <p:xfrm>
            <a:off x="7429520" y="3047393"/>
            <a:ext cx="1208843" cy="396000"/>
          </p:xfrm>
          <a:graphic>
            <a:graphicData uri="http://schemas.openxmlformats.org/presentationml/2006/ole">
              <p:oleObj spid="_x0000_s60420" name="Rovnice" r:id="rId3" imgW="736560" imgH="241200" progId="Equation.3">
                <p:embed/>
              </p:oleObj>
            </a:graphicData>
          </a:graphic>
        </p:graphicFrame>
        <p:graphicFrame>
          <p:nvGraphicFramePr>
            <p:cNvPr id="47" name="Objekt 46"/>
            <p:cNvGraphicFramePr>
              <a:graphicFrameLocks noChangeAspect="1"/>
            </p:cNvGraphicFramePr>
            <p:nvPr/>
          </p:nvGraphicFramePr>
          <p:xfrm>
            <a:off x="3143240" y="3512870"/>
            <a:ext cx="2747369" cy="360000"/>
          </p:xfrm>
          <a:graphic>
            <a:graphicData uri="http://schemas.openxmlformats.org/presentationml/2006/ole">
              <p:oleObj spid="_x0000_s60421" name="Rovnice" r:id="rId4" imgW="1841400" imgH="241200" progId="Equation.3">
                <p:embed/>
              </p:oleObj>
            </a:graphicData>
          </a:graphic>
        </p:graphicFrame>
      </p:grpSp>
      <p:sp>
        <p:nvSpPr>
          <p:cNvPr id="52" name="TextovéPole 51"/>
          <p:cNvSpPr txBox="1"/>
          <p:nvPr/>
        </p:nvSpPr>
        <p:spPr>
          <a:xfrm>
            <a:off x="3233928" y="4442120"/>
            <a:ext cx="5695790" cy="1415772"/>
          </a:xfrm>
          <a:prstGeom prst="rect">
            <a:avLst/>
          </a:prstGeom>
          <a:solidFill>
            <a:srgbClr val="D9FFE6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mtClean="0">
                <a:solidFill>
                  <a:srgbClr val="0000FF"/>
                </a:solidFill>
              </a:rPr>
              <a:t>V </a:t>
            </a:r>
            <a:r>
              <a:rPr lang="cs-CZ" b="1" i="1" smtClean="0">
                <a:solidFill>
                  <a:srgbClr val="0000FF"/>
                </a:solidFill>
              </a:rPr>
              <a:t>anizotropním </a:t>
            </a:r>
            <a:r>
              <a:rPr lang="cs-CZ" smtClean="0">
                <a:solidFill>
                  <a:srgbClr val="0000FF"/>
                </a:solidFill>
              </a:rPr>
              <a:t>kontinuu </a:t>
            </a:r>
            <a:r>
              <a:rPr lang="cs-CZ" smtClean="0"/>
              <a:t>jsou</a:t>
            </a:r>
          </a:p>
          <a:p>
            <a:pPr algn="ctr"/>
            <a:r>
              <a:rPr lang="cs-CZ" smtClean="0">
                <a:solidFill>
                  <a:srgbClr val="FF0000"/>
                </a:solidFill>
              </a:rPr>
              <a:t>vždy </a:t>
            </a:r>
            <a:r>
              <a:rPr lang="cs-CZ" b="1" dirty="0" smtClean="0">
                <a:solidFill>
                  <a:srgbClr val="FF0000"/>
                </a:solidFill>
              </a:rPr>
              <a:t>3 </a:t>
            </a:r>
            <a:r>
              <a:rPr lang="en-US" b="1" i="1" dirty="0" err="1" smtClean="0">
                <a:solidFill>
                  <a:srgbClr val="FF0000"/>
                </a:solidFill>
              </a:rPr>
              <a:t>akustick</a:t>
            </a:r>
            <a:r>
              <a:rPr lang="cs-CZ" b="1" i="1" dirty="0" smtClean="0">
                <a:solidFill>
                  <a:srgbClr val="FF0000"/>
                </a:solidFill>
              </a:rPr>
              <a:t>é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vlny</a:t>
            </a:r>
            <a:r>
              <a:rPr lang="cs-CZ" dirty="0" smtClean="0">
                <a:solidFill>
                  <a:srgbClr val="FF0000"/>
                </a:solidFill>
              </a:rPr>
              <a:t> s vlnovým vektorem </a:t>
            </a:r>
            <a:r>
              <a:rPr lang="cs-CZ" b="1" i="1" dirty="0" smtClean="0">
                <a:solidFill>
                  <a:srgbClr val="FF0000"/>
                </a:solidFill>
              </a:rPr>
              <a:t>q</a:t>
            </a:r>
            <a:r>
              <a:rPr lang="cs-CZ" dirty="0" smtClean="0"/>
              <a:t>:</a:t>
            </a:r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cs-CZ" dirty="0" smtClean="0"/>
              <a:t>  </a:t>
            </a:r>
            <a:r>
              <a:rPr lang="cs-CZ" i="1" dirty="0" smtClean="0">
                <a:solidFill>
                  <a:srgbClr val="FF0000"/>
                </a:solidFill>
              </a:rPr>
              <a:t>jedna</a:t>
            </a:r>
            <a:r>
              <a:rPr lang="cs-CZ" dirty="0" smtClean="0"/>
              <a:t> </a:t>
            </a:r>
            <a:r>
              <a:rPr lang="cs-CZ" i="1" dirty="0" smtClean="0">
                <a:solidFill>
                  <a:srgbClr val="FF0000"/>
                </a:solidFill>
              </a:rPr>
              <a:t>longitudinální</a:t>
            </a:r>
            <a:r>
              <a:rPr lang="cs-CZ" dirty="0" smtClean="0"/>
              <a:t> s výchylkami ve </a:t>
            </a:r>
            <a:r>
              <a:rPr lang="cs-CZ" smtClean="0"/>
              <a:t>směru </a:t>
            </a:r>
            <a:r>
              <a:rPr lang="cs-CZ" b="1" i="1" smtClean="0"/>
              <a:t>e</a:t>
            </a:r>
            <a:r>
              <a:rPr lang="cs-CZ" i="1" baseline="-25000" smtClean="0"/>
              <a:t>L  </a:t>
            </a:r>
            <a:r>
              <a:rPr lang="cs-CZ" smtClean="0"/>
              <a:t>blízkém </a:t>
            </a:r>
            <a:r>
              <a:rPr lang="cs-CZ" b="1" i="1" smtClean="0"/>
              <a:t>q</a:t>
            </a:r>
            <a:r>
              <a:rPr lang="cs-CZ" smtClean="0"/>
              <a:t>,</a:t>
            </a:r>
            <a:endParaRPr lang="cs-CZ" dirty="0" smtClean="0"/>
          </a:p>
          <a:p>
            <a:pPr>
              <a:lnSpc>
                <a:spcPts val="3000"/>
              </a:lnSpc>
              <a:buFont typeface="Wingdings" pitchFamily="2" charset="2"/>
              <a:buChar char="Ø"/>
            </a:pPr>
            <a:r>
              <a:rPr lang="cs-CZ" b="1" i="1" dirty="0" smtClean="0"/>
              <a:t>  </a:t>
            </a:r>
            <a:r>
              <a:rPr lang="cs-CZ" i="1" dirty="0" smtClean="0">
                <a:solidFill>
                  <a:srgbClr val="FF0000"/>
                </a:solidFill>
              </a:rPr>
              <a:t>dvě transverzální </a:t>
            </a:r>
            <a:r>
              <a:rPr lang="cs-CZ" dirty="0" smtClean="0"/>
              <a:t>s výchylkami </a:t>
            </a:r>
            <a:r>
              <a:rPr lang="cs-CZ" smtClean="0"/>
              <a:t>kolmými k </a:t>
            </a:r>
            <a:r>
              <a:rPr lang="cs-CZ" b="1" i="1" smtClean="0"/>
              <a:t>e</a:t>
            </a:r>
            <a:r>
              <a:rPr lang="cs-CZ" sz="2000" i="1" baseline="-25000" smtClean="0"/>
              <a:t>L</a:t>
            </a:r>
            <a:r>
              <a:rPr lang="cs-CZ" smtClean="0"/>
              <a:t> .</a:t>
            </a:r>
            <a:endParaRPr lang="cs-CZ" dirty="0"/>
          </a:p>
        </p:txBody>
      </p:sp>
      <p:sp>
        <p:nvSpPr>
          <p:cNvPr id="40" name="Tlačítko akce: Vlastní 39">
            <a:hlinkClick r:id="rId5" action="ppaction://hlinksldjump" highlightClick="1"/>
          </p:cNvPr>
          <p:cNvSpPr/>
          <p:nvPr/>
        </p:nvSpPr>
        <p:spPr>
          <a:xfrm>
            <a:off x="6858016" y="6286520"/>
            <a:ext cx="864000" cy="216000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smtClean="0"/>
              <a:t>Zpět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072198" y="214290"/>
            <a:ext cx="278608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K interakci mezi jádry</a:t>
            </a:r>
            <a:endParaRPr lang="cs-CZ"/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500958" y="6143644"/>
            <a:ext cx="642942" cy="216000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smtClean="0"/>
              <a:t>Zpět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14348" y="785794"/>
            <a:ext cx="685804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Pro </a:t>
            </a:r>
            <a:r>
              <a:rPr lang="en-US" i="1" dirty="0" err="1" smtClean="0">
                <a:solidFill>
                  <a:srgbClr val="0000FF"/>
                </a:solidFill>
              </a:rPr>
              <a:t>jednoduchost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/>
              <a:t>mluv</a:t>
            </a:r>
            <a:r>
              <a:rPr lang="cs-CZ" dirty="0" err="1" smtClean="0"/>
              <a:t>íme</a:t>
            </a:r>
            <a:r>
              <a:rPr lang="cs-CZ" dirty="0" smtClean="0"/>
              <a:t> o </a:t>
            </a:r>
            <a:r>
              <a:rPr lang="cs-CZ" dirty="0" smtClean="0">
                <a:solidFill>
                  <a:srgbClr val="0000FF"/>
                </a:solidFill>
              </a:rPr>
              <a:t>mříži tvořené</a:t>
            </a:r>
            <a:r>
              <a:rPr lang="cs-CZ" i="1" dirty="0" smtClean="0">
                <a:solidFill>
                  <a:srgbClr val="0000FF"/>
                </a:solidFill>
              </a:rPr>
              <a:t> jádry</a:t>
            </a:r>
            <a:r>
              <a:rPr lang="cs-CZ" dirty="0" smtClean="0"/>
              <a:t>.</a:t>
            </a:r>
          </a:p>
          <a:p>
            <a:endParaRPr lang="cs-CZ" sz="500" dirty="0" smtClean="0"/>
          </a:p>
          <a:p>
            <a:r>
              <a:rPr lang="cs-CZ" i="1" dirty="0" smtClean="0">
                <a:solidFill>
                  <a:srgbClr val="0000FF"/>
                </a:solidFill>
              </a:rPr>
              <a:t>V používaných modelech </a:t>
            </a:r>
            <a:r>
              <a:rPr lang="cs-CZ" dirty="0" smtClean="0"/>
              <a:t>se však častěji užívá  </a:t>
            </a:r>
            <a:r>
              <a:rPr lang="cs-CZ" dirty="0" smtClean="0">
                <a:solidFill>
                  <a:srgbClr val="FF0000"/>
                </a:solidFill>
              </a:rPr>
              <a:t>mříž tvořená </a:t>
            </a:r>
            <a:r>
              <a:rPr lang="cs-CZ" b="1" i="1" dirty="0" smtClean="0">
                <a:solidFill>
                  <a:srgbClr val="FF0000"/>
                </a:solidFill>
              </a:rPr>
              <a:t>ionty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sz="1600" dirty="0" smtClean="0"/>
              <a:t>(jádro + část elektronů silně vázaných k jádru).</a:t>
            </a:r>
            <a:r>
              <a:rPr lang="cs-CZ" dirty="0" smtClean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42910" y="2000240"/>
            <a:ext cx="6000792" cy="17158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Ionty</a:t>
            </a:r>
            <a:r>
              <a:rPr lang="cs-CZ" dirty="0" smtClean="0"/>
              <a:t> se přitom považují za</a:t>
            </a: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cs-CZ" dirty="0" smtClean="0"/>
              <a:t>  </a:t>
            </a:r>
            <a:r>
              <a:rPr lang="cs-CZ" i="1" dirty="0" err="1" smtClean="0">
                <a:solidFill>
                  <a:srgbClr val="FF0000"/>
                </a:solidFill>
              </a:rPr>
              <a:t>nepolarizovatelné</a:t>
            </a:r>
            <a:r>
              <a:rPr lang="cs-CZ" dirty="0" smtClean="0">
                <a:solidFill>
                  <a:srgbClr val="FF0000"/>
                </a:solidFill>
              </a:rPr>
              <a:t>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</a:t>
            </a:r>
            <a:r>
              <a:rPr lang="cs-CZ" sz="1600" dirty="0" smtClean="0"/>
              <a:t>(sféricky symetrické, těžiště elektronů v jádře),</a:t>
            </a: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cs-CZ" sz="1600" dirty="0" smtClean="0"/>
              <a:t>  </a:t>
            </a:r>
            <a:r>
              <a:rPr lang="cs-CZ" i="1" dirty="0" smtClean="0">
                <a:solidFill>
                  <a:srgbClr val="FF0000"/>
                </a:solidFill>
              </a:rPr>
              <a:t>polarizovatelné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</a:t>
            </a:r>
            <a:r>
              <a:rPr lang="cs-CZ" sz="1600" dirty="0" smtClean="0"/>
              <a:t>(těžiště elektronů se může posouvat vlivem např. sousedních iontů,</a:t>
            </a:r>
            <a:br>
              <a:rPr lang="cs-CZ" sz="1600" dirty="0" smtClean="0"/>
            </a:br>
            <a:r>
              <a:rPr lang="cs-CZ" sz="1600" dirty="0" smtClean="0"/>
              <a:t>       vznikne dipólový moment, </a:t>
            </a:r>
            <a:r>
              <a:rPr lang="cs-CZ" sz="1600" i="1" dirty="0" smtClean="0">
                <a:solidFill>
                  <a:srgbClr val="0000FF"/>
                </a:solidFill>
              </a:rPr>
              <a:t>počet silových konstant narůstá</a:t>
            </a:r>
            <a:r>
              <a:rPr lang="cs-CZ" sz="1600" dirty="0" smtClean="0"/>
              <a:t>).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2910" y="4246442"/>
            <a:ext cx="535785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Silové konstanty </a:t>
            </a:r>
            <a:r>
              <a:rPr lang="cs-CZ" dirty="0" smtClean="0"/>
              <a:t>mezi jádry (ionty) se uvažují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 </a:t>
            </a:r>
            <a:r>
              <a:rPr lang="cs-CZ" i="1" dirty="0" smtClean="0">
                <a:solidFill>
                  <a:srgbClr val="FF0000"/>
                </a:solidFill>
              </a:rPr>
              <a:t>centrální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</a:t>
            </a:r>
            <a:r>
              <a:rPr lang="cs-CZ" sz="1600" dirty="0" smtClean="0"/>
              <a:t>(</a:t>
            </a:r>
            <a:r>
              <a:rPr lang="cs-CZ" sz="1600" i="1" dirty="0" smtClean="0"/>
              <a:t>síla</a:t>
            </a:r>
            <a:r>
              <a:rPr lang="cs-CZ" sz="1600" dirty="0" smtClean="0"/>
              <a:t> působí </a:t>
            </a:r>
            <a:r>
              <a:rPr lang="cs-CZ" sz="1600" i="1" dirty="0" smtClean="0">
                <a:solidFill>
                  <a:srgbClr val="0000FF"/>
                </a:solidFill>
              </a:rPr>
              <a:t>ve směru spojnice</a:t>
            </a:r>
            <a:r>
              <a:rPr lang="cs-CZ" sz="1600" i="1" dirty="0" smtClean="0"/>
              <a:t> </a:t>
            </a:r>
            <a:r>
              <a:rPr lang="cs-CZ" sz="1600" dirty="0" smtClean="0"/>
              <a:t>jader, komprese,expanze),</a:t>
            </a:r>
          </a:p>
          <a:p>
            <a:pPr>
              <a:buFont typeface="Wingdings" pitchFamily="2" charset="2"/>
              <a:buChar char="Ø"/>
            </a:pPr>
            <a:r>
              <a:rPr lang="cs-CZ" sz="1600" dirty="0" smtClean="0"/>
              <a:t>  </a:t>
            </a:r>
            <a:r>
              <a:rPr lang="cs-CZ" i="1" dirty="0" smtClean="0">
                <a:solidFill>
                  <a:srgbClr val="FF0000"/>
                </a:solidFill>
              </a:rPr>
              <a:t>úhlové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</a:t>
            </a:r>
            <a:r>
              <a:rPr lang="cs-CZ" sz="1600" dirty="0" smtClean="0"/>
              <a:t>(</a:t>
            </a:r>
            <a:r>
              <a:rPr lang="cs-CZ" sz="1600" i="1" dirty="0" smtClean="0">
                <a:solidFill>
                  <a:srgbClr val="0000FF"/>
                </a:solidFill>
              </a:rPr>
              <a:t>síla</a:t>
            </a:r>
            <a:r>
              <a:rPr lang="cs-CZ" sz="1600" dirty="0" smtClean="0"/>
              <a:t> působí ve směru </a:t>
            </a:r>
            <a:r>
              <a:rPr lang="cs-CZ" sz="1600" i="1" dirty="0" smtClean="0">
                <a:solidFill>
                  <a:srgbClr val="0000FF"/>
                </a:solidFill>
              </a:rPr>
              <a:t>kolmém ke spojnici</a:t>
            </a:r>
            <a:r>
              <a:rPr lang="cs-CZ" sz="1600" dirty="0" smtClean="0"/>
              <a:t> jader, smyk).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10" name="Obrázek 9" descr="PolarIonty.emf"/>
          <p:cNvPicPr>
            <a:picLocks noChangeAspect="1"/>
          </p:cNvPicPr>
          <p:nvPr/>
        </p:nvPicPr>
        <p:blipFill>
          <a:blip r:embed="rId3" cstate="print"/>
          <a:srcRect l="6619" t="10056" r="4732" b="16201"/>
          <a:stretch>
            <a:fillRect/>
          </a:stretch>
        </p:blipFill>
        <p:spPr>
          <a:xfrm>
            <a:off x="6732594" y="2734175"/>
            <a:ext cx="2340000" cy="119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786446" y="6000768"/>
            <a:ext cx="307183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cap="small" dirty="0" smtClean="0"/>
              <a:t>Jan Celý</a:t>
            </a:r>
            <a:r>
              <a:rPr lang="cs-CZ" sz="1400" dirty="0" smtClean="0"/>
              <a:t>, poslední úprava </a:t>
            </a:r>
            <a:r>
              <a:rPr lang="en-US" sz="1400" dirty="0" smtClean="0"/>
              <a:t>5</a:t>
            </a:r>
            <a:r>
              <a:rPr lang="en-US" sz="1400" dirty="0" smtClean="0"/>
              <a:t>.1</a:t>
            </a:r>
            <a:r>
              <a:rPr lang="cs-CZ" sz="1400" dirty="0" smtClean="0"/>
              <a:t>.20</a:t>
            </a:r>
            <a:r>
              <a:rPr lang="en-US" sz="1400" dirty="0" smtClean="0"/>
              <a:t>10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214810" y="285728"/>
            <a:ext cx="4643470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Pohybov</a:t>
            </a:r>
            <a:r>
              <a:rPr lang="cs-CZ" dirty="0" smtClean="0"/>
              <a:t>é rovnice v harmonické aproximaci </a:t>
            </a:r>
            <a:r>
              <a:rPr lang="cs-CZ" smtClean="0"/>
              <a:t>- </a:t>
            </a:r>
            <a:r>
              <a:rPr lang="en-US" i="1" smtClean="0"/>
              <a:t>5</a:t>
            </a:r>
            <a:endParaRPr lang="cs-CZ" i="1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785786" y="928670"/>
            <a:ext cx="7572428" cy="1292628"/>
            <a:chOff x="785786" y="928670"/>
            <a:chExt cx="7572428" cy="1292628"/>
          </a:xfrm>
        </p:grpSpPr>
        <p:sp>
          <p:nvSpPr>
            <p:cNvPr id="5" name="TextovéPole 4"/>
            <p:cNvSpPr txBox="1"/>
            <p:nvPr/>
          </p:nvSpPr>
          <p:spPr>
            <a:xfrm>
              <a:off x="785786" y="928670"/>
              <a:ext cx="7572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Jestliže známe působící síly, můžeme napsat </a:t>
              </a:r>
              <a:r>
                <a:rPr lang="cs-CZ" i="1" dirty="0" smtClean="0">
                  <a:solidFill>
                    <a:srgbClr val="FF0000"/>
                  </a:solidFill>
                </a:rPr>
                <a:t>Newtonovy rovnice </a:t>
              </a:r>
              <a:r>
                <a:rPr lang="cs-CZ" sz="1600" dirty="0" smtClean="0"/>
                <a:t>(rovnic je </a:t>
              </a:r>
              <a:r>
                <a:rPr lang="cs-CZ" sz="1600" dirty="0" err="1" smtClean="0"/>
                <a:t>3</a:t>
              </a:r>
              <a:r>
                <a:rPr lang="cs-CZ" sz="1600" i="1" dirty="0" err="1" smtClean="0"/>
                <a:t>N</a:t>
              </a:r>
              <a:r>
                <a:rPr lang="cs-CZ" sz="1600" dirty="0" smtClean="0"/>
                <a:t>)</a:t>
              </a:r>
              <a:endParaRPr lang="cs-CZ" dirty="0"/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2285984" y="1357298"/>
              <a:ext cx="4248000" cy="864000"/>
              <a:chOff x="2285984" y="1357298"/>
              <a:chExt cx="4248000" cy="864000"/>
            </a:xfrm>
          </p:grpSpPr>
          <p:sp>
            <p:nvSpPr>
              <p:cNvPr id="12" name="Zaoblený obdélník 11"/>
              <p:cNvSpPr/>
              <p:nvPr/>
            </p:nvSpPr>
            <p:spPr>
              <a:xfrm>
                <a:off x="2285984" y="1357298"/>
                <a:ext cx="4248000" cy="864000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2472305" y="1453519"/>
              <a:ext cx="3918884" cy="714380"/>
            </p:xfrm>
            <a:graphic>
              <a:graphicData uri="http://schemas.openxmlformats.org/presentationml/2006/ole">
                <p:oleObj spid="_x0000_s17410" name="Rovnice" r:id="rId3" imgW="2438280" imgH="444240" progId="Equation.3">
                  <p:embed/>
                </p:oleObj>
              </a:graphicData>
            </a:graphic>
          </p:graphicFrame>
        </p:grpSp>
      </p:grpSp>
      <p:grpSp>
        <p:nvGrpSpPr>
          <p:cNvPr id="17" name="Skupina 16"/>
          <p:cNvGrpSpPr/>
          <p:nvPr/>
        </p:nvGrpSpPr>
        <p:grpSpPr>
          <a:xfrm>
            <a:off x="785786" y="2345288"/>
            <a:ext cx="7572428" cy="1298026"/>
            <a:chOff x="785786" y="2345288"/>
            <a:chExt cx="7572428" cy="1298026"/>
          </a:xfrm>
        </p:grpSpPr>
        <p:sp>
          <p:nvSpPr>
            <p:cNvPr id="8" name="TextovéPole 7"/>
            <p:cNvSpPr txBox="1"/>
            <p:nvPr/>
          </p:nvSpPr>
          <p:spPr>
            <a:xfrm>
              <a:off x="785786" y="2345288"/>
              <a:ext cx="7572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Kinetická energie </a:t>
              </a:r>
              <a:r>
                <a:rPr lang="cs-CZ" dirty="0" smtClean="0"/>
                <a:t>(potřebná pro vytvoření </a:t>
              </a:r>
              <a:r>
                <a:rPr lang="cs-CZ" dirty="0" err="1" smtClean="0"/>
                <a:t>hamiltoniánu</a:t>
              </a:r>
              <a:r>
                <a:rPr lang="cs-CZ" dirty="0" smtClean="0"/>
                <a:t>)</a:t>
              </a:r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571604" y="2786058"/>
              <a:ext cx="5859748" cy="857256"/>
              <a:chOff x="1571604" y="2786058"/>
              <a:chExt cx="5859748" cy="857256"/>
            </a:xfrm>
          </p:grpSpPr>
          <p:sp>
            <p:nvSpPr>
              <p:cNvPr id="15" name="Zaoblený obdélník 14"/>
              <p:cNvSpPr/>
              <p:nvPr/>
            </p:nvSpPr>
            <p:spPr>
              <a:xfrm>
                <a:off x="1571604" y="2786058"/>
                <a:ext cx="5857916" cy="857256"/>
              </a:xfrm>
              <a:prstGeom prst="roundRect">
                <a:avLst>
                  <a:gd name="adj" fmla="val 11225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1643042" y="2857496"/>
              <a:ext cx="5788310" cy="714380"/>
            </p:xfrm>
            <a:graphic>
              <a:graphicData uri="http://schemas.openxmlformats.org/presentationml/2006/ole">
                <p:oleObj spid="_x0000_s17411" name="Rovnice" r:id="rId4" imgW="4012920" imgH="495000" progId="Equation.3">
                  <p:embed/>
                </p:oleObj>
              </a:graphicData>
            </a:graphic>
          </p:graphicFrame>
        </p:grpSp>
      </p:grpSp>
      <p:sp>
        <p:nvSpPr>
          <p:cNvPr id="10" name="TextovéPole 9"/>
          <p:cNvSpPr txBox="1"/>
          <p:nvPr/>
        </p:nvSpPr>
        <p:spPr>
          <a:xfrm>
            <a:off x="642910" y="3925677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</a:rPr>
              <a:t>S přechodem ke kvantové mechanice </a:t>
            </a:r>
            <a:r>
              <a:rPr lang="cs-CZ" dirty="0" smtClean="0"/>
              <a:t>je výhodné </a:t>
            </a:r>
            <a:r>
              <a:rPr lang="cs-CZ" i="1" dirty="0" smtClean="0">
                <a:solidFill>
                  <a:srgbClr val="0000FF"/>
                </a:solidFill>
              </a:rPr>
              <a:t>počkat</a:t>
            </a:r>
            <a:r>
              <a:rPr lang="cs-CZ" dirty="0" smtClean="0"/>
              <a:t> až na závěr klasického řešení – </a:t>
            </a:r>
            <a:r>
              <a:rPr lang="cs-CZ" dirty="0" smtClean="0">
                <a:solidFill>
                  <a:srgbClr val="0000FF"/>
                </a:solidFill>
              </a:rPr>
              <a:t>po provedení přechodu k tzv. </a:t>
            </a:r>
            <a:r>
              <a:rPr lang="cs-CZ" i="1" dirty="0" smtClean="0">
                <a:solidFill>
                  <a:srgbClr val="FF0000"/>
                </a:solidFill>
              </a:rPr>
              <a:t>normálním souřadnicím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85786" y="4836723"/>
            <a:ext cx="7358114" cy="10926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Dosavadní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výsledky platí pro libovolný soubor </a:t>
            </a:r>
            <a:r>
              <a:rPr lang="cs-CZ" dirty="0" smtClean="0"/>
              <a:t>vzájemně interagujících částic</a:t>
            </a:r>
          </a:p>
          <a:p>
            <a:r>
              <a:rPr lang="cs-CZ" dirty="0" smtClean="0"/>
              <a:t>(molekuly, amorfní látky, krystaly apod.).</a:t>
            </a:r>
          </a:p>
          <a:p>
            <a:endParaRPr lang="cs-CZ" sz="1050" dirty="0" smtClean="0"/>
          </a:p>
          <a:p>
            <a:r>
              <a:rPr lang="cs-CZ" dirty="0" smtClean="0"/>
              <a:t>My nyní </a:t>
            </a:r>
            <a:r>
              <a:rPr lang="cs-CZ" dirty="0" smtClean="0">
                <a:solidFill>
                  <a:srgbClr val="0000FF"/>
                </a:solidFill>
              </a:rPr>
              <a:t>přejdeme k zápisu rovnic, který bude odrážet strukturu krystalu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214810" y="214290"/>
            <a:ext cx="4572032" cy="369332"/>
          </a:xfrm>
          <a:prstGeom prst="rect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Pohybové rovnice pro krystalovou mříž - </a:t>
            </a:r>
            <a:r>
              <a:rPr lang="cs-CZ" i="1" dirty="0" smtClean="0"/>
              <a:t>1</a:t>
            </a:r>
            <a:endParaRPr lang="cs-CZ" i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285720" y="3121223"/>
            <a:ext cx="5792494" cy="3522487"/>
            <a:chOff x="285720" y="2285992"/>
            <a:chExt cx="5792494" cy="3522487"/>
          </a:xfrm>
        </p:grpSpPr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2436"/>
            <a:stretch>
              <a:fillRect/>
            </a:stretch>
          </p:blipFill>
          <p:spPr bwMode="auto">
            <a:xfrm>
              <a:off x="357158" y="2285992"/>
              <a:ext cx="5721056" cy="3297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ovéPole 5"/>
            <p:cNvSpPr txBox="1"/>
            <p:nvPr/>
          </p:nvSpPr>
          <p:spPr>
            <a:xfrm>
              <a:off x="285720" y="5500702"/>
              <a:ext cx="47149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Indexov</a:t>
              </a:r>
              <a:r>
                <a:rPr lang="cs-CZ" sz="1400" dirty="0" err="1" smtClean="0"/>
                <a:t>ání</a:t>
              </a:r>
              <a:r>
                <a:rPr lang="cs-CZ" sz="1400" dirty="0" smtClean="0"/>
                <a:t> poloh jader v </a:t>
              </a:r>
              <a:r>
                <a:rPr lang="cs-CZ" sz="1400" dirty="0" err="1" smtClean="0"/>
                <a:t>Bornově</a:t>
              </a:r>
              <a:r>
                <a:rPr lang="cs-CZ" sz="1400" dirty="0" smtClean="0"/>
                <a:t>-</a:t>
              </a:r>
              <a:r>
                <a:rPr lang="cs-CZ" sz="1400" dirty="0" err="1" smtClean="0"/>
                <a:t>Kármánově</a:t>
              </a:r>
              <a:r>
                <a:rPr lang="cs-CZ" sz="1400" dirty="0" smtClean="0"/>
                <a:t> základní oblasti.</a:t>
              </a:r>
              <a:endParaRPr lang="cs-CZ" sz="14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366488" y="2000240"/>
            <a:ext cx="6491528" cy="928694"/>
            <a:chOff x="437926" y="1785926"/>
            <a:chExt cx="6491528" cy="928694"/>
          </a:xfrm>
        </p:grpSpPr>
        <p:grpSp>
          <p:nvGrpSpPr>
            <p:cNvPr id="13" name="Skupina 12"/>
            <p:cNvGrpSpPr/>
            <p:nvPr/>
          </p:nvGrpSpPr>
          <p:grpSpPr>
            <a:xfrm>
              <a:off x="2500298" y="2143116"/>
              <a:ext cx="4429156" cy="571504"/>
              <a:chOff x="2500298" y="2143116"/>
              <a:chExt cx="4429156" cy="571504"/>
            </a:xfrm>
          </p:grpSpPr>
          <p:sp>
            <p:nvSpPr>
              <p:cNvPr id="12" name="Zaoblený obdélník 11"/>
              <p:cNvSpPr/>
              <p:nvPr/>
            </p:nvSpPr>
            <p:spPr>
              <a:xfrm>
                <a:off x="2500298" y="2143116"/>
                <a:ext cx="4429156" cy="571504"/>
              </a:xfrm>
              <a:prstGeom prst="roundRect">
                <a:avLst/>
              </a:prstGeom>
              <a:solidFill>
                <a:srgbClr val="FFFFCC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2643174" y="2276661"/>
              <a:ext cx="4154684" cy="357190"/>
            </p:xfrm>
            <a:graphic>
              <a:graphicData uri="http://schemas.openxmlformats.org/presentationml/2006/ole">
                <p:oleObj spid="_x0000_s21506" name="Rovnice" r:id="rId4" imgW="2806560" imgH="241200" progId="Equation.3">
                  <p:embed/>
                </p:oleObj>
              </a:graphicData>
            </a:graphic>
          </p:graphicFrame>
        </p:grpSp>
        <p:sp>
          <p:nvSpPr>
            <p:cNvPr id="8" name="TextovéPole 7"/>
            <p:cNvSpPr txBox="1"/>
            <p:nvPr/>
          </p:nvSpPr>
          <p:spPr>
            <a:xfrm>
              <a:off x="437926" y="1785926"/>
              <a:ext cx="5134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Okamžitá poloha jádra </a:t>
              </a:r>
              <a:r>
                <a:rPr lang="cs-CZ" dirty="0" smtClean="0"/>
                <a:t>bude tedy </a:t>
              </a:r>
              <a:r>
                <a:rPr lang="cs-CZ" i="1" dirty="0" smtClean="0">
                  <a:solidFill>
                    <a:srgbClr val="FF0000"/>
                  </a:solidFill>
                </a:rPr>
                <a:t>určena vektorem</a:t>
              </a:r>
              <a:endParaRPr lang="cs-CZ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428596" y="785794"/>
            <a:ext cx="8358246" cy="1087477"/>
          </a:xfrm>
          <a:prstGeom prst="rect">
            <a:avLst/>
          </a:prstGeom>
          <a:solidFill>
            <a:srgbClr val="E9FFBD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Zavedeme </a:t>
            </a:r>
            <a:r>
              <a:rPr lang="cs-CZ" i="1" dirty="0" smtClean="0"/>
              <a:t>indexování odrážející strukturu mříže </a:t>
            </a:r>
            <a:r>
              <a:rPr lang="cs-CZ" dirty="0" smtClean="0"/>
              <a:t>podle obrázku.</a:t>
            </a:r>
          </a:p>
          <a:p>
            <a:pPr>
              <a:lnSpc>
                <a:spcPts val="2800"/>
              </a:lnSpc>
            </a:pPr>
            <a:r>
              <a:rPr lang="cs-CZ" dirty="0" smtClean="0"/>
              <a:t>V </a:t>
            </a:r>
            <a:r>
              <a:rPr lang="cs-CZ" dirty="0" err="1" smtClean="0"/>
              <a:t>BK</a:t>
            </a:r>
            <a:r>
              <a:rPr lang="cs-CZ" dirty="0" smtClean="0"/>
              <a:t> oblasti je 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N=</a:t>
            </a:r>
            <a:r>
              <a:rPr lang="cs-CZ" i="1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z="2000" baseline="-25000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cs-CZ" i="1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z="2000" baseline="-25000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cs-CZ" i="1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z="2000" baseline="-25000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cs-CZ" sz="2000" baseline="-25000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</a:rPr>
              <a:t>elementárních buněk</a:t>
            </a:r>
            <a:r>
              <a:rPr lang="en-US" dirty="0" smtClean="0"/>
              <a:t>;</a:t>
            </a:r>
            <a:r>
              <a:rPr lang="cs-CZ" dirty="0" smtClean="0"/>
              <a:t> jejich počátky jsou </a:t>
            </a:r>
            <a:r>
              <a:rPr lang="cs-CZ" dirty="0" smtClean="0">
                <a:solidFill>
                  <a:srgbClr val="0000FF"/>
                </a:solidFill>
              </a:rPr>
              <a:t>určeny vektory  </a:t>
            </a:r>
            <a:r>
              <a:rPr lang="cs-CZ" b="1" i="1" dirty="0" err="1" smtClean="0">
                <a:solidFill>
                  <a:srgbClr val="0000FF"/>
                </a:solidFill>
              </a:rPr>
              <a:t>T</a:t>
            </a:r>
            <a:r>
              <a:rPr lang="cs-CZ" sz="2000" b="1" i="1" baseline="-25000" dirty="0" err="1" smtClean="0">
                <a:solidFill>
                  <a:srgbClr val="0000FF"/>
                </a:solidFill>
              </a:rPr>
              <a:t>m</a:t>
            </a:r>
            <a:r>
              <a:rPr lang="cs-CZ" sz="2000" b="1" i="1" baseline="-25000" dirty="0" smtClean="0">
                <a:solidFill>
                  <a:srgbClr val="0000FF"/>
                </a:solidFill>
              </a:rPr>
              <a:t> </a:t>
            </a:r>
            <a:r>
              <a:rPr lang="cs-CZ" dirty="0" smtClean="0"/>
              <a:t>. V každé elementární buňce je 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cs-CZ" i="1" dirty="0" smtClean="0">
                <a:solidFill>
                  <a:srgbClr val="0000FF"/>
                </a:solidFill>
              </a:rPr>
              <a:t> jader</a:t>
            </a:r>
            <a:r>
              <a:rPr lang="en-US" dirty="0" smtClean="0"/>
              <a:t>;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polohy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ur</a:t>
            </a:r>
            <a:r>
              <a:rPr lang="cs-CZ" dirty="0" err="1" smtClean="0">
                <a:solidFill>
                  <a:srgbClr val="0000FF"/>
                </a:solidFill>
              </a:rPr>
              <a:t>čeny</a:t>
            </a:r>
            <a:r>
              <a:rPr lang="cs-CZ" dirty="0" smtClean="0">
                <a:solidFill>
                  <a:srgbClr val="0000FF"/>
                </a:solidFill>
              </a:rPr>
              <a:t> vektory </a:t>
            </a:r>
            <a:r>
              <a:rPr lang="el-GR" b="1" i="1" dirty="0" smtClean="0">
                <a:solidFill>
                  <a:srgbClr val="0000FF"/>
                </a:solidFill>
                <a:latin typeface="Cambria Math"/>
                <a:ea typeface="Cambria Math"/>
              </a:rPr>
              <a:t>ρ</a:t>
            </a:r>
            <a:r>
              <a:rPr lang="el-GR" sz="2000" baseline="-25000" dirty="0" smtClean="0">
                <a:solidFill>
                  <a:srgbClr val="0000FF"/>
                </a:solidFill>
                <a:latin typeface="Cambria Math"/>
                <a:ea typeface="Cambria Math"/>
              </a:rPr>
              <a:t>μ</a:t>
            </a:r>
            <a:r>
              <a:rPr lang="cs-CZ" sz="2000" baseline="-25000" dirty="0" smtClean="0">
                <a:solidFill>
                  <a:srgbClr val="0000FF"/>
                </a:solidFill>
                <a:latin typeface="Cambria Math"/>
                <a:ea typeface="Cambria Math"/>
              </a:rPr>
              <a:t> 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286512" y="3538555"/>
            <a:ext cx="2643206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V předchozích formulích </a:t>
            </a:r>
            <a:r>
              <a:rPr lang="cs-CZ" dirty="0" smtClean="0"/>
              <a:t>tedy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nahradíme</a:t>
            </a:r>
            <a:r>
              <a:rPr lang="cs-CZ" dirty="0" smtClean="0"/>
              <a:t> např.</a:t>
            </a:r>
          </a:p>
          <a:p>
            <a:endParaRPr lang="cs-CZ" sz="700" dirty="0" smtClean="0"/>
          </a:p>
          <a:p>
            <a:pPr algn="ctr"/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J 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  <a:latin typeface="Cambria Math"/>
                <a:ea typeface="Cambria Math"/>
              </a:rPr>
              <a:t>→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b="1" i="1" dirty="0" smtClean="0">
                <a:solidFill>
                  <a:srgbClr val="0000FF"/>
                </a:solidFill>
              </a:rPr>
              <a:t>m</a:t>
            </a:r>
            <a:r>
              <a:rPr lang="el-GR" i="1" dirty="0" smtClean="0">
                <a:solidFill>
                  <a:srgbClr val="0000FF"/>
                </a:solidFill>
              </a:rPr>
              <a:t>μ</a:t>
            </a:r>
            <a:r>
              <a:rPr lang="cs-CZ" i="1" dirty="0" smtClean="0">
                <a:solidFill>
                  <a:srgbClr val="0000FF"/>
                </a:solidFill>
              </a:rPr>
              <a:t>    a  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cs-CZ" i="1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  <a:latin typeface="Cambria Math"/>
                <a:ea typeface="Cambria Math"/>
              </a:rPr>
              <a:t>→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b="1" i="1" dirty="0" smtClean="0">
                <a:solidFill>
                  <a:srgbClr val="0000FF"/>
                </a:solidFill>
              </a:rPr>
              <a:t>n</a:t>
            </a:r>
            <a:r>
              <a:rPr lang="el-GR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ν</a:t>
            </a:r>
            <a:endParaRPr lang="cs-CZ" i="1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cs-CZ" dirty="0" smtClean="0"/>
              <a:t>(</a:t>
            </a:r>
            <a:r>
              <a:rPr lang="el-GR" i="1" dirty="0" smtClean="0"/>
              <a:t>μ</a:t>
            </a:r>
            <a:r>
              <a:rPr lang="cs-CZ" i="1" dirty="0" smtClean="0"/>
              <a:t>, </a:t>
            </a:r>
            <a:r>
              <a:rPr lang="el-GR" i="1" dirty="0" smtClean="0">
                <a:latin typeface="Cambria Math" pitchFamily="18" charset="0"/>
                <a:ea typeface="Cambria Math" pitchFamily="18" charset="0"/>
              </a:rPr>
              <a:t>ν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/>
              <a:t>= 1,…,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s </a:t>
            </a:r>
            <a:r>
              <a:rPr lang="cs-CZ" dirty="0" smtClean="0"/>
              <a:t>)</a:t>
            </a:r>
          </a:p>
          <a:p>
            <a:endParaRPr lang="cs-CZ" sz="1200" i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cs-CZ" dirty="0" smtClean="0"/>
              <a:t>Je-li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v </a:t>
            </a:r>
            <a:r>
              <a:rPr lang="cs-CZ" i="1" dirty="0" err="1" smtClean="0">
                <a:solidFill>
                  <a:schemeClr val="accent6">
                    <a:lumMod val="50000"/>
                  </a:schemeClr>
                </a:solidFill>
              </a:rPr>
              <a:t>elemetární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 buňce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smtClean="0"/>
              <a:t>jen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</a:rPr>
              <a:t>jedno jádro</a:t>
            </a:r>
            <a:r>
              <a:rPr lang="cs-CZ" dirty="0" smtClean="0"/>
              <a:t>, stačí</a:t>
            </a:r>
          </a:p>
          <a:p>
            <a:endParaRPr lang="cs-CZ" sz="900" dirty="0" smtClean="0"/>
          </a:p>
          <a:p>
            <a:pPr algn="ctr"/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J 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  <a:latin typeface="Cambria Math"/>
                <a:ea typeface="Cambria Math"/>
              </a:rPr>
              <a:t>→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b="1" i="1" dirty="0" smtClean="0">
                <a:solidFill>
                  <a:srgbClr val="0000FF"/>
                </a:solidFill>
              </a:rPr>
              <a:t>m</a:t>
            </a:r>
            <a:r>
              <a:rPr lang="cs-CZ" i="1" dirty="0" smtClean="0">
                <a:solidFill>
                  <a:srgbClr val="0000FF"/>
                </a:solidFill>
              </a:rPr>
              <a:t>    a  </a:t>
            </a:r>
            <a:r>
              <a:rPr lang="cs-CZ" i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cs-CZ" i="1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smtClean="0">
                <a:solidFill>
                  <a:srgbClr val="0000FF"/>
                </a:solidFill>
                <a:latin typeface="Cambria Math"/>
                <a:ea typeface="Cambria Math"/>
              </a:rPr>
              <a:t>→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b="1" i="1" dirty="0" smtClean="0">
                <a:solidFill>
                  <a:srgbClr val="0000FF"/>
                </a:solidFill>
              </a:rPr>
              <a:t>n</a:t>
            </a:r>
            <a:endParaRPr lang="cs-CZ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14810" y="214290"/>
            <a:ext cx="4572032" cy="369332"/>
          </a:xfrm>
          <a:prstGeom prst="rect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Pohybové rovnice pro krystalovou mříž - </a:t>
            </a:r>
            <a:r>
              <a:rPr lang="cs-CZ" i="1" dirty="0" smtClean="0"/>
              <a:t>2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348" y="857232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ideální mříži jsou všechny </a:t>
            </a:r>
            <a:r>
              <a:rPr lang="cs-CZ" i="1" dirty="0" smtClean="0"/>
              <a:t>elementární buňky shodné</a:t>
            </a:r>
            <a:r>
              <a:rPr lang="cs-CZ" dirty="0" smtClean="0"/>
              <a:t> a </a:t>
            </a:r>
          </a:p>
          <a:p>
            <a:r>
              <a:rPr lang="cs-CZ" i="1" dirty="0" smtClean="0">
                <a:solidFill>
                  <a:srgbClr val="0000FF"/>
                </a:solidFill>
              </a:rPr>
              <a:t>interakce mezi jádry závisí jen na jejich vzájemné poloze </a:t>
            </a:r>
            <a:r>
              <a:rPr lang="cs-CZ" dirty="0" smtClean="0"/>
              <a:t>takže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koeficienty </a:t>
            </a:r>
            <a:r>
              <a:rPr lang="cs-CZ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l-GR" sz="2000" i="1" baseline="-25000" smtClean="0">
                <a:solidFill>
                  <a:srgbClr val="FF0000"/>
                </a:solidFill>
                <a:latin typeface="Cambria Math"/>
                <a:ea typeface="Cambria Math"/>
              </a:rPr>
              <a:t>αβ</a:t>
            </a:r>
            <a:r>
              <a:rPr lang="en-US" sz="2000" i="1" baseline="-2500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cs-CZ" smtClean="0">
                <a:solidFill>
                  <a:srgbClr val="FF0000"/>
                </a:solidFill>
              </a:rPr>
              <a:t>(</a:t>
            </a:r>
            <a:r>
              <a:rPr lang="cs-CZ" b="1" i="1" dirty="0" smtClean="0">
                <a:solidFill>
                  <a:srgbClr val="FF0000"/>
                </a:solidFill>
              </a:rPr>
              <a:t>m</a:t>
            </a:r>
            <a:r>
              <a:rPr lang="el-GR" i="1" dirty="0" smtClean="0">
                <a:solidFill>
                  <a:srgbClr val="FF0000"/>
                </a:solidFill>
                <a:latin typeface="Cambria Math"/>
                <a:ea typeface="Cambria Math"/>
              </a:rPr>
              <a:t>μ</a:t>
            </a:r>
            <a:r>
              <a:rPr lang="cs-CZ" dirty="0" smtClean="0">
                <a:solidFill>
                  <a:srgbClr val="FF0000"/>
                </a:solidFill>
                <a:latin typeface="Cambria Math"/>
                <a:ea typeface="Cambria Math"/>
              </a:rPr>
              <a:t>,</a:t>
            </a:r>
            <a:r>
              <a:rPr lang="cs-CZ" b="1" i="1" dirty="0" smtClean="0">
                <a:solidFill>
                  <a:srgbClr val="FF0000"/>
                </a:solidFill>
              </a:rPr>
              <a:t>n</a:t>
            </a:r>
            <a:r>
              <a:rPr lang="el-GR" i="1" dirty="0" smtClean="0">
                <a:solidFill>
                  <a:srgbClr val="FF0000"/>
                </a:solidFill>
                <a:latin typeface="Cambria Math"/>
                <a:ea typeface="Cambria Math"/>
              </a:rPr>
              <a:t>ν</a:t>
            </a:r>
            <a:r>
              <a:rPr lang="cs-CZ" i="1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) závisí pouze na rozdílu </a:t>
            </a:r>
            <a:r>
              <a:rPr lang="cs-CZ" b="1" i="1" dirty="0" err="1" smtClean="0">
                <a:solidFill>
                  <a:srgbClr val="FF0000"/>
                </a:solidFill>
              </a:rPr>
              <a:t>T</a:t>
            </a:r>
            <a:r>
              <a:rPr lang="cs-CZ" sz="2000" b="1" i="1" baseline="-25000" dirty="0" err="1" smtClean="0">
                <a:solidFill>
                  <a:srgbClr val="FF0000"/>
                </a:solidFill>
              </a:rPr>
              <a:t>m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– </a:t>
            </a:r>
            <a:r>
              <a:rPr lang="cs-CZ" b="1" i="1" dirty="0" err="1" smtClean="0">
                <a:solidFill>
                  <a:srgbClr val="FF0000"/>
                </a:solidFill>
              </a:rPr>
              <a:t>T</a:t>
            </a:r>
            <a:r>
              <a:rPr lang="cs-CZ" sz="2000" b="1" i="1" baseline="-25000" dirty="0" err="1" smtClean="0">
                <a:solidFill>
                  <a:srgbClr val="FF0000"/>
                </a:solidFill>
              </a:rPr>
              <a:t>n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= </a:t>
            </a:r>
            <a:r>
              <a:rPr lang="cs-CZ" b="1" i="1" dirty="0" err="1" smtClean="0">
                <a:solidFill>
                  <a:srgbClr val="FF0000"/>
                </a:solidFill>
              </a:rPr>
              <a:t>T</a:t>
            </a:r>
            <a:r>
              <a:rPr lang="cs-CZ" sz="2000" b="1" i="1" baseline="-25000" dirty="0" err="1" smtClean="0">
                <a:solidFill>
                  <a:srgbClr val="FF0000"/>
                </a:solidFill>
              </a:rPr>
              <a:t>h</a:t>
            </a:r>
            <a:r>
              <a:rPr lang="cs-CZ" sz="2000" b="1" i="1" baseline="-25000" dirty="0" smtClean="0"/>
              <a:t> </a:t>
            </a:r>
            <a:r>
              <a:rPr lang="cs-CZ" dirty="0" smtClean="0"/>
              <a:t>:</a:t>
            </a:r>
            <a:endParaRPr lang="cs-CZ" b="1" i="1" baseline="-250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815997" y="1928802"/>
          <a:ext cx="4827705" cy="428628"/>
        </p:xfrm>
        <a:graphic>
          <a:graphicData uri="http://schemas.openxmlformats.org/presentationml/2006/ole">
            <p:oleObj spid="_x0000_s22530" name="Rovnice" r:id="rId3" imgW="2717640" imgH="241200" progId="Equation.3">
              <p:embed/>
            </p:oleObj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85786" y="250030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Newtonovy pohybové rovnice </a:t>
            </a:r>
            <a:r>
              <a:rPr lang="cs-CZ" dirty="0" smtClean="0"/>
              <a:t>pak můžeme psát</a:t>
            </a:r>
            <a:endParaRPr lang="cs-CZ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1571604" y="3000372"/>
          <a:ext cx="5740837" cy="785818"/>
        </p:xfrm>
        <a:graphic>
          <a:graphicData uri="http://schemas.openxmlformats.org/presentationml/2006/ole">
            <p:oleObj spid="_x0000_s22531" name="Rovnice" r:id="rId4" imgW="3340080" imgH="457200" progId="Equation.3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785786" y="385762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Zajímáme se pouze o kmitavý pohyb jader kolem rovnovážných poloh, tj.</a:t>
            </a:r>
            <a:endParaRPr lang="cs-CZ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2643174" y="4286256"/>
          <a:ext cx="3178184" cy="371476"/>
        </p:xfrm>
        <a:graphic>
          <a:graphicData uri="http://schemas.openxmlformats.org/presentationml/2006/ole">
            <p:oleObj spid="_x0000_s22532" name="Rovnice" r:id="rId5" imgW="1955520" imgH="228600" progId="Equation.3">
              <p:embed/>
            </p:oleObj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785786" y="4714884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translační </a:t>
            </a:r>
            <a:r>
              <a:rPr lang="cs-CZ" dirty="0" err="1" smtClean="0"/>
              <a:t>symetri</a:t>
            </a:r>
            <a:r>
              <a:rPr lang="cs-CZ" dirty="0" smtClean="0"/>
              <a:t> plyne, že jádra téhož typu (všechna </a:t>
            </a:r>
            <a:r>
              <a:rPr lang="el-GR" i="1" dirty="0" smtClean="0">
                <a:latin typeface="Cambria Math"/>
                <a:ea typeface="Cambria Math"/>
              </a:rPr>
              <a:t>μ</a:t>
            </a:r>
            <a:r>
              <a:rPr lang="cs-CZ" dirty="0" smtClean="0"/>
              <a:t>-</a:t>
            </a:r>
            <a:r>
              <a:rPr lang="cs-CZ" dirty="0" err="1" smtClean="0"/>
              <a:t>tá</a:t>
            </a:r>
            <a:r>
              <a:rPr lang="cs-CZ" dirty="0" smtClean="0"/>
              <a:t>) kmitají se stejnou amplitudou </a:t>
            </a:r>
            <a:r>
              <a:rPr lang="cs-CZ" b="1" i="1" dirty="0" smtClean="0"/>
              <a:t>U</a:t>
            </a:r>
            <a:r>
              <a:rPr lang="cs-CZ" dirty="0" smtClean="0"/>
              <a:t>(</a:t>
            </a:r>
            <a:r>
              <a:rPr lang="el-GR" i="1" dirty="0" smtClean="0">
                <a:latin typeface="Cambria Math"/>
                <a:ea typeface="Cambria Math"/>
              </a:rPr>
              <a:t>μ</a:t>
            </a:r>
            <a:r>
              <a:rPr lang="cs-CZ" i="1" dirty="0" smtClean="0">
                <a:latin typeface="Cambria Math"/>
                <a:ea typeface="Cambria Math"/>
              </a:rPr>
              <a:t> </a:t>
            </a:r>
            <a:r>
              <a:rPr lang="cs-CZ" dirty="0" smtClean="0"/>
              <a:t>) a fázovým posunem závislým na </a:t>
            </a:r>
            <a:r>
              <a:rPr lang="cs-CZ" b="1" i="1" dirty="0" err="1" smtClean="0"/>
              <a:t>T</a:t>
            </a:r>
            <a:r>
              <a:rPr lang="cs-CZ" sz="2000" b="1" i="1" baseline="-25000" dirty="0" err="1" smtClean="0"/>
              <a:t>m</a:t>
            </a:r>
            <a:r>
              <a:rPr lang="cs-CZ" sz="2000" b="1" i="1" baseline="-25000" dirty="0" smtClean="0"/>
              <a:t> </a:t>
            </a:r>
            <a:r>
              <a:rPr lang="cs-CZ" dirty="0" smtClean="0"/>
              <a:t>.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Řešení tedy budeme hledat ve tvaru</a:t>
            </a:r>
            <a:endParaRPr lang="cs-CZ" b="1" i="1" baseline="-25000" dirty="0">
              <a:solidFill>
                <a:srgbClr val="FF0000"/>
              </a:solidFill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1928794" y="5715016"/>
            <a:ext cx="4643470" cy="642942"/>
            <a:chOff x="1928794" y="5715016"/>
            <a:chExt cx="4643470" cy="642942"/>
          </a:xfrm>
        </p:grpSpPr>
        <p:sp>
          <p:nvSpPr>
            <p:cNvPr id="15" name="Zaoblený obdélník 14"/>
            <p:cNvSpPr/>
            <p:nvPr/>
          </p:nvSpPr>
          <p:spPr>
            <a:xfrm>
              <a:off x="1928794" y="5715016"/>
              <a:ext cx="4643470" cy="642942"/>
            </a:xfrm>
            <a:prstGeom prst="roundRect">
              <a:avLst>
                <a:gd name="adj" fmla="val 8766"/>
              </a:avLst>
            </a:prstGeom>
            <a:solidFill>
              <a:srgbClr val="CCFF99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4" name="Objekt 13"/>
            <p:cNvGraphicFramePr>
              <a:graphicFrameLocks noChangeAspect="1"/>
            </p:cNvGraphicFramePr>
            <p:nvPr/>
          </p:nvGraphicFramePr>
          <p:xfrm>
            <a:off x="2071670" y="5843606"/>
            <a:ext cx="4416000" cy="432000"/>
          </p:xfrm>
          <a:graphic>
            <a:graphicData uri="http://schemas.openxmlformats.org/presentationml/2006/ole">
              <p:oleObj spid="_x0000_s22533" name="Rovnice" r:id="rId6" imgW="233676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E3A3-7D56-4E89-8CB9-DCF9AEA0C292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14810" y="214290"/>
            <a:ext cx="4572032" cy="369332"/>
          </a:xfrm>
          <a:prstGeom prst="rect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Pohybové rovnice pro krystalovou mříž - </a:t>
            </a:r>
            <a:r>
              <a:rPr lang="cs-CZ" i="1" dirty="0" smtClean="0"/>
              <a:t>3</a:t>
            </a:r>
            <a:endParaRPr lang="cs-CZ" i="1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785786" y="857232"/>
            <a:ext cx="6786610" cy="2357454"/>
            <a:chOff x="785786" y="857232"/>
            <a:chExt cx="6786610" cy="2357454"/>
          </a:xfrm>
        </p:grpSpPr>
        <p:sp>
          <p:nvSpPr>
            <p:cNvPr id="6" name="TextovéPole 5"/>
            <p:cNvSpPr txBox="1"/>
            <p:nvPr/>
          </p:nvSpPr>
          <p:spPr>
            <a:xfrm>
              <a:off x="785786" y="857232"/>
              <a:ext cx="6786610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0000FF"/>
                  </a:solidFill>
                </a:rPr>
                <a:t>Dále</a:t>
              </a:r>
              <a:r>
                <a:rPr lang="cs-CZ" dirty="0" smtClean="0"/>
                <a:t>:</a:t>
              </a:r>
            </a:p>
            <a:p>
              <a:pPr>
                <a:buFont typeface="Wingdings" pitchFamily="2" charset="2"/>
                <a:buChar char="§"/>
              </a:pPr>
              <a:r>
                <a:rPr lang="cs-CZ" dirty="0" smtClean="0"/>
                <a:t>  toto předpokládané řešení dosadíme do pohybových rovnic,</a:t>
              </a:r>
            </a:p>
            <a:p>
              <a:pPr>
                <a:buFont typeface="Wingdings" pitchFamily="2" charset="2"/>
                <a:buChar char="§"/>
              </a:pPr>
              <a:r>
                <a:rPr lang="cs-CZ" dirty="0" smtClean="0"/>
                <a:t>  provedeme v nich substituci </a:t>
              </a:r>
              <a:r>
                <a:rPr lang="cs-CZ" b="1" i="1" dirty="0" err="1" smtClean="0"/>
                <a:t>T</a:t>
              </a:r>
              <a:r>
                <a:rPr lang="cs-CZ" sz="2000" b="1" i="1" baseline="-25000" dirty="0" err="1" smtClean="0"/>
                <a:t>h</a:t>
              </a:r>
              <a:r>
                <a:rPr lang="cs-CZ" dirty="0" smtClean="0"/>
                <a:t> = </a:t>
              </a:r>
              <a:r>
                <a:rPr lang="cs-CZ" b="1" i="1" dirty="0" err="1" smtClean="0"/>
                <a:t>T</a:t>
              </a:r>
              <a:r>
                <a:rPr lang="cs-CZ" sz="2000" b="1" i="1" baseline="-25000" dirty="0" err="1" smtClean="0"/>
                <a:t>m</a:t>
              </a:r>
              <a:r>
                <a:rPr lang="cs-CZ" b="1" i="1" dirty="0" smtClean="0"/>
                <a:t> </a:t>
              </a:r>
              <a:r>
                <a:rPr lang="cs-CZ" dirty="0" smtClean="0"/>
                <a:t>– </a:t>
              </a:r>
              <a:r>
                <a:rPr lang="cs-CZ" b="1" i="1" dirty="0" err="1" smtClean="0"/>
                <a:t>T</a:t>
              </a:r>
              <a:r>
                <a:rPr lang="cs-CZ" sz="2000" b="1" i="1" baseline="-25000" dirty="0" err="1" smtClean="0"/>
                <a:t>n</a:t>
              </a:r>
              <a:r>
                <a:rPr lang="cs-CZ" dirty="0" smtClean="0"/>
                <a:t>  v součtech přes </a:t>
              </a:r>
              <a:r>
                <a:rPr lang="cs-CZ" b="1" i="1" dirty="0" smtClean="0"/>
                <a:t>n</a:t>
              </a:r>
              <a:r>
                <a:rPr lang="cs-CZ" dirty="0" smtClean="0"/>
                <a:t> (tj. </a:t>
              </a:r>
              <a:r>
                <a:rPr lang="cs-CZ" b="1" i="1" dirty="0" err="1" smtClean="0"/>
                <a:t>T</a:t>
              </a:r>
              <a:r>
                <a:rPr lang="cs-CZ" sz="2000" b="1" i="1" baseline="-25000" dirty="0" err="1" smtClean="0"/>
                <a:t>n</a:t>
              </a:r>
              <a:r>
                <a:rPr lang="cs-CZ" dirty="0" smtClean="0"/>
                <a:t> ) ,</a:t>
              </a:r>
            </a:p>
            <a:p>
              <a:pPr>
                <a:buFont typeface="Wingdings" pitchFamily="2" charset="2"/>
                <a:buChar char="§"/>
              </a:pPr>
              <a:r>
                <a:rPr lang="cs-CZ" dirty="0" smtClean="0"/>
                <a:t>  dělíme obě strany rovnic  exp</a:t>
              </a:r>
              <a:r>
                <a:rPr lang="en-US" dirty="0" smtClean="0"/>
                <a:t>[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i</a:t>
              </a:r>
              <a:r>
                <a:rPr lang="cs-CZ" dirty="0" smtClean="0"/>
                <a:t> (</a:t>
              </a:r>
              <a:r>
                <a:rPr lang="cs-CZ" b="1" i="1" dirty="0" err="1" smtClean="0"/>
                <a:t>q.T</a:t>
              </a:r>
              <a:r>
                <a:rPr lang="cs-CZ" sz="2000" b="1" i="1" baseline="-25000" dirty="0" err="1" smtClean="0"/>
                <a:t>m</a:t>
              </a:r>
              <a:r>
                <a:rPr lang="cs-CZ" dirty="0" smtClean="0"/>
                <a:t> – </a:t>
              </a:r>
              <a:r>
                <a:rPr lang="el-GR" i="1" dirty="0" smtClean="0">
                  <a:latin typeface="Cambria Math"/>
                  <a:ea typeface="Cambria Math"/>
                </a:rPr>
                <a:t>ω</a:t>
              </a:r>
              <a:r>
                <a:rPr lang="cs-CZ" i="1" dirty="0" smtClean="0">
                  <a:latin typeface="Cambria Math"/>
                  <a:ea typeface="Cambria Math"/>
                </a:rPr>
                <a:t>t</a:t>
              </a:r>
              <a:r>
                <a:rPr lang="en-US" i="1" dirty="0" smtClean="0">
                  <a:latin typeface="Cambria Math"/>
                  <a:ea typeface="Cambria Math"/>
                </a:rPr>
                <a:t> </a:t>
              </a:r>
              <a:r>
                <a:rPr lang="cs-CZ" dirty="0" smtClean="0">
                  <a:latin typeface="Cambria Math"/>
                  <a:ea typeface="Cambria Math"/>
                </a:rPr>
                <a:t>)</a:t>
              </a:r>
              <a:r>
                <a:rPr lang="en-US" dirty="0" smtClean="0">
                  <a:latin typeface="Cambria Math"/>
                  <a:ea typeface="Cambria Math"/>
                </a:rPr>
                <a:t>]</a:t>
              </a:r>
            </a:p>
            <a:p>
              <a:endParaRPr lang="cs-CZ" sz="700" dirty="0" smtClean="0"/>
            </a:p>
            <a:p>
              <a:r>
                <a:rPr lang="en-US" dirty="0" smtClean="0"/>
                <a:t>a </a:t>
              </a:r>
              <a:r>
                <a:rPr lang="en-US" dirty="0" err="1" smtClean="0"/>
                <a:t>dostaneme</a:t>
              </a:r>
              <a:r>
                <a:rPr lang="en-US" dirty="0" smtClean="0"/>
                <a:t> </a:t>
              </a:r>
              <a:r>
                <a:rPr lang="en-US" i="1" dirty="0" err="1" smtClean="0">
                  <a:solidFill>
                    <a:srgbClr val="FF0000"/>
                  </a:solidFill>
                </a:rPr>
                <a:t>rovnice</a:t>
              </a:r>
              <a:r>
                <a:rPr lang="en-US" i="1" dirty="0" smtClean="0">
                  <a:solidFill>
                    <a:srgbClr val="FF0000"/>
                  </a:solidFill>
                </a:rPr>
                <a:t> ne</a:t>
              </a:r>
              <a:r>
                <a:rPr lang="cs-CZ" i="1" dirty="0" smtClean="0">
                  <a:solidFill>
                    <a:srgbClr val="FF0000"/>
                  </a:solidFill>
                </a:rPr>
                <a:t>závislé na čase</a:t>
              </a:r>
              <a:r>
                <a:rPr lang="en-US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endParaRPr lang="cs-CZ" i="1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1643042" y="2500306"/>
              <a:ext cx="5072098" cy="714380"/>
              <a:chOff x="1643042" y="2500306"/>
              <a:chExt cx="5072098" cy="714380"/>
            </a:xfrm>
          </p:grpSpPr>
          <p:sp>
            <p:nvSpPr>
              <p:cNvPr id="13" name="Zaoblený obdélník 12"/>
              <p:cNvSpPr/>
              <p:nvPr/>
            </p:nvSpPr>
            <p:spPr>
              <a:xfrm>
                <a:off x="1643042" y="2500306"/>
                <a:ext cx="5072098" cy="714380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1714480" y="2500306"/>
              <a:ext cx="4980344" cy="648000"/>
            </p:xfrm>
            <a:graphic>
              <a:graphicData uri="http://schemas.openxmlformats.org/presentationml/2006/ole">
                <p:oleObj spid="_x0000_s25601" name="Rovnice" r:id="rId3" imgW="3416040" imgH="444240" progId="Equation.3">
                  <p:embed/>
                </p:oleObj>
              </a:graphicData>
            </a:graphic>
          </p:graphicFrame>
        </p:grpSp>
      </p:grpSp>
      <p:grpSp>
        <p:nvGrpSpPr>
          <p:cNvPr id="19" name="Skupina 18"/>
          <p:cNvGrpSpPr/>
          <p:nvPr/>
        </p:nvGrpSpPr>
        <p:grpSpPr>
          <a:xfrm>
            <a:off x="785786" y="3500438"/>
            <a:ext cx="5460760" cy="1000132"/>
            <a:chOff x="785786" y="3214686"/>
            <a:chExt cx="5460760" cy="1000132"/>
          </a:xfrm>
        </p:grpSpPr>
        <p:sp>
          <p:nvSpPr>
            <p:cNvPr id="8" name="TextovéPole 7"/>
            <p:cNvSpPr txBox="1"/>
            <p:nvPr/>
          </p:nvSpPr>
          <p:spPr>
            <a:xfrm>
              <a:off x="785786" y="3214686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Označíme-li</a:t>
              </a:r>
              <a:endParaRPr lang="cs-CZ"/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2214546" y="3643314"/>
              <a:ext cx="4032000" cy="571504"/>
              <a:chOff x="2214546" y="3643314"/>
              <a:chExt cx="4032000" cy="571504"/>
            </a:xfrm>
          </p:grpSpPr>
          <p:sp>
            <p:nvSpPr>
              <p:cNvPr id="16" name="Zaoblený obdélník 15"/>
              <p:cNvSpPr/>
              <p:nvPr/>
            </p:nvSpPr>
            <p:spPr>
              <a:xfrm>
                <a:off x="2214546" y="3643314"/>
                <a:ext cx="4032000" cy="504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2357422" y="3714752"/>
              <a:ext cx="3741234" cy="500066"/>
            </p:xfrm>
            <a:graphic>
              <a:graphicData uri="http://schemas.openxmlformats.org/presentationml/2006/ole">
                <p:oleObj spid="_x0000_s25602" name="Rovnice" r:id="rId4" imgW="2565360" imgH="342720" progId="Equation.3">
                  <p:embed/>
                </p:oleObj>
              </a:graphicData>
            </a:graphic>
          </p:graphicFrame>
        </p:grpSp>
      </p:grpSp>
      <p:grpSp>
        <p:nvGrpSpPr>
          <p:cNvPr id="18" name="Skupina 17"/>
          <p:cNvGrpSpPr/>
          <p:nvPr/>
        </p:nvGrpSpPr>
        <p:grpSpPr>
          <a:xfrm>
            <a:off x="571472" y="4559866"/>
            <a:ext cx="7572428" cy="1369464"/>
            <a:chOff x="642910" y="4345552"/>
            <a:chExt cx="7572428" cy="1369464"/>
          </a:xfrm>
        </p:grpSpPr>
        <p:sp>
          <p:nvSpPr>
            <p:cNvPr id="10" name="TextovéPole 9"/>
            <p:cNvSpPr txBox="1"/>
            <p:nvPr/>
          </p:nvSpPr>
          <p:spPr>
            <a:xfrm>
              <a:off x="785786" y="4345552"/>
              <a:ext cx="7215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dostaneme </a:t>
              </a:r>
              <a:r>
                <a:rPr lang="cs-CZ" b="1" smtClean="0">
                  <a:solidFill>
                    <a:srgbClr val="FF0000"/>
                  </a:solidFill>
                </a:rPr>
                <a:t>3</a:t>
              </a:r>
              <a:r>
                <a:rPr lang="cs-CZ" b="1" i="1" smtClean="0">
                  <a:solidFill>
                    <a:srgbClr val="FF0000"/>
                  </a:solidFill>
                </a:rPr>
                <a:t>s</a:t>
              </a:r>
              <a:r>
                <a:rPr lang="cs-CZ" b="1" smtClean="0">
                  <a:solidFill>
                    <a:srgbClr val="FF0000"/>
                  </a:solidFill>
                </a:rPr>
                <a:t> homogenních algebraických rovnic </a:t>
              </a:r>
              <a:r>
                <a:rPr lang="cs-CZ" smtClean="0">
                  <a:solidFill>
                    <a:srgbClr val="FF0000"/>
                  </a:solidFill>
                </a:rPr>
                <a:t>pro složky vektoru </a:t>
              </a:r>
              <a:r>
                <a:rPr lang="cs-CZ" b="1" i="1" smtClean="0">
                  <a:solidFill>
                    <a:srgbClr val="FF0000"/>
                  </a:solidFill>
                </a:rPr>
                <a:t>U</a:t>
              </a:r>
              <a:r>
                <a:rPr lang="cs-CZ" smtClean="0">
                  <a:solidFill>
                    <a:srgbClr val="FF0000"/>
                  </a:solidFill>
                </a:rPr>
                <a:t>(</a:t>
              </a:r>
              <a:r>
                <a:rPr lang="el-GR" i="1" smtClean="0">
                  <a:solidFill>
                    <a:srgbClr val="FF0000"/>
                  </a:solidFill>
                  <a:latin typeface="Cambria Math"/>
                  <a:ea typeface="Cambria Math"/>
                </a:rPr>
                <a:t>ν</a:t>
              </a:r>
              <a:r>
                <a:rPr lang="cs-CZ" smtClean="0">
                  <a:solidFill>
                    <a:srgbClr val="FF0000"/>
                  </a:solidFill>
                  <a:latin typeface="Cambria Math"/>
                  <a:ea typeface="Cambria Math"/>
                </a:rPr>
                <a:t>)</a:t>
              </a:r>
              <a:endParaRPr lang="cs-CZ">
                <a:solidFill>
                  <a:srgbClr val="FF0000"/>
                </a:solidFill>
              </a:endParaRPr>
            </a:p>
          </p:txBody>
        </p:sp>
        <p:grpSp>
          <p:nvGrpSpPr>
            <p:cNvPr id="15" name="Skupina 14"/>
            <p:cNvGrpSpPr/>
            <p:nvPr/>
          </p:nvGrpSpPr>
          <p:grpSpPr>
            <a:xfrm>
              <a:off x="642910" y="4857760"/>
              <a:ext cx="7572428" cy="857256"/>
              <a:chOff x="642910" y="4857760"/>
              <a:chExt cx="7572428" cy="857256"/>
            </a:xfrm>
          </p:grpSpPr>
          <p:sp>
            <p:nvSpPr>
              <p:cNvPr id="12" name="Zaoblený obdélník 11"/>
              <p:cNvSpPr/>
              <p:nvPr/>
            </p:nvSpPr>
            <p:spPr>
              <a:xfrm>
                <a:off x="642910" y="4857760"/>
                <a:ext cx="7572428" cy="857256"/>
              </a:xfrm>
              <a:prstGeom prst="roundRect">
                <a:avLst/>
              </a:prstGeom>
              <a:solidFill>
                <a:srgbClr val="CCFF99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1" name="Objekt 10"/>
              <p:cNvGraphicFramePr>
                <a:graphicFrameLocks noChangeAspect="1"/>
              </p:cNvGraphicFramePr>
              <p:nvPr/>
            </p:nvGraphicFramePr>
            <p:xfrm>
              <a:off x="842167" y="4923578"/>
              <a:ext cx="7158857" cy="720000"/>
            </p:xfrm>
            <a:graphic>
              <a:graphicData uri="http://schemas.openxmlformats.org/presentationml/2006/ole">
                <p:oleObj spid="_x0000_s25603" name="Rovnice" r:id="rId5" imgW="4419360" imgH="44424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3371</Words>
  <Application>Microsoft Office PowerPoint</Application>
  <PresentationFormat>Předvádění na obrazovce (4:3)</PresentationFormat>
  <Paragraphs>631</Paragraphs>
  <Slides>53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5" baseType="lpstr">
      <vt:lpstr>Motiv sady Office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</vt:vector>
  </TitlesOfParts>
  <Company>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jancely</dc:creator>
  <cp:lastModifiedBy>ÚFKL</cp:lastModifiedBy>
  <cp:revision>582</cp:revision>
  <dcterms:created xsi:type="dcterms:W3CDTF">2009-11-22T20:54:14Z</dcterms:created>
  <dcterms:modified xsi:type="dcterms:W3CDTF">2010-01-05T11:17:30Z</dcterms:modified>
</cp:coreProperties>
</file>