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67" r:id="rId5"/>
    <p:sldId id="268" r:id="rId6"/>
    <p:sldId id="269" r:id="rId7"/>
    <p:sldId id="273" r:id="rId8"/>
    <p:sldId id="272" r:id="rId9"/>
    <p:sldId id="293" r:id="rId10"/>
    <p:sldId id="294" r:id="rId11"/>
    <p:sldId id="279" r:id="rId12"/>
    <p:sldId id="280" r:id="rId13"/>
    <p:sldId id="281" r:id="rId14"/>
    <p:sldId id="283" r:id="rId15"/>
    <p:sldId id="282" r:id="rId16"/>
    <p:sldId id="284" r:id="rId17"/>
    <p:sldId id="285" r:id="rId18"/>
    <p:sldId id="286" r:id="rId19"/>
    <p:sldId id="287" r:id="rId20"/>
    <p:sldId id="288" r:id="rId21"/>
    <p:sldId id="292" r:id="rId22"/>
    <p:sldId id="289" r:id="rId23"/>
    <p:sldId id="296" r:id="rId24"/>
    <p:sldId id="297" r:id="rId25"/>
    <p:sldId id="298" r:id="rId26"/>
    <p:sldId id="299" r:id="rId27"/>
    <p:sldId id="300" r:id="rId28"/>
    <p:sldId id="301" r:id="rId29"/>
    <p:sldId id="302" r:id="rId30"/>
    <p:sldId id="314" r:id="rId31"/>
    <p:sldId id="315" r:id="rId32"/>
    <p:sldId id="316" r:id="rId33"/>
    <p:sldId id="317" r:id="rId34"/>
    <p:sldId id="310" r:id="rId35"/>
    <p:sldId id="311" r:id="rId36"/>
    <p:sldId id="312" r:id="rId37"/>
    <p:sldId id="260" r:id="rId38"/>
    <p:sldId id="262" r:id="rId39"/>
    <p:sldId id="261" r:id="rId40"/>
    <p:sldId id="264" r:id="rId41"/>
    <p:sldId id="266" r:id="rId42"/>
    <p:sldId id="290" r:id="rId43"/>
    <p:sldId id="276" r:id="rId44"/>
    <p:sldId id="291" r:id="rId45"/>
    <p:sldId id="265" r:id="rId46"/>
    <p:sldId id="270" r:id="rId47"/>
    <p:sldId id="271" r:id="rId48"/>
    <p:sldId id="305" r:id="rId49"/>
    <p:sldId id="318" r:id="rId50"/>
  </p:sldIdLst>
  <p:sldSz cx="9144000" cy="6858000" type="screen4x3"/>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5FFE5"/>
    <a:srgbClr val="F7F5F9"/>
    <a:srgbClr val="FFECD9"/>
    <a:srgbClr val="E2FFC5"/>
    <a:srgbClr val="F2FFE5"/>
    <a:srgbClr val="FFFF99"/>
    <a:srgbClr val="ECEADC"/>
    <a:srgbClr val="CCFFCC"/>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94660"/>
  </p:normalViewPr>
  <p:slideViewPr>
    <p:cSldViewPr>
      <p:cViewPr>
        <p:scale>
          <a:sx n="90" d="100"/>
          <a:sy n="90" d="100"/>
        </p:scale>
        <p:origin x="-302"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5" Type="http://schemas.openxmlformats.org/officeDocument/2006/relationships/image" Target="../media/image103.wmf"/><Relationship Id="rId4" Type="http://schemas.openxmlformats.org/officeDocument/2006/relationships/image" Target="../media/image10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11F04818-45CA-4C9A-97BD-4548F29908FF}" type="datetimeFigureOut">
              <a:rPr lang="cs-CZ" smtClean="0"/>
              <a:pPr/>
              <a:t>12.2.2011</a:t>
            </a:fld>
            <a:endParaRPr lang="cs-CZ"/>
          </a:p>
        </p:txBody>
      </p:sp>
      <p:sp>
        <p:nvSpPr>
          <p:cNvPr id="4" name="Zástupný symbol pro obrázek snímk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014AB8FF-5D76-4CCD-9FDE-86FA4755780D}"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CC50D52-B9BF-4DB9-ABE2-5530862D829C}" type="datetime1">
              <a:rPr lang="cs-CZ" smtClean="0"/>
              <a:pPr/>
              <a:t>12.2.2011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5ECA1C3-9FF0-451D-AB44-823BCBF809AC}" type="datetime1">
              <a:rPr lang="cs-CZ" smtClean="0"/>
              <a:pPr/>
              <a:t>12.2.2011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2D0CDFC-6120-4A63-B040-553AFF82A085}" type="datetime1">
              <a:rPr lang="cs-CZ" smtClean="0"/>
              <a:pPr/>
              <a:t>12.2.2011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3A0851-4F5B-42CD-BC86-9C3D1F0160FB}" type="datetime1">
              <a:rPr lang="cs-CZ" smtClean="0"/>
              <a:pPr/>
              <a:t>12.2.2011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8E2AD9E-D7AF-490C-8CCD-228B3FEEDA92}" type="datetime1">
              <a:rPr lang="cs-CZ" smtClean="0"/>
              <a:pPr/>
              <a:t>12.2.2011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C333EF1-C212-4919-9191-87706DA24CF9}" type="datetime1">
              <a:rPr lang="cs-CZ" smtClean="0"/>
              <a:pPr/>
              <a:t>12.2.2011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2D74D33-8823-48DB-86C8-25781228766D}" type="datetime1">
              <a:rPr lang="cs-CZ" smtClean="0"/>
              <a:pPr/>
              <a:t>12.2.2011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17DD088-30EE-4D36-B518-731A23A3D10D}" type="datetime1">
              <a:rPr lang="cs-CZ" smtClean="0"/>
              <a:pPr/>
              <a:t>12.2.2011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E379DB6-629E-4975-9F17-AABE65F24677}" type="datetime1">
              <a:rPr lang="cs-CZ" smtClean="0"/>
              <a:pPr/>
              <a:t>12.2.2011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B3C70D7-E30F-43CE-821F-78FF206D787B}" type="datetime1">
              <a:rPr lang="cs-CZ" smtClean="0"/>
              <a:pPr/>
              <a:t>12.2.2011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624538A-04B1-43F6-AB84-9FE587AFC6E8}" type="datetime1">
              <a:rPr lang="cs-CZ" smtClean="0"/>
              <a:pPr/>
              <a:t>12.2.2011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834071-E7C3-4BA8-AC84-AF0BADB1CE3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C9D6B-48C9-4408-8BED-010BB6D1FBD5}" type="datetime1">
              <a:rPr lang="cs-CZ" smtClean="0"/>
              <a:pPr/>
              <a:t>12.2.2011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34071-E7C3-4BA8-AC84-AF0BADB1CE3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slide" Target="slide3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mi.badw.de/teaching/Lecturenotes/index.html"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hyperlink" Target="http://www.wmi.badw.de/teaching/Lecturenotes/index.html"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mi.badw.de/teaching/Lecturenotes/index.html"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45.bin"/><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47.bin"/><Relationship Id="rId4" Type="http://schemas.openxmlformats.org/officeDocument/2006/relationships/image" Target="../media/image5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9.emf"/></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slide" Target="slide24.xml"/><Relationship Id="rId5" Type="http://schemas.openxmlformats.org/officeDocument/2006/relationships/slide" Target="slide32.xml"/><Relationship Id="rId4" Type="http://schemas.openxmlformats.org/officeDocument/2006/relationships/slide" Target="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72.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74.bin"/></Relationships>
</file>

<file path=ppt/slides/_rels/slide4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44.xml.rels><?xml version="1.0" encoding="UTF-8" standalone="yes"?>
<Relationships xmlns="http://schemas.openxmlformats.org/package/2006/relationships"><Relationship Id="rId3" Type="http://schemas.openxmlformats.org/officeDocument/2006/relationships/image" Target="../media/image91.tiff"/><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slide" Target="slide12.xml"/><Relationship Id="rId4" Type="http://schemas.openxmlformats.org/officeDocument/2006/relationships/oleObject" Target="../embeddings/oleObject78.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6.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slide" Target="slide7.xml"/><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slide" Target="slide45.xml"/><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4.bin"/><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Obdélník 3"/>
          <p:cNvSpPr/>
          <p:nvPr/>
        </p:nvSpPr>
        <p:spPr>
          <a:xfrm>
            <a:off x="1643042" y="2071678"/>
            <a:ext cx="5592045" cy="186204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FONONY</a:t>
            </a:r>
            <a:endPar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Zástupný symbol pro číslo snímku 4"/>
          <p:cNvSpPr>
            <a:spLocks noGrp="1"/>
          </p:cNvSpPr>
          <p:nvPr>
            <p:ph type="sldNum" sz="quarter" idx="12"/>
          </p:nvPr>
        </p:nvSpPr>
        <p:spPr/>
        <p:txBody>
          <a:bodyPr/>
          <a:lstStyle/>
          <a:p>
            <a:fld id="{43834071-E7C3-4BA8-AC84-AF0BADB1CE30}" type="slidenum">
              <a:rPr lang="cs-CZ" smtClean="0"/>
              <a:pPr/>
              <a:t>1</a:t>
            </a:fld>
            <a:endParaRPr lang="cs-CZ"/>
          </a:p>
        </p:txBody>
      </p:sp>
      <p:sp>
        <p:nvSpPr>
          <p:cNvPr id="7" name="Obdélník 6"/>
          <p:cNvSpPr>
            <a:spLocks noChangeAspect="1"/>
          </p:cNvSpPr>
          <p:nvPr/>
        </p:nvSpPr>
        <p:spPr>
          <a:xfrm>
            <a:off x="1162451" y="3844357"/>
            <a:ext cx="6462218" cy="584775"/>
          </a:xfrm>
          <a:prstGeom prst="rect">
            <a:avLst/>
          </a:prstGeom>
          <a:noFill/>
        </p:spPr>
        <p:txBody>
          <a:bodyPr wrap="none" lIns="91440" tIns="45720" rIns="91440" bIns="45720">
            <a:spAutoFit/>
          </a:bodyPr>
          <a:lstStyle/>
          <a:p>
            <a:pPr algn="ctr"/>
            <a:r>
              <a:rPr lang="en-US" sz="3200" b="1" spc="300" dirty="0" err="1" smtClean="0">
                <a:ln w="11430" cmpd="sng">
                  <a:solidFill>
                    <a:schemeClr val="accent1">
                      <a:tint val="10000"/>
                    </a:schemeClr>
                  </a:solidFill>
                  <a:prstDash val="solid"/>
                  <a:miter lim="800000"/>
                </a:ln>
                <a:solidFill>
                  <a:schemeClr val="bg2">
                    <a:lumMod val="25000"/>
                  </a:schemeClr>
                </a:solidFill>
                <a:effectLst>
                  <a:glow rad="45500">
                    <a:schemeClr val="accent1">
                      <a:satMod val="220000"/>
                      <a:alpha val="35000"/>
                    </a:schemeClr>
                  </a:glow>
                </a:effectLst>
              </a:rPr>
              <a:t>Kvazi</a:t>
            </a:r>
            <a:r>
              <a:rPr lang="cs-CZ" sz="3200" b="1" spc="300" dirty="0" err="1" smtClean="0">
                <a:ln w="11430" cmpd="sng">
                  <a:solidFill>
                    <a:schemeClr val="accent1">
                      <a:tint val="10000"/>
                    </a:schemeClr>
                  </a:solidFill>
                  <a:prstDash val="solid"/>
                  <a:miter lim="800000"/>
                </a:ln>
                <a:solidFill>
                  <a:schemeClr val="bg2">
                    <a:lumMod val="25000"/>
                  </a:schemeClr>
                </a:solidFill>
                <a:effectLst>
                  <a:glow rad="45500">
                    <a:schemeClr val="accent1">
                      <a:satMod val="220000"/>
                      <a:alpha val="35000"/>
                    </a:schemeClr>
                  </a:glow>
                </a:effectLst>
              </a:rPr>
              <a:t>čá</a:t>
            </a:r>
            <a:r>
              <a:rPr lang="en-US" sz="3200" b="1" spc="300" dirty="0" err="1" smtClean="0">
                <a:ln w="11430" cmpd="sng">
                  <a:solidFill>
                    <a:schemeClr val="accent1">
                      <a:tint val="10000"/>
                    </a:schemeClr>
                  </a:solidFill>
                  <a:prstDash val="solid"/>
                  <a:miter lim="800000"/>
                </a:ln>
                <a:solidFill>
                  <a:schemeClr val="bg2">
                    <a:lumMod val="25000"/>
                  </a:schemeClr>
                </a:solidFill>
                <a:effectLst>
                  <a:glow rad="45500">
                    <a:schemeClr val="accent1">
                      <a:satMod val="220000"/>
                      <a:alpha val="35000"/>
                    </a:schemeClr>
                  </a:glow>
                </a:effectLst>
              </a:rPr>
              <a:t>stice</a:t>
            </a:r>
            <a:r>
              <a:rPr lang="cs-CZ" sz="3200" b="1" spc="300" dirty="0" smtClean="0">
                <a:ln w="11430" cmpd="sng">
                  <a:solidFill>
                    <a:schemeClr val="accent1">
                      <a:tint val="10000"/>
                    </a:schemeClr>
                  </a:solidFill>
                  <a:prstDash val="solid"/>
                  <a:miter lim="800000"/>
                </a:ln>
                <a:solidFill>
                  <a:schemeClr val="bg2">
                    <a:lumMod val="25000"/>
                  </a:schemeClr>
                </a:solidFill>
                <a:effectLst>
                  <a:glow rad="45500">
                    <a:schemeClr val="accent1">
                      <a:satMod val="220000"/>
                      <a:alpha val="35000"/>
                    </a:schemeClr>
                  </a:glow>
                </a:effectLst>
              </a:rPr>
              <a:t> </a:t>
            </a:r>
            <a:r>
              <a:rPr lang="en-US" sz="3200" b="1" spc="300" dirty="0" smtClean="0">
                <a:ln w="11430" cmpd="sng">
                  <a:solidFill>
                    <a:schemeClr val="accent1">
                      <a:tint val="10000"/>
                    </a:schemeClr>
                  </a:solidFill>
                  <a:prstDash val="solid"/>
                  <a:miter lim="800000"/>
                </a:ln>
                <a:solidFill>
                  <a:schemeClr val="bg2">
                    <a:lumMod val="25000"/>
                  </a:schemeClr>
                </a:solidFill>
                <a:effectLst>
                  <a:glow rad="45500">
                    <a:schemeClr val="accent1">
                      <a:satMod val="220000"/>
                      <a:alpha val="35000"/>
                    </a:schemeClr>
                  </a:glow>
                </a:effectLst>
              </a:rPr>
              <a:t>v </a:t>
            </a:r>
            <a:r>
              <a:rPr lang="cs-CZ" sz="3200" b="1" spc="300" dirty="0" smtClean="0">
                <a:ln w="11430" cmpd="sng">
                  <a:solidFill>
                    <a:schemeClr val="accent1">
                      <a:tint val="10000"/>
                    </a:schemeClr>
                  </a:solidFill>
                  <a:prstDash val="solid"/>
                  <a:miter lim="800000"/>
                </a:ln>
                <a:solidFill>
                  <a:schemeClr val="bg2">
                    <a:lumMod val="25000"/>
                  </a:schemeClr>
                </a:solidFill>
                <a:effectLst>
                  <a:glow rad="45500">
                    <a:schemeClr val="accent1">
                      <a:satMod val="220000"/>
                      <a:alpha val="35000"/>
                    </a:schemeClr>
                  </a:glow>
                </a:effectLst>
              </a:rPr>
              <a:t>pevných látkách</a:t>
            </a:r>
            <a:endParaRPr lang="cs-CZ" sz="2400" b="1" spc="300" dirty="0">
              <a:ln w="11430" cmpd="sng">
                <a:solidFill>
                  <a:schemeClr val="accent1">
                    <a:tint val="10000"/>
                  </a:schemeClr>
                </a:solidFill>
                <a:prstDash val="solid"/>
                <a:miter lim="800000"/>
              </a:ln>
              <a:solidFill>
                <a:schemeClr val="bg2">
                  <a:lumMod val="25000"/>
                </a:schemeClr>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10</a:t>
            </a:fld>
            <a:endParaRPr lang="cs-CZ"/>
          </a:p>
        </p:txBody>
      </p:sp>
      <p:sp>
        <p:nvSpPr>
          <p:cNvPr id="5" name="TextovéPole 4"/>
          <p:cNvSpPr txBox="1"/>
          <p:nvPr/>
        </p:nvSpPr>
        <p:spPr>
          <a:xfrm>
            <a:off x="6357950" y="214290"/>
            <a:ext cx="2357454" cy="369332"/>
          </a:xfrm>
          <a:prstGeom prst="rect">
            <a:avLst/>
          </a:prstGeom>
          <a:solidFill>
            <a:srgbClr val="FFFF00"/>
          </a:solidFill>
          <a:ln w="19050">
            <a:solidFill>
              <a:schemeClr val="accent6">
                <a:lumMod val="40000"/>
                <a:lumOff val="60000"/>
              </a:schemeClr>
            </a:solidFill>
          </a:ln>
          <a:effectLst>
            <a:outerShdw blurRad="50800" dist="38100" dir="18900000" algn="bl" rotWithShape="0">
              <a:prstClr val="black">
                <a:alpha val="40000"/>
              </a:prstClr>
            </a:outerShdw>
          </a:effectLst>
        </p:spPr>
        <p:txBody>
          <a:bodyPr wrap="square" rtlCol="0">
            <a:spAutoFit/>
          </a:bodyPr>
          <a:lstStyle/>
          <a:p>
            <a:pPr algn="ctr"/>
            <a:r>
              <a:rPr lang="cs-CZ" dirty="0" err="1" smtClean="0"/>
              <a:t>Fononový</a:t>
            </a:r>
            <a:r>
              <a:rPr lang="cs-CZ" dirty="0" smtClean="0"/>
              <a:t> plyn - </a:t>
            </a:r>
            <a:r>
              <a:rPr lang="cs-CZ" i="1" dirty="0" smtClean="0"/>
              <a:t>3</a:t>
            </a:r>
            <a:endParaRPr lang="cs-CZ" i="1" dirty="0"/>
          </a:p>
        </p:txBody>
      </p:sp>
      <p:sp>
        <p:nvSpPr>
          <p:cNvPr id="6" name="TextovéPole 5"/>
          <p:cNvSpPr txBox="1"/>
          <p:nvPr/>
        </p:nvSpPr>
        <p:spPr>
          <a:xfrm>
            <a:off x="642910" y="785794"/>
            <a:ext cx="8001056" cy="646331"/>
          </a:xfrm>
          <a:prstGeom prst="rect">
            <a:avLst/>
          </a:prstGeom>
          <a:solidFill>
            <a:srgbClr val="E1FFF0"/>
          </a:solidFill>
        </p:spPr>
        <p:txBody>
          <a:bodyPr wrap="square" rtlCol="0">
            <a:spAutoFit/>
          </a:bodyPr>
          <a:lstStyle/>
          <a:p>
            <a:r>
              <a:rPr lang="cs-CZ" dirty="0" smtClean="0"/>
              <a:t>Výraz pro </a:t>
            </a:r>
            <a:r>
              <a:rPr lang="cs-CZ" i="1" dirty="0" smtClean="0">
                <a:solidFill>
                  <a:srgbClr val="0000FF"/>
                </a:solidFill>
              </a:rPr>
              <a:t>operátor výchylky je neobyčejně užitečný</a:t>
            </a:r>
            <a:r>
              <a:rPr lang="en-US" dirty="0" smtClean="0"/>
              <a:t>; </a:t>
            </a:r>
            <a:r>
              <a:rPr lang="cs-CZ" dirty="0" smtClean="0"/>
              <a:t>vždy když je třeba převést formuli v níž vystupují výchylky do reprezentace obsazovacích čísel, stačí ho dosadit.</a:t>
            </a:r>
            <a:endParaRPr lang="cs-CZ" dirty="0"/>
          </a:p>
        </p:txBody>
      </p:sp>
      <p:sp>
        <p:nvSpPr>
          <p:cNvPr id="7" name="TextovéPole 6"/>
          <p:cNvSpPr txBox="1"/>
          <p:nvPr/>
        </p:nvSpPr>
        <p:spPr>
          <a:xfrm>
            <a:off x="642910" y="1714488"/>
            <a:ext cx="3714776" cy="369332"/>
          </a:xfrm>
          <a:prstGeom prst="rect">
            <a:avLst/>
          </a:prstGeom>
          <a:solidFill>
            <a:srgbClr val="FFFF99"/>
          </a:solidFill>
        </p:spPr>
        <p:txBody>
          <a:bodyPr wrap="square" rtlCol="0">
            <a:spAutoFit/>
          </a:bodyPr>
          <a:lstStyle/>
          <a:p>
            <a:r>
              <a:rPr lang="cs-CZ" dirty="0" smtClean="0">
                <a:solidFill>
                  <a:srgbClr val="0000FF"/>
                </a:solidFill>
              </a:rPr>
              <a:t>Příklad 1</a:t>
            </a:r>
            <a:r>
              <a:rPr lang="cs-CZ" dirty="0" smtClean="0"/>
              <a:t> – </a:t>
            </a:r>
            <a:r>
              <a:rPr lang="cs-CZ" i="1" dirty="0" smtClean="0">
                <a:solidFill>
                  <a:srgbClr val="FF0000"/>
                </a:solidFill>
              </a:rPr>
              <a:t>střední hodnota výchylky</a:t>
            </a:r>
            <a:r>
              <a:rPr lang="cs-CZ" dirty="0" smtClean="0"/>
              <a:t>:</a:t>
            </a:r>
            <a:endParaRPr lang="cs-CZ" dirty="0"/>
          </a:p>
        </p:txBody>
      </p:sp>
      <p:graphicFrame>
        <p:nvGraphicFramePr>
          <p:cNvPr id="8" name="Objekt 7"/>
          <p:cNvGraphicFramePr>
            <a:graphicFrameLocks noChangeAspect="1"/>
          </p:cNvGraphicFramePr>
          <p:nvPr/>
        </p:nvGraphicFramePr>
        <p:xfrm>
          <a:off x="2500298" y="2143116"/>
          <a:ext cx="3078329" cy="428628"/>
        </p:xfrm>
        <a:graphic>
          <a:graphicData uri="http://schemas.openxmlformats.org/presentationml/2006/ole">
            <p:oleObj spid="_x0000_s71682" name="Rovnice" r:id="rId3" imgW="2006280" imgH="279360" progId="Equation.3">
              <p:embed/>
            </p:oleObj>
          </a:graphicData>
        </a:graphic>
      </p:graphicFrame>
      <p:sp>
        <p:nvSpPr>
          <p:cNvPr id="9" name="TextovéPole 8"/>
          <p:cNvSpPr txBox="1"/>
          <p:nvPr/>
        </p:nvSpPr>
        <p:spPr>
          <a:xfrm>
            <a:off x="714348" y="2714620"/>
            <a:ext cx="7572428" cy="369332"/>
          </a:xfrm>
          <a:prstGeom prst="rect">
            <a:avLst/>
          </a:prstGeom>
          <a:noFill/>
        </p:spPr>
        <p:txBody>
          <a:bodyPr wrap="square" rtlCol="0">
            <a:spAutoFit/>
          </a:bodyPr>
          <a:lstStyle/>
          <a:p>
            <a:r>
              <a:rPr lang="cs-CZ" dirty="0" smtClean="0"/>
              <a:t>po dosazení za operátor výchylky dostaneme výraz v němž bude</a:t>
            </a:r>
            <a:endParaRPr lang="cs-CZ" dirty="0"/>
          </a:p>
        </p:txBody>
      </p:sp>
      <p:graphicFrame>
        <p:nvGraphicFramePr>
          <p:cNvPr id="10" name="Objekt 9"/>
          <p:cNvGraphicFramePr>
            <a:graphicFrameLocks noChangeAspect="1"/>
          </p:cNvGraphicFramePr>
          <p:nvPr/>
        </p:nvGraphicFramePr>
        <p:xfrm>
          <a:off x="1074273" y="3143248"/>
          <a:ext cx="6569561" cy="901704"/>
        </p:xfrm>
        <a:graphic>
          <a:graphicData uri="http://schemas.openxmlformats.org/presentationml/2006/ole">
            <p:oleObj spid="_x0000_s71683" name="Rovnice" r:id="rId4" imgW="3606480" imgH="495000" progId="Equation.3">
              <p:embed/>
            </p:oleObj>
          </a:graphicData>
        </a:graphic>
      </p:graphicFrame>
      <p:sp>
        <p:nvSpPr>
          <p:cNvPr id="11" name="TextovéPole 10"/>
          <p:cNvSpPr txBox="1"/>
          <p:nvPr/>
        </p:nvSpPr>
        <p:spPr>
          <a:xfrm>
            <a:off x="571472" y="4143380"/>
            <a:ext cx="8001056" cy="369332"/>
          </a:xfrm>
          <a:prstGeom prst="rect">
            <a:avLst/>
          </a:prstGeom>
          <a:noFill/>
        </p:spPr>
        <p:txBody>
          <a:bodyPr wrap="square" rtlCol="0">
            <a:spAutoFit/>
          </a:bodyPr>
          <a:lstStyle/>
          <a:p>
            <a:r>
              <a:rPr lang="cs-CZ" i="1" dirty="0" smtClean="0">
                <a:solidFill>
                  <a:srgbClr val="0000FF"/>
                </a:solidFill>
              </a:rPr>
              <a:t>Označené části</a:t>
            </a:r>
            <a:r>
              <a:rPr lang="cs-CZ" dirty="0" smtClean="0"/>
              <a:t> dávají stavy v nichž je o fonon (</a:t>
            </a:r>
            <a:r>
              <a:rPr lang="cs-CZ" b="1" i="1" dirty="0" smtClean="0"/>
              <a:t>-q</a:t>
            </a:r>
            <a:r>
              <a:rPr lang="cs-CZ" dirty="0" smtClean="0"/>
              <a:t>,</a:t>
            </a:r>
            <a:r>
              <a:rPr lang="cs-CZ" sz="1000" dirty="0" smtClean="0"/>
              <a:t> </a:t>
            </a:r>
            <a:r>
              <a:rPr lang="cs-CZ" i="1" dirty="0" smtClean="0">
                <a:latin typeface="Times New Roman" pitchFamily="18" charset="0"/>
                <a:cs typeface="Times New Roman" pitchFamily="18" charset="0"/>
              </a:rPr>
              <a:t>j</a:t>
            </a:r>
            <a:r>
              <a:rPr lang="cs-CZ" dirty="0" smtClean="0"/>
              <a:t>) více resp. o fonon (</a:t>
            </a:r>
            <a:r>
              <a:rPr lang="cs-CZ" b="1" i="1" dirty="0" smtClean="0"/>
              <a:t>q</a:t>
            </a:r>
            <a:r>
              <a:rPr lang="cs-CZ" dirty="0" smtClean="0"/>
              <a:t>,</a:t>
            </a:r>
            <a:r>
              <a:rPr lang="cs-CZ" sz="1100" dirty="0" smtClean="0"/>
              <a:t> </a:t>
            </a:r>
            <a:r>
              <a:rPr lang="cs-CZ" i="1" dirty="0" smtClean="0">
                <a:latin typeface="Times New Roman" pitchFamily="18" charset="0"/>
                <a:cs typeface="Times New Roman" pitchFamily="18" charset="0"/>
              </a:rPr>
              <a:t>j</a:t>
            </a:r>
            <a:r>
              <a:rPr lang="cs-CZ" dirty="0" smtClean="0"/>
              <a:t>) méně.</a:t>
            </a:r>
            <a:endParaRPr lang="cs-CZ" dirty="0"/>
          </a:p>
        </p:txBody>
      </p:sp>
      <p:sp>
        <p:nvSpPr>
          <p:cNvPr id="12" name="TextovéPole 11"/>
          <p:cNvSpPr txBox="1"/>
          <p:nvPr/>
        </p:nvSpPr>
        <p:spPr>
          <a:xfrm>
            <a:off x="571472" y="4572008"/>
            <a:ext cx="3857652" cy="369332"/>
          </a:xfrm>
          <a:prstGeom prst="rect">
            <a:avLst/>
          </a:prstGeom>
          <a:noFill/>
        </p:spPr>
        <p:txBody>
          <a:bodyPr wrap="square" rtlCol="0">
            <a:spAutoFit/>
          </a:bodyPr>
          <a:lstStyle/>
          <a:p>
            <a:r>
              <a:rPr lang="cs-CZ" dirty="0" smtClean="0"/>
              <a:t>Protože platí (stavy jsou ortonormální)</a:t>
            </a:r>
            <a:endParaRPr lang="cs-CZ" sz="2000" dirty="0"/>
          </a:p>
        </p:txBody>
      </p:sp>
      <p:graphicFrame>
        <p:nvGraphicFramePr>
          <p:cNvPr id="13" name="Objekt 12"/>
          <p:cNvGraphicFramePr>
            <a:graphicFrameLocks noChangeAspect="1"/>
          </p:cNvGraphicFramePr>
          <p:nvPr/>
        </p:nvGraphicFramePr>
        <p:xfrm>
          <a:off x="2770188" y="4984750"/>
          <a:ext cx="2952750" cy="603250"/>
        </p:xfrm>
        <a:graphic>
          <a:graphicData uri="http://schemas.openxmlformats.org/presentationml/2006/ole">
            <p:oleObj spid="_x0000_s71684" name="Rovnice" r:id="rId5" imgW="2361960" imgH="482400" progId="Equation.3">
              <p:embed/>
            </p:oleObj>
          </a:graphicData>
        </a:graphic>
      </p:graphicFrame>
      <p:sp>
        <p:nvSpPr>
          <p:cNvPr id="14" name="TextovéPole 13"/>
          <p:cNvSpPr txBox="1"/>
          <p:nvPr/>
        </p:nvSpPr>
        <p:spPr>
          <a:xfrm>
            <a:off x="642910" y="5715016"/>
            <a:ext cx="428628" cy="369332"/>
          </a:xfrm>
          <a:prstGeom prst="rect">
            <a:avLst/>
          </a:prstGeom>
          <a:noFill/>
        </p:spPr>
        <p:txBody>
          <a:bodyPr wrap="square" rtlCol="0">
            <a:spAutoFit/>
          </a:bodyPr>
          <a:lstStyle/>
          <a:p>
            <a:r>
              <a:rPr lang="cs-CZ" dirty="0" smtClean="0"/>
              <a:t>je</a:t>
            </a:r>
            <a:endParaRPr lang="cs-CZ" dirty="0"/>
          </a:p>
        </p:txBody>
      </p:sp>
      <p:grpSp>
        <p:nvGrpSpPr>
          <p:cNvPr id="16" name="Skupina 15"/>
          <p:cNvGrpSpPr/>
          <p:nvPr/>
        </p:nvGrpSpPr>
        <p:grpSpPr>
          <a:xfrm>
            <a:off x="2428860" y="5786454"/>
            <a:ext cx="3571900" cy="571504"/>
            <a:chOff x="2428860" y="5786454"/>
            <a:chExt cx="3571900" cy="571504"/>
          </a:xfrm>
        </p:grpSpPr>
        <p:sp>
          <p:nvSpPr>
            <p:cNvPr id="15" name="Zaoblený obdélník 14"/>
            <p:cNvSpPr/>
            <p:nvPr/>
          </p:nvSpPr>
          <p:spPr>
            <a:xfrm>
              <a:off x="2428860" y="5786454"/>
              <a:ext cx="3571900" cy="571504"/>
            </a:xfrm>
            <a:prstGeom prst="roundRect">
              <a:avLst/>
            </a:prstGeom>
            <a:solidFill>
              <a:srgbClr val="ECEADC"/>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1685" name="Object 5"/>
            <p:cNvGraphicFramePr>
              <a:graphicFrameLocks noChangeAspect="1"/>
            </p:cNvGraphicFramePr>
            <p:nvPr/>
          </p:nvGraphicFramePr>
          <p:xfrm>
            <a:off x="2501909" y="5857875"/>
            <a:ext cx="3427413" cy="428625"/>
          </p:xfrm>
          <a:graphic>
            <a:graphicData uri="http://schemas.openxmlformats.org/presentationml/2006/ole">
              <p:oleObj spid="_x0000_s71685" name="Rovnice" r:id="rId6" imgW="2234880" imgH="279360" progId="Equation.3">
                <p:embed/>
              </p:oleObj>
            </a:graphicData>
          </a:graphic>
        </p:graphicFrame>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11</a:t>
            </a:fld>
            <a:endParaRPr lang="cs-CZ"/>
          </a:p>
        </p:txBody>
      </p:sp>
      <p:sp>
        <p:nvSpPr>
          <p:cNvPr id="5" name="TextovéPole 4"/>
          <p:cNvSpPr txBox="1"/>
          <p:nvPr/>
        </p:nvSpPr>
        <p:spPr>
          <a:xfrm>
            <a:off x="4786314" y="285728"/>
            <a:ext cx="400052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cs-CZ" dirty="0" smtClean="0"/>
              <a:t>Interakce krystalu s vnější sondou - </a:t>
            </a:r>
            <a:r>
              <a:rPr lang="cs-CZ" i="1" dirty="0" smtClean="0"/>
              <a:t>1</a:t>
            </a:r>
            <a:endParaRPr lang="cs-CZ" i="1" dirty="0"/>
          </a:p>
        </p:txBody>
      </p:sp>
      <p:pic>
        <p:nvPicPr>
          <p:cNvPr id="3074" name="Picture 2"/>
          <p:cNvPicPr>
            <a:picLocks noChangeAspect="1" noChangeArrowheads="1"/>
          </p:cNvPicPr>
          <p:nvPr/>
        </p:nvPicPr>
        <p:blipFill>
          <a:blip r:embed="rId2" cstate="print"/>
          <a:srcRect/>
          <a:stretch>
            <a:fillRect/>
          </a:stretch>
        </p:blipFill>
        <p:spPr bwMode="auto">
          <a:xfrm>
            <a:off x="928662" y="1357298"/>
            <a:ext cx="6575537" cy="2488416"/>
          </a:xfrm>
          <a:prstGeom prst="rect">
            <a:avLst/>
          </a:prstGeom>
          <a:noFill/>
          <a:ln w="9525">
            <a:noFill/>
            <a:miter lim="800000"/>
            <a:headEnd/>
            <a:tailEnd/>
          </a:ln>
        </p:spPr>
      </p:pic>
      <p:sp>
        <p:nvSpPr>
          <p:cNvPr id="8" name="TextovéPole 7"/>
          <p:cNvSpPr txBox="1"/>
          <p:nvPr/>
        </p:nvSpPr>
        <p:spPr>
          <a:xfrm>
            <a:off x="571472" y="857232"/>
            <a:ext cx="778674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cs-CZ" dirty="0" smtClean="0"/>
              <a:t>Obecné schéma experimentů určených ke zkoumání nějaké kvantové soustavy:</a:t>
            </a:r>
            <a:endParaRPr lang="cs-CZ" dirty="0"/>
          </a:p>
        </p:txBody>
      </p:sp>
      <p:sp>
        <p:nvSpPr>
          <p:cNvPr id="9" name="TextovéPole 8"/>
          <p:cNvSpPr txBox="1"/>
          <p:nvPr/>
        </p:nvSpPr>
        <p:spPr>
          <a:xfrm>
            <a:off x="428596" y="3889252"/>
            <a:ext cx="8215370" cy="1477328"/>
          </a:xfrm>
          <a:prstGeom prst="rect">
            <a:avLst/>
          </a:prstGeom>
          <a:solidFill>
            <a:schemeClr val="accent3">
              <a:lumMod val="20000"/>
              <a:lumOff val="80000"/>
            </a:schemeClr>
          </a:solidFill>
        </p:spPr>
        <p:txBody>
          <a:bodyPr wrap="square" rtlCol="0">
            <a:spAutoFit/>
          </a:bodyPr>
          <a:lstStyle/>
          <a:p>
            <a:pPr marL="342900" indent="-342900">
              <a:buFont typeface="Wingdings" pitchFamily="2" charset="2"/>
              <a:buChar char="§"/>
            </a:pPr>
            <a:r>
              <a:rPr lang="cs-CZ" dirty="0" smtClean="0">
                <a:solidFill>
                  <a:srgbClr val="0000FF"/>
                </a:solidFill>
              </a:rPr>
              <a:t>na zkoumanou soustavu </a:t>
            </a:r>
            <a:r>
              <a:rPr lang="cs-CZ" dirty="0" smtClean="0"/>
              <a:t>(zde krystalová mříž) se nechá </a:t>
            </a:r>
            <a:r>
              <a:rPr lang="cs-CZ" dirty="0" smtClean="0">
                <a:solidFill>
                  <a:srgbClr val="0000FF"/>
                </a:solidFill>
              </a:rPr>
              <a:t>dopadat sonda </a:t>
            </a:r>
            <a:r>
              <a:rPr lang="en-US" dirty="0" smtClean="0">
                <a:solidFill>
                  <a:srgbClr val="0000FF"/>
                </a:solidFill>
              </a:rPr>
              <a:t/>
            </a:r>
            <a:br>
              <a:rPr lang="en-US" dirty="0" smtClean="0">
                <a:solidFill>
                  <a:srgbClr val="0000FF"/>
                </a:solidFill>
              </a:rPr>
            </a:br>
            <a:r>
              <a:rPr lang="cs-CZ" sz="1600" dirty="0" smtClean="0"/>
              <a:t>(foton, neutron, elektron,…)</a:t>
            </a:r>
            <a:r>
              <a:rPr lang="cs-CZ" dirty="0" smtClean="0"/>
              <a:t> se známým impulzem </a:t>
            </a:r>
            <a:r>
              <a:rPr lang="cs-CZ" dirty="0" err="1" smtClean="0">
                <a:solidFill>
                  <a:srgbClr val="0000FF"/>
                </a:solidFill>
              </a:rPr>
              <a:t>ℏ</a:t>
            </a:r>
            <a:r>
              <a:rPr lang="cs-CZ" b="1" i="1" dirty="0" err="1" smtClean="0">
                <a:solidFill>
                  <a:srgbClr val="0000FF"/>
                </a:solidFill>
              </a:rPr>
              <a:t>k</a:t>
            </a:r>
            <a:r>
              <a:rPr lang="cs-CZ" b="1" i="1" dirty="0" smtClean="0"/>
              <a:t> </a:t>
            </a:r>
            <a:r>
              <a:rPr lang="cs-CZ" dirty="0" smtClean="0"/>
              <a:t>a energií </a:t>
            </a:r>
            <a:r>
              <a:rPr lang="cs-CZ" i="1" dirty="0" err="1" smtClean="0">
                <a:solidFill>
                  <a:srgbClr val="0000FF"/>
                </a:solidFill>
                <a:latin typeface="Times New Roman" pitchFamily="18" charset="0"/>
                <a:cs typeface="Times New Roman" pitchFamily="18" charset="0"/>
              </a:rPr>
              <a:t>E</a:t>
            </a:r>
            <a:r>
              <a:rPr lang="cs-CZ" b="1" i="1" baseline="-25000" dirty="0" err="1" smtClean="0">
                <a:solidFill>
                  <a:srgbClr val="0000FF"/>
                </a:solidFill>
              </a:rPr>
              <a:t>k</a:t>
            </a:r>
            <a:r>
              <a:rPr lang="cs-CZ" dirty="0" smtClean="0"/>
              <a:t> </a:t>
            </a:r>
            <a:r>
              <a:rPr lang="cs-CZ" dirty="0"/>
              <a:t>,</a:t>
            </a:r>
            <a:r>
              <a:rPr lang="cs-CZ" b="1" i="1" dirty="0" smtClean="0"/>
              <a:t> </a:t>
            </a:r>
            <a:endParaRPr lang="en-US" dirty="0"/>
          </a:p>
          <a:p>
            <a:pPr marL="342900" indent="-342900">
              <a:buFont typeface="Wingdings" pitchFamily="2" charset="2"/>
              <a:buChar char="§"/>
            </a:pPr>
            <a:r>
              <a:rPr lang="en-US" i="1" dirty="0" err="1" smtClean="0">
                <a:solidFill>
                  <a:srgbClr val="0000FF"/>
                </a:solidFill>
              </a:rPr>
              <a:t>soustava</a:t>
            </a:r>
            <a:r>
              <a:rPr lang="en-US" i="1" dirty="0" smtClean="0">
                <a:solidFill>
                  <a:srgbClr val="0000FF"/>
                </a:solidFill>
              </a:rPr>
              <a:t> je p</a:t>
            </a:r>
            <a:r>
              <a:rPr lang="cs-CZ" i="1" dirty="0" err="1" smtClean="0">
                <a:solidFill>
                  <a:srgbClr val="0000FF"/>
                </a:solidFill>
              </a:rPr>
              <a:t>řed</a:t>
            </a:r>
            <a:r>
              <a:rPr lang="cs-CZ" i="1" dirty="0" smtClean="0">
                <a:solidFill>
                  <a:srgbClr val="0000FF"/>
                </a:solidFill>
              </a:rPr>
              <a:t> interakcí</a:t>
            </a:r>
            <a:r>
              <a:rPr lang="cs-CZ" dirty="0" smtClean="0"/>
              <a:t> </a:t>
            </a:r>
            <a:r>
              <a:rPr lang="en-US" dirty="0" smtClean="0"/>
              <a:t>se </a:t>
            </a:r>
            <a:r>
              <a:rPr lang="en-US" dirty="0" err="1" smtClean="0"/>
              <a:t>sondou</a:t>
            </a:r>
            <a:r>
              <a:rPr lang="cs-CZ" dirty="0" smtClean="0"/>
              <a:t> v nějakém počátečním stavu </a:t>
            </a:r>
            <a:r>
              <a:rPr lang="en-US" dirty="0" smtClean="0">
                <a:solidFill>
                  <a:srgbClr val="0000FF"/>
                </a:solidFill>
              </a:rPr>
              <a:t>|</a:t>
            </a:r>
            <a:r>
              <a:rPr lang="en-US" i="1" dirty="0" err="1" smtClean="0">
                <a:solidFill>
                  <a:srgbClr val="0000FF"/>
                </a:solidFill>
                <a:latin typeface="Times New Roman" pitchFamily="18" charset="0"/>
                <a:cs typeface="Times New Roman" pitchFamily="18" charset="0"/>
              </a:rPr>
              <a:t>i</a:t>
            </a:r>
            <a:r>
              <a:rPr lang="en-US" i="1" dirty="0" smtClean="0">
                <a:solidFill>
                  <a:srgbClr val="0000FF"/>
                </a:solidFill>
                <a:latin typeface="Times New Roman" pitchFamily="18" charset="0"/>
                <a:cs typeface="Times New Roman" pitchFamily="18" charset="0"/>
              </a:rPr>
              <a:t> </a:t>
            </a:r>
            <a:r>
              <a:rPr lang="en-US" dirty="0" smtClean="0">
                <a:solidFill>
                  <a:srgbClr val="0000FF"/>
                </a:solidFill>
              </a:rPr>
              <a:t>⟩</a:t>
            </a:r>
            <a:r>
              <a:rPr lang="en-US" dirty="0" smtClean="0"/>
              <a:t> s </a:t>
            </a:r>
            <a:r>
              <a:rPr lang="en-US" dirty="0" err="1" smtClean="0"/>
              <a:t>energi</a:t>
            </a:r>
            <a:r>
              <a:rPr lang="cs-CZ" dirty="0" smtClean="0"/>
              <a:t>í </a:t>
            </a:r>
            <a:r>
              <a:rPr lang="el-GR" i="1" dirty="0" smtClean="0">
                <a:solidFill>
                  <a:srgbClr val="0000FF"/>
                </a:solidFill>
                <a:latin typeface="Cambria Math"/>
                <a:ea typeface="Cambria Math"/>
              </a:rPr>
              <a:t>ε</a:t>
            </a:r>
            <a:r>
              <a:rPr lang="cs-CZ" i="1" baseline="-25000" dirty="0" smtClean="0">
                <a:solidFill>
                  <a:srgbClr val="0000FF"/>
                </a:solidFill>
                <a:latin typeface="Cambria Math"/>
                <a:ea typeface="Cambria Math"/>
              </a:rPr>
              <a:t>i</a:t>
            </a:r>
            <a:r>
              <a:rPr lang="en-US" i="1" dirty="0" smtClean="0">
                <a:solidFill>
                  <a:srgbClr val="0000FF"/>
                </a:solidFill>
              </a:rPr>
              <a:t> </a:t>
            </a:r>
            <a:r>
              <a:rPr lang="cs-CZ" dirty="0" smtClean="0"/>
              <a:t>,</a:t>
            </a:r>
          </a:p>
          <a:p>
            <a:pPr marL="342900" indent="-342900">
              <a:buFont typeface="Wingdings" pitchFamily="2" charset="2"/>
              <a:buChar char="§"/>
            </a:pPr>
            <a:r>
              <a:rPr lang="cs-CZ" i="1" dirty="0" smtClean="0">
                <a:solidFill>
                  <a:srgbClr val="C00000"/>
                </a:solidFill>
              </a:rPr>
              <a:t>po interakci</a:t>
            </a:r>
            <a:r>
              <a:rPr lang="cs-CZ" dirty="0" smtClean="0"/>
              <a:t> je soustava v koncovém stavu </a:t>
            </a:r>
            <a:r>
              <a:rPr lang="en-US" dirty="0" smtClean="0">
                <a:solidFill>
                  <a:srgbClr val="C00000"/>
                </a:solidFill>
              </a:rPr>
              <a:t>|</a:t>
            </a:r>
            <a:r>
              <a:rPr lang="cs-CZ" sz="1100" dirty="0" smtClean="0">
                <a:solidFill>
                  <a:srgbClr val="C00000"/>
                </a:solidFill>
              </a:rPr>
              <a:t> </a:t>
            </a:r>
            <a:r>
              <a:rPr lang="cs-CZ" i="1" dirty="0" smtClean="0">
                <a:solidFill>
                  <a:srgbClr val="C00000"/>
                </a:solidFill>
                <a:latin typeface="Times New Roman" pitchFamily="18" charset="0"/>
                <a:cs typeface="Times New Roman" pitchFamily="18" charset="0"/>
              </a:rPr>
              <a:t>f</a:t>
            </a:r>
            <a:r>
              <a:rPr lang="en-US" i="1" dirty="0" smtClean="0">
                <a:solidFill>
                  <a:srgbClr val="C00000"/>
                </a:solidFill>
                <a:latin typeface="Times New Roman" pitchFamily="18" charset="0"/>
                <a:cs typeface="Times New Roman" pitchFamily="18" charset="0"/>
              </a:rPr>
              <a:t> </a:t>
            </a:r>
            <a:r>
              <a:rPr lang="en-US" dirty="0" smtClean="0">
                <a:solidFill>
                  <a:srgbClr val="C00000"/>
                </a:solidFill>
              </a:rPr>
              <a:t>⟩</a:t>
            </a:r>
            <a:r>
              <a:rPr lang="cs-CZ" dirty="0" smtClean="0"/>
              <a:t>  s energií </a:t>
            </a:r>
            <a:r>
              <a:rPr lang="el-GR" i="1" dirty="0" smtClean="0">
                <a:latin typeface="Cambria Math"/>
                <a:ea typeface="Cambria Math"/>
              </a:rPr>
              <a:t>ε</a:t>
            </a:r>
            <a:r>
              <a:rPr lang="cs-CZ" i="1" baseline="-25000" dirty="0" smtClean="0">
                <a:latin typeface="Cambria Math"/>
                <a:ea typeface="Cambria Math"/>
              </a:rPr>
              <a:t>f   </a:t>
            </a:r>
            <a:r>
              <a:rPr lang="cs-CZ" dirty="0" smtClean="0"/>
              <a:t>,</a:t>
            </a:r>
          </a:p>
          <a:p>
            <a:pPr marL="342900" indent="-342900">
              <a:buFont typeface="Wingdings" pitchFamily="2" charset="2"/>
              <a:buChar char="§"/>
            </a:pPr>
            <a:r>
              <a:rPr lang="cs-CZ" i="1" dirty="0" smtClean="0">
                <a:solidFill>
                  <a:srgbClr val="C00000"/>
                </a:solidFill>
              </a:rPr>
              <a:t>sonda</a:t>
            </a:r>
            <a:r>
              <a:rPr lang="cs-CZ" dirty="0" smtClean="0"/>
              <a:t> při interakci přešla do stavu s impulzem </a:t>
            </a:r>
            <a:r>
              <a:rPr lang="cs-CZ" dirty="0" err="1" smtClean="0">
                <a:solidFill>
                  <a:srgbClr val="C00000"/>
                </a:solidFill>
              </a:rPr>
              <a:t>ℏ</a:t>
            </a:r>
            <a:r>
              <a:rPr lang="cs-CZ" b="1" i="1" dirty="0" err="1" smtClean="0">
                <a:solidFill>
                  <a:srgbClr val="C00000"/>
                </a:solidFill>
              </a:rPr>
              <a:t>k</a:t>
            </a:r>
            <a:r>
              <a:rPr lang="en-US" b="1" i="1" dirty="0" smtClean="0">
                <a:solidFill>
                  <a:srgbClr val="C00000"/>
                </a:solidFill>
              </a:rPr>
              <a:t>’ </a:t>
            </a:r>
            <a:r>
              <a:rPr lang="en-US" b="1" i="1" dirty="0" smtClean="0"/>
              <a:t> </a:t>
            </a:r>
            <a:r>
              <a:rPr lang="en-US" dirty="0" smtClean="0"/>
              <a:t> a </a:t>
            </a:r>
            <a:r>
              <a:rPr lang="en-US" dirty="0" err="1" smtClean="0"/>
              <a:t>energi</a:t>
            </a:r>
            <a:r>
              <a:rPr lang="cs-CZ" dirty="0" smtClean="0"/>
              <a:t>í </a:t>
            </a:r>
            <a:r>
              <a:rPr lang="cs-CZ" i="1" dirty="0" err="1" smtClean="0">
                <a:solidFill>
                  <a:srgbClr val="C00000"/>
                </a:solidFill>
                <a:latin typeface="Times New Roman" pitchFamily="18" charset="0"/>
                <a:cs typeface="Times New Roman" pitchFamily="18" charset="0"/>
              </a:rPr>
              <a:t>E</a:t>
            </a:r>
            <a:r>
              <a:rPr lang="cs-CZ" b="1" i="1" baseline="-25000" dirty="0" err="1" smtClean="0">
                <a:solidFill>
                  <a:srgbClr val="C00000"/>
                </a:solidFill>
              </a:rPr>
              <a:t>k</a:t>
            </a:r>
            <a:r>
              <a:rPr lang="en-US" b="1" i="1" baseline="-25000" dirty="0" smtClean="0">
                <a:solidFill>
                  <a:srgbClr val="C00000"/>
                </a:solidFill>
              </a:rPr>
              <a:t>’</a:t>
            </a:r>
            <a:r>
              <a:rPr lang="en-US" b="1" i="1" baseline="-25000" dirty="0" smtClean="0"/>
              <a:t>  </a:t>
            </a:r>
            <a:r>
              <a:rPr lang="en-US" dirty="0"/>
              <a:t>.</a:t>
            </a:r>
            <a:endParaRPr lang="cs-CZ" dirty="0"/>
          </a:p>
        </p:txBody>
      </p:sp>
      <p:sp>
        <p:nvSpPr>
          <p:cNvPr id="10" name="TextovéPole 9"/>
          <p:cNvSpPr txBox="1"/>
          <p:nvPr/>
        </p:nvSpPr>
        <p:spPr>
          <a:xfrm>
            <a:off x="1142976" y="5774312"/>
            <a:ext cx="6357982" cy="369332"/>
          </a:xfrm>
          <a:prstGeom prst="rect">
            <a:avLst/>
          </a:prstGeom>
          <a:solidFill>
            <a:schemeClr val="accent1">
              <a:lumMod val="20000"/>
              <a:lumOff val="80000"/>
            </a:schemeClr>
          </a:solidFill>
        </p:spPr>
        <p:txBody>
          <a:bodyPr wrap="square" rtlCol="0">
            <a:spAutoFit/>
          </a:bodyPr>
          <a:lstStyle/>
          <a:p>
            <a:r>
              <a:rPr lang="en-US" dirty="0" err="1" smtClean="0">
                <a:solidFill>
                  <a:srgbClr val="0000FF"/>
                </a:solidFill>
              </a:rPr>
              <a:t>Ze</a:t>
            </a:r>
            <a:r>
              <a:rPr lang="en-US" dirty="0" smtClean="0">
                <a:solidFill>
                  <a:srgbClr val="0000FF"/>
                </a:solidFill>
              </a:rPr>
              <a:t> </a:t>
            </a:r>
            <a:r>
              <a:rPr lang="en-US" dirty="0" err="1" smtClean="0">
                <a:solidFill>
                  <a:srgbClr val="0000FF"/>
                </a:solidFill>
              </a:rPr>
              <a:t>zm</a:t>
            </a:r>
            <a:r>
              <a:rPr lang="cs-CZ" dirty="0" smtClean="0">
                <a:solidFill>
                  <a:srgbClr val="0000FF"/>
                </a:solidFill>
              </a:rPr>
              <a:t>ě</a:t>
            </a:r>
            <a:r>
              <a:rPr lang="en-US" dirty="0" err="1" smtClean="0">
                <a:solidFill>
                  <a:srgbClr val="0000FF"/>
                </a:solidFill>
              </a:rPr>
              <a:t>ny</a:t>
            </a:r>
            <a:r>
              <a:rPr lang="en-US" dirty="0" smtClean="0">
                <a:solidFill>
                  <a:srgbClr val="0000FF"/>
                </a:solidFill>
              </a:rPr>
              <a:t> </a:t>
            </a:r>
            <a:r>
              <a:rPr lang="en-US" dirty="0" err="1" smtClean="0">
                <a:solidFill>
                  <a:srgbClr val="0000FF"/>
                </a:solidFill>
              </a:rPr>
              <a:t>stavu</a:t>
            </a:r>
            <a:r>
              <a:rPr lang="en-US" dirty="0" smtClean="0">
                <a:solidFill>
                  <a:srgbClr val="0000FF"/>
                </a:solidFill>
              </a:rPr>
              <a:t> </a:t>
            </a:r>
            <a:r>
              <a:rPr lang="en-US" dirty="0" err="1" smtClean="0">
                <a:solidFill>
                  <a:srgbClr val="0000FF"/>
                </a:solidFill>
              </a:rPr>
              <a:t>sondy</a:t>
            </a:r>
            <a:r>
              <a:rPr lang="cs-CZ" dirty="0" smtClean="0">
                <a:solidFill>
                  <a:srgbClr val="0000FF"/>
                </a:solidFill>
              </a:rPr>
              <a:t> se získává informace o zkoumané soustavě.</a:t>
            </a:r>
            <a:r>
              <a:rPr lang="en-US" dirty="0" smtClean="0">
                <a:solidFill>
                  <a:srgbClr val="0000FF"/>
                </a:solidFill>
              </a:rPr>
              <a:t> </a:t>
            </a:r>
            <a:endParaRPr lang="cs-CZ"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12</a:t>
            </a:fld>
            <a:endParaRPr lang="cs-CZ"/>
          </a:p>
        </p:txBody>
      </p:sp>
      <p:sp>
        <p:nvSpPr>
          <p:cNvPr id="5" name="TextovéPole 4"/>
          <p:cNvSpPr txBox="1"/>
          <p:nvPr/>
        </p:nvSpPr>
        <p:spPr>
          <a:xfrm>
            <a:off x="4857752" y="273586"/>
            <a:ext cx="400052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cs-CZ" dirty="0" smtClean="0"/>
              <a:t>Interakce krystalu s vnější sondou - </a:t>
            </a:r>
            <a:r>
              <a:rPr lang="en-US" i="1" dirty="0" smtClean="0"/>
              <a:t>2</a:t>
            </a:r>
            <a:endParaRPr lang="cs-CZ" i="1" dirty="0"/>
          </a:p>
        </p:txBody>
      </p:sp>
      <p:sp>
        <p:nvSpPr>
          <p:cNvPr id="6" name="TextovéPole 5"/>
          <p:cNvSpPr txBox="1"/>
          <p:nvPr/>
        </p:nvSpPr>
        <p:spPr>
          <a:xfrm>
            <a:off x="571472" y="1214422"/>
            <a:ext cx="7358114" cy="1754326"/>
          </a:xfrm>
          <a:prstGeom prst="rect">
            <a:avLst/>
          </a:prstGeom>
          <a:solidFill>
            <a:schemeClr val="bg2"/>
          </a:solidFill>
        </p:spPr>
        <p:txBody>
          <a:bodyPr wrap="square" rtlCol="0">
            <a:spAutoFit/>
          </a:bodyPr>
          <a:lstStyle/>
          <a:p>
            <a:r>
              <a:rPr lang="cs-CZ" i="1" dirty="0" err="1" smtClean="0">
                <a:solidFill>
                  <a:srgbClr val="0000FF"/>
                </a:solidFill>
              </a:rPr>
              <a:t>Předpokladáme</a:t>
            </a:r>
            <a:r>
              <a:rPr lang="cs-CZ" dirty="0" smtClean="0"/>
              <a:t>:</a:t>
            </a:r>
          </a:p>
          <a:p>
            <a:pPr>
              <a:buFont typeface="Wingdings" pitchFamily="2" charset="2"/>
              <a:buChar char="§"/>
            </a:pPr>
            <a:r>
              <a:rPr lang="cs-CZ" dirty="0" smtClean="0"/>
              <a:t> </a:t>
            </a:r>
            <a:r>
              <a:rPr lang="cs-CZ" dirty="0" smtClean="0">
                <a:solidFill>
                  <a:srgbClr val="FF0000"/>
                </a:solidFill>
              </a:rPr>
              <a:t>před interakcí i po ní jsou </a:t>
            </a:r>
            <a:r>
              <a:rPr lang="cs-CZ" i="1" dirty="0" smtClean="0">
                <a:solidFill>
                  <a:srgbClr val="FF0000"/>
                </a:solidFill>
              </a:rPr>
              <a:t>sonda a studovaná soustava nezávislé</a:t>
            </a:r>
            <a:r>
              <a:rPr lang="cs-CZ" dirty="0" smtClean="0"/>
              <a:t>, takže</a:t>
            </a:r>
            <a:br>
              <a:rPr lang="cs-CZ" dirty="0" smtClean="0"/>
            </a:br>
            <a:r>
              <a:rPr lang="cs-CZ" dirty="0" smtClean="0"/>
              <a:t>                                   </a:t>
            </a:r>
            <a:r>
              <a:rPr lang="en-US" dirty="0" smtClean="0"/>
              <a:t>|</a:t>
            </a:r>
            <a:r>
              <a:rPr lang="en-US" b="1" i="1" dirty="0" err="1" smtClean="0"/>
              <a:t>k</a:t>
            </a:r>
            <a:r>
              <a:rPr lang="en-US" dirty="0" err="1" smtClean="0"/>
              <a:t>,</a:t>
            </a:r>
            <a:r>
              <a:rPr lang="en-US" i="1" dirty="0" err="1" smtClean="0">
                <a:latin typeface="Times New Roman" pitchFamily="18" charset="0"/>
                <a:cs typeface="Times New Roman" pitchFamily="18" charset="0"/>
              </a:rPr>
              <a:t>i</a:t>
            </a:r>
            <a:r>
              <a:rPr lang="cs-CZ" dirty="0" smtClean="0"/>
              <a:t> </a:t>
            </a:r>
            <a:r>
              <a:rPr lang="en-US" dirty="0" smtClean="0"/>
              <a:t>⟩=|</a:t>
            </a:r>
            <a:r>
              <a:rPr lang="en-US" b="1" i="1" dirty="0" smtClean="0"/>
              <a:t>k</a:t>
            </a:r>
            <a:r>
              <a:rPr lang="en-US" dirty="0" smtClean="0"/>
              <a:t>⟩|</a:t>
            </a:r>
            <a:r>
              <a:rPr lang="en-US" i="1" dirty="0" err="1" smtClean="0">
                <a:latin typeface="Times New Roman" pitchFamily="18" charset="0"/>
                <a:cs typeface="Times New Roman" pitchFamily="18" charset="0"/>
              </a:rPr>
              <a:t>i</a:t>
            </a:r>
            <a:r>
              <a:rPr lang="en-US" dirty="0" smtClean="0"/>
              <a:t>⟩   , |</a:t>
            </a:r>
            <a:r>
              <a:rPr lang="en-US" b="1" i="1" dirty="0" smtClean="0"/>
              <a:t>k’</a:t>
            </a:r>
            <a:r>
              <a:rPr lang="en-US" dirty="0" smtClean="0"/>
              <a:t>, </a:t>
            </a:r>
            <a:r>
              <a:rPr lang="en-US" i="1" dirty="0" smtClean="0">
                <a:latin typeface="Times New Roman" pitchFamily="18" charset="0"/>
                <a:cs typeface="Times New Roman" pitchFamily="18" charset="0"/>
              </a:rPr>
              <a:t>f</a:t>
            </a:r>
            <a:r>
              <a:rPr lang="cs-CZ" dirty="0" smtClean="0"/>
              <a:t> </a:t>
            </a:r>
            <a:r>
              <a:rPr lang="en-US" dirty="0" smtClean="0"/>
              <a:t>⟩=|</a:t>
            </a:r>
            <a:r>
              <a:rPr lang="en-US" b="1" i="1" dirty="0" smtClean="0"/>
              <a:t>k’</a:t>
            </a:r>
            <a:r>
              <a:rPr lang="en-US" dirty="0" smtClean="0"/>
              <a:t>⟩|</a:t>
            </a:r>
            <a:r>
              <a:rPr lang="en-US" i="1" dirty="0" smtClean="0">
                <a:latin typeface="Times New Roman" pitchFamily="18" charset="0"/>
                <a:cs typeface="Times New Roman" pitchFamily="18" charset="0"/>
              </a:rPr>
              <a:t> f</a:t>
            </a:r>
            <a:r>
              <a:rPr lang="cs-CZ" dirty="0" smtClean="0"/>
              <a:t> </a:t>
            </a:r>
            <a:r>
              <a:rPr lang="en-US" dirty="0" smtClean="0"/>
              <a:t>⟩</a:t>
            </a:r>
            <a:br>
              <a:rPr lang="en-US" dirty="0" smtClean="0"/>
            </a:br>
            <a:r>
              <a:rPr lang="en-US" dirty="0" smtClean="0"/>
              <a:t>   </a:t>
            </a:r>
            <a:r>
              <a:rPr lang="cs-CZ" sz="1400" dirty="0" smtClean="0"/>
              <a:t>(vlnová funkce dvou nezávislých soustav je součinem jejich vlnových funkcí) </a:t>
            </a:r>
          </a:p>
          <a:p>
            <a:pPr>
              <a:buFont typeface="Wingdings" pitchFamily="2" charset="2"/>
              <a:buChar char="§"/>
            </a:pPr>
            <a:r>
              <a:rPr lang="cs-CZ" dirty="0" smtClean="0"/>
              <a:t>  </a:t>
            </a:r>
            <a:r>
              <a:rPr lang="cs-CZ" i="1" dirty="0" smtClean="0">
                <a:solidFill>
                  <a:srgbClr val="FF0000"/>
                </a:solidFill>
              </a:rPr>
              <a:t>interakce je slabá </a:t>
            </a:r>
            <a:r>
              <a:rPr lang="cs-CZ" dirty="0" smtClean="0"/>
              <a:t>takže můžeme pro výpočet pravděpodobnosti přechodu </a:t>
            </a:r>
            <a:br>
              <a:rPr lang="cs-CZ" dirty="0" smtClean="0"/>
            </a:br>
            <a:r>
              <a:rPr lang="cs-CZ" dirty="0" smtClean="0"/>
              <a:t>    použít formuli (</a:t>
            </a:r>
            <a:r>
              <a:rPr lang="cs-CZ" i="1" dirty="0" err="1" smtClean="0">
                <a:solidFill>
                  <a:srgbClr val="0000FF"/>
                </a:solidFill>
              </a:rPr>
              <a:t>Fermiho</a:t>
            </a:r>
            <a:r>
              <a:rPr lang="cs-CZ" i="1" dirty="0" smtClean="0">
                <a:solidFill>
                  <a:srgbClr val="0000FF"/>
                </a:solidFill>
              </a:rPr>
              <a:t> zlaté pravidlo</a:t>
            </a:r>
            <a:r>
              <a:rPr lang="cs-CZ" dirty="0" smtClean="0"/>
              <a:t>) </a:t>
            </a:r>
            <a:endParaRPr lang="cs-CZ" dirty="0"/>
          </a:p>
        </p:txBody>
      </p:sp>
      <p:grpSp>
        <p:nvGrpSpPr>
          <p:cNvPr id="15" name="Skupina 14"/>
          <p:cNvGrpSpPr/>
          <p:nvPr/>
        </p:nvGrpSpPr>
        <p:grpSpPr>
          <a:xfrm>
            <a:off x="714348" y="3214686"/>
            <a:ext cx="7572428" cy="2857520"/>
            <a:chOff x="714348" y="3214686"/>
            <a:chExt cx="7572428" cy="2857520"/>
          </a:xfrm>
        </p:grpSpPr>
        <p:grpSp>
          <p:nvGrpSpPr>
            <p:cNvPr id="14" name="Skupina 13"/>
            <p:cNvGrpSpPr/>
            <p:nvPr/>
          </p:nvGrpSpPr>
          <p:grpSpPr>
            <a:xfrm>
              <a:off x="1571604" y="3214686"/>
              <a:ext cx="5214974" cy="1357322"/>
              <a:chOff x="1571604" y="3214686"/>
              <a:chExt cx="5214974" cy="1357322"/>
            </a:xfrm>
          </p:grpSpPr>
          <p:sp>
            <p:nvSpPr>
              <p:cNvPr id="13" name="Zaoblený obdélník 12"/>
              <p:cNvSpPr/>
              <p:nvPr/>
            </p:nvSpPr>
            <p:spPr>
              <a:xfrm>
                <a:off x="1571604" y="3214686"/>
                <a:ext cx="5214974" cy="1357322"/>
              </a:xfrm>
              <a:prstGeom prst="roundRect">
                <a:avLst/>
              </a:prstGeom>
              <a:solidFill>
                <a:srgbClr val="FFECD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Objekt 7"/>
              <p:cNvGraphicFramePr>
                <a:graphicFrameLocks noChangeAspect="1"/>
              </p:cNvGraphicFramePr>
              <p:nvPr/>
            </p:nvGraphicFramePr>
            <p:xfrm>
              <a:off x="1785918" y="3214686"/>
              <a:ext cx="4870450" cy="1327150"/>
            </p:xfrm>
            <a:graphic>
              <a:graphicData uri="http://schemas.openxmlformats.org/presentationml/2006/ole">
                <p:oleObj spid="_x0000_s52226" name="Rovnice" r:id="rId3" imgW="3263760" imgH="888840" progId="Equation.3">
                  <p:embed/>
                </p:oleObj>
              </a:graphicData>
            </a:graphic>
          </p:graphicFrame>
        </p:grpSp>
        <p:sp>
          <p:nvSpPr>
            <p:cNvPr id="9" name="TextovéPole 8"/>
            <p:cNvSpPr txBox="1"/>
            <p:nvPr/>
          </p:nvSpPr>
          <p:spPr>
            <a:xfrm>
              <a:off x="714348" y="4810322"/>
              <a:ext cx="7572428" cy="1261884"/>
            </a:xfrm>
            <a:prstGeom prst="rect">
              <a:avLst/>
            </a:prstGeom>
            <a:solidFill>
              <a:schemeClr val="accent6">
                <a:lumMod val="20000"/>
                <a:lumOff val="80000"/>
              </a:schemeClr>
            </a:solidFill>
          </p:spPr>
          <p:txBody>
            <a:bodyPr wrap="square" rtlCol="0">
              <a:spAutoFit/>
            </a:bodyPr>
            <a:lstStyle/>
            <a:p>
              <a:r>
                <a:rPr lang="en-US" dirty="0" smtClean="0">
                  <a:solidFill>
                    <a:schemeClr val="accent5">
                      <a:lumMod val="50000"/>
                    </a:schemeClr>
                  </a:solidFill>
                  <a:latin typeface="Times New Roman" pitchFamily="18" charset="0"/>
                  <a:cs typeface="Times New Roman" pitchFamily="18" charset="0"/>
                </a:rPr>
                <a:t>H</a:t>
              </a:r>
              <a:r>
                <a:rPr lang="en-US" baseline="-25000" dirty="0" smtClean="0">
                  <a:solidFill>
                    <a:schemeClr val="accent5">
                      <a:lumMod val="50000"/>
                    </a:schemeClr>
                  </a:solidFill>
                </a:rPr>
                <a:t>int </a:t>
              </a:r>
              <a:r>
                <a:rPr lang="en-US" dirty="0" smtClean="0">
                  <a:solidFill>
                    <a:schemeClr val="accent5">
                      <a:lumMod val="50000"/>
                    </a:schemeClr>
                  </a:solidFill>
                </a:rPr>
                <a:t>(</a:t>
              </a:r>
              <a:r>
                <a:rPr lang="en-US" b="1" i="1" dirty="0" err="1" smtClean="0">
                  <a:solidFill>
                    <a:schemeClr val="accent5">
                      <a:lumMod val="50000"/>
                    </a:schemeClr>
                  </a:solidFill>
                </a:rPr>
                <a:t>k</a:t>
              </a:r>
              <a:r>
                <a:rPr lang="en-US" dirty="0" err="1" smtClean="0">
                  <a:solidFill>
                    <a:schemeClr val="accent5">
                      <a:lumMod val="50000"/>
                    </a:schemeClr>
                  </a:solidFill>
                </a:rPr>
                <a:t>,</a:t>
              </a:r>
              <a:r>
                <a:rPr lang="en-US" b="1" i="1" dirty="0" err="1" smtClean="0">
                  <a:solidFill>
                    <a:schemeClr val="accent5">
                      <a:lumMod val="50000"/>
                    </a:schemeClr>
                  </a:solidFill>
                </a:rPr>
                <a:t>k</a:t>
              </a:r>
              <a:r>
                <a:rPr lang="en-US" b="1" i="1" dirty="0" smtClean="0">
                  <a:solidFill>
                    <a:schemeClr val="accent5">
                      <a:lumMod val="50000"/>
                    </a:schemeClr>
                  </a:solidFill>
                </a:rPr>
                <a:t>’</a:t>
              </a:r>
              <a:r>
                <a:rPr lang="en-US" dirty="0" smtClean="0">
                  <a:solidFill>
                    <a:schemeClr val="accent5">
                      <a:lumMod val="50000"/>
                    </a:schemeClr>
                  </a:solidFill>
                </a:rPr>
                <a:t>)=⟨</a:t>
              </a:r>
              <a:r>
                <a:rPr lang="en-US" b="1" i="1" dirty="0" err="1" smtClean="0">
                  <a:solidFill>
                    <a:schemeClr val="accent5">
                      <a:lumMod val="50000"/>
                    </a:schemeClr>
                  </a:solidFill>
                </a:rPr>
                <a:t>k</a:t>
              </a:r>
              <a:r>
                <a:rPr lang="en-US" dirty="0" err="1" smtClean="0">
                  <a:solidFill>
                    <a:schemeClr val="accent5">
                      <a:lumMod val="50000"/>
                    </a:schemeClr>
                  </a:solidFill>
                </a:rPr>
                <a:t>’|</a:t>
              </a:r>
              <a:r>
                <a:rPr lang="en-US" dirty="0" err="1" smtClean="0">
                  <a:solidFill>
                    <a:schemeClr val="accent5">
                      <a:lumMod val="50000"/>
                    </a:schemeClr>
                  </a:solidFill>
                  <a:latin typeface="Times New Roman" pitchFamily="18" charset="0"/>
                  <a:cs typeface="Times New Roman" pitchFamily="18" charset="0"/>
                </a:rPr>
                <a:t>H</a:t>
              </a:r>
              <a:r>
                <a:rPr lang="en-US" baseline="-25000" dirty="0" err="1" smtClean="0">
                  <a:solidFill>
                    <a:schemeClr val="accent5">
                      <a:lumMod val="50000"/>
                    </a:schemeClr>
                  </a:solidFill>
                </a:rPr>
                <a:t>int</a:t>
              </a:r>
              <a:r>
                <a:rPr lang="en-US" dirty="0" err="1" smtClean="0">
                  <a:solidFill>
                    <a:schemeClr val="accent5">
                      <a:lumMod val="50000"/>
                    </a:schemeClr>
                  </a:solidFill>
                </a:rPr>
                <a:t>|</a:t>
              </a:r>
              <a:r>
                <a:rPr lang="en-US" b="1" i="1" dirty="0" err="1" smtClean="0">
                  <a:solidFill>
                    <a:schemeClr val="accent5">
                      <a:lumMod val="50000"/>
                    </a:schemeClr>
                  </a:solidFill>
                </a:rPr>
                <a:t>k</a:t>
              </a:r>
              <a:r>
                <a:rPr lang="en-US" dirty="0" smtClean="0">
                  <a:solidFill>
                    <a:schemeClr val="accent5">
                      <a:lumMod val="50000"/>
                    </a:schemeClr>
                  </a:solidFill>
                </a:rPr>
                <a:t>⟩</a:t>
              </a:r>
              <a:r>
                <a:rPr lang="cs-CZ" dirty="0" smtClean="0">
                  <a:solidFill>
                    <a:schemeClr val="accent5">
                      <a:lumMod val="50000"/>
                    </a:schemeClr>
                  </a:solidFill>
                </a:rPr>
                <a:t> </a:t>
              </a:r>
              <a:r>
                <a:rPr lang="cs-CZ" dirty="0" smtClean="0"/>
                <a:t>je </a:t>
              </a:r>
              <a:r>
                <a:rPr lang="en-US" i="1" dirty="0" err="1" smtClean="0"/>
                <a:t>maticov</a:t>
              </a:r>
              <a:r>
                <a:rPr lang="cs-CZ" i="1" dirty="0" smtClean="0"/>
                <a:t>ý</a:t>
              </a:r>
              <a:r>
                <a:rPr lang="en-US" i="1" dirty="0" smtClean="0"/>
                <a:t> </a:t>
              </a:r>
              <a:r>
                <a:rPr lang="en-US" i="1" dirty="0" err="1" smtClean="0"/>
                <a:t>prvek</a:t>
              </a:r>
              <a:r>
                <a:rPr lang="cs-CZ" dirty="0" smtClean="0"/>
                <a:t> interakčního </a:t>
              </a:r>
              <a:r>
                <a:rPr lang="cs-CZ" dirty="0" err="1" smtClean="0"/>
                <a:t>hamiltoniánu</a:t>
              </a:r>
              <a:r>
                <a:rPr lang="cs-CZ" dirty="0" smtClean="0"/>
                <a:t> </a:t>
              </a:r>
              <a:r>
                <a:rPr lang="en-US" dirty="0" smtClean="0">
                  <a:latin typeface="Times New Roman" pitchFamily="18" charset="0"/>
                  <a:cs typeface="Times New Roman" pitchFamily="18" charset="0"/>
                </a:rPr>
                <a:t>H</a:t>
              </a:r>
              <a:r>
                <a:rPr lang="en-US" baseline="-25000" dirty="0" smtClean="0"/>
                <a:t>int</a:t>
              </a:r>
              <a:r>
                <a:rPr lang="cs-CZ" baseline="-25000" dirty="0" smtClean="0"/>
                <a:t/>
              </a:r>
              <a:br>
                <a:rPr lang="cs-CZ" baseline="-25000" dirty="0" smtClean="0"/>
              </a:br>
              <a:r>
                <a:rPr lang="cs-CZ" baseline="-25000" dirty="0" smtClean="0"/>
                <a:t>                                                       </a:t>
              </a:r>
              <a:r>
                <a:rPr lang="cs-CZ" sz="1600" dirty="0" smtClean="0"/>
                <a:t>(tj. interakční energie mezi sondou a studovanou soustavou),</a:t>
              </a:r>
            </a:p>
            <a:p>
              <a:r>
                <a:rPr lang="cs-CZ" i="1" dirty="0" err="1" smtClean="0">
                  <a:solidFill>
                    <a:schemeClr val="accent5">
                      <a:lumMod val="50000"/>
                    </a:schemeClr>
                  </a:solidFill>
                  <a:latin typeface="Times New Roman" pitchFamily="18" charset="0"/>
                  <a:cs typeface="Times New Roman" pitchFamily="18" charset="0"/>
                </a:rPr>
                <a:t>E</a:t>
              </a:r>
              <a:r>
                <a:rPr lang="cs-CZ" b="1" i="1" baseline="-25000" dirty="0" err="1" smtClean="0">
                  <a:solidFill>
                    <a:schemeClr val="accent5">
                      <a:lumMod val="50000"/>
                    </a:schemeClr>
                  </a:solidFill>
                </a:rPr>
                <a:t>k</a:t>
              </a:r>
              <a:r>
                <a:rPr lang="en-US" b="1" i="1" baseline="-25000" dirty="0" smtClean="0">
                  <a:solidFill>
                    <a:schemeClr val="accent5">
                      <a:lumMod val="50000"/>
                    </a:schemeClr>
                  </a:solidFill>
                </a:rPr>
                <a:t>’k</a:t>
              </a:r>
              <a:r>
                <a:rPr lang="cs-CZ" b="1" i="1" baseline="-25000" dirty="0" smtClean="0">
                  <a:solidFill>
                    <a:schemeClr val="accent5">
                      <a:lumMod val="50000"/>
                    </a:schemeClr>
                  </a:solidFill>
                </a:rPr>
                <a:t> </a:t>
              </a:r>
              <a:r>
                <a:rPr lang="en-US" dirty="0" smtClean="0">
                  <a:solidFill>
                    <a:schemeClr val="accent5">
                      <a:lumMod val="50000"/>
                    </a:schemeClr>
                  </a:solidFill>
                </a:rPr>
                <a:t>=</a:t>
              </a:r>
              <a:r>
                <a:rPr lang="cs-CZ" dirty="0" smtClean="0">
                  <a:solidFill>
                    <a:schemeClr val="accent5">
                      <a:lumMod val="50000"/>
                    </a:schemeClr>
                  </a:solidFill>
                </a:rPr>
                <a:t> </a:t>
              </a:r>
              <a:r>
                <a:rPr lang="cs-CZ" i="1" dirty="0" smtClean="0">
                  <a:solidFill>
                    <a:schemeClr val="accent5">
                      <a:lumMod val="50000"/>
                    </a:schemeClr>
                  </a:solidFill>
                  <a:latin typeface="Times New Roman" pitchFamily="18" charset="0"/>
                  <a:cs typeface="Times New Roman" pitchFamily="18" charset="0"/>
                </a:rPr>
                <a:t>E</a:t>
              </a:r>
              <a:r>
                <a:rPr lang="en-US" b="1" i="1" baseline="-25000" dirty="0" smtClean="0">
                  <a:solidFill>
                    <a:schemeClr val="accent5">
                      <a:lumMod val="50000"/>
                    </a:schemeClr>
                  </a:solidFill>
                </a:rPr>
                <a:t>k’</a:t>
              </a:r>
              <a:r>
                <a:rPr lang="cs-CZ" b="1" i="1" baseline="-25000" dirty="0" smtClean="0">
                  <a:solidFill>
                    <a:schemeClr val="accent5">
                      <a:lumMod val="50000"/>
                    </a:schemeClr>
                  </a:solidFill>
                </a:rPr>
                <a:t> </a:t>
              </a:r>
              <a:r>
                <a:rPr lang="en-US" dirty="0" smtClean="0">
                  <a:solidFill>
                    <a:schemeClr val="accent5">
                      <a:lumMod val="50000"/>
                    </a:schemeClr>
                  </a:solidFill>
                </a:rPr>
                <a:t>-</a:t>
              </a:r>
              <a:r>
                <a:rPr lang="cs-CZ" dirty="0" smtClean="0">
                  <a:solidFill>
                    <a:schemeClr val="accent5">
                      <a:lumMod val="50000"/>
                    </a:schemeClr>
                  </a:solidFill>
                </a:rPr>
                <a:t> </a:t>
              </a:r>
              <a:r>
                <a:rPr lang="cs-CZ" i="1" dirty="0" smtClean="0">
                  <a:solidFill>
                    <a:schemeClr val="accent5">
                      <a:lumMod val="50000"/>
                    </a:schemeClr>
                  </a:solidFill>
                  <a:latin typeface="Times New Roman" pitchFamily="18" charset="0"/>
                  <a:cs typeface="Times New Roman" pitchFamily="18" charset="0"/>
                </a:rPr>
                <a:t>E</a:t>
              </a:r>
              <a:r>
                <a:rPr lang="en-US" b="1" i="1" baseline="-25000" dirty="0" smtClean="0">
                  <a:solidFill>
                    <a:schemeClr val="accent5">
                      <a:lumMod val="50000"/>
                    </a:schemeClr>
                  </a:solidFill>
                </a:rPr>
                <a:t>k</a:t>
              </a:r>
              <a:r>
                <a:rPr lang="en-US" dirty="0" smtClean="0"/>
                <a:t> </a:t>
              </a:r>
              <a:r>
                <a:rPr lang="cs-CZ" dirty="0" smtClean="0"/>
                <a:t> </a:t>
              </a:r>
              <a:r>
                <a:rPr lang="en-US" dirty="0" smtClean="0"/>
                <a:t>je </a:t>
              </a:r>
              <a:r>
                <a:rPr lang="en-US" i="1" dirty="0" err="1" smtClean="0"/>
                <a:t>zm</a:t>
              </a:r>
              <a:r>
                <a:rPr lang="cs-CZ" i="1" dirty="0" smtClean="0"/>
                <a:t>ě</a:t>
              </a:r>
              <a:r>
                <a:rPr lang="en-US" i="1" dirty="0" err="1" smtClean="0"/>
                <a:t>na</a:t>
              </a:r>
              <a:r>
                <a:rPr lang="en-US" i="1" dirty="0" smtClean="0"/>
                <a:t> </a:t>
              </a:r>
              <a:r>
                <a:rPr lang="en-US" i="1" dirty="0" err="1" smtClean="0"/>
                <a:t>energie</a:t>
              </a:r>
              <a:r>
                <a:rPr lang="en-US" i="1" dirty="0" smtClean="0"/>
                <a:t> </a:t>
              </a:r>
              <a:r>
                <a:rPr lang="en-US" i="1" dirty="0" err="1" smtClean="0"/>
                <a:t>sondy</a:t>
              </a:r>
              <a:r>
                <a:rPr lang="en-US" dirty="0" smtClean="0"/>
                <a:t> a </a:t>
              </a:r>
              <a:r>
                <a:rPr lang="cs-CZ" baseline="-25000" dirty="0" smtClean="0"/>
                <a:t> </a:t>
              </a:r>
            </a:p>
            <a:p>
              <a:r>
                <a:rPr lang="cs-CZ" sz="2400" i="1" dirty="0" err="1" smtClean="0">
                  <a:solidFill>
                    <a:schemeClr val="accent5">
                      <a:lumMod val="50000"/>
                    </a:schemeClr>
                  </a:solidFill>
                  <a:latin typeface="Times New Roman" pitchFamily="18" charset="0"/>
                  <a:cs typeface="Times New Roman" pitchFamily="18" charset="0"/>
                </a:rPr>
                <a:t>ε</a:t>
              </a:r>
              <a:r>
                <a:rPr lang="cs-CZ" sz="2000" i="1" baseline="-25000" dirty="0" err="1" smtClean="0">
                  <a:solidFill>
                    <a:schemeClr val="accent5">
                      <a:lumMod val="50000"/>
                    </a:schemeClr>
                  </a:solidFill>
                  <a:latin typeface="Times New Roman" pitchFamily="18" charset="0"/>
                  <a:cs typeface="Times New Roman" pitchFamily="18" charset="0"/>
                </a:rPr>
                <a:t>f</a:t>
              </a:r>
              <a:r>
                <a:rPr lang="cs-CZ" sz="1200" i="1" baseline="-25000" dirty="0" smtClean="0">
                  <a:solidFill>
                    <a:schemeClr val="accent5">
                      <a:lumMod val="50000"/>
                    </a:schemeClr>
                  </a:solidFill>
                  <a:latin typeface="Times New Roman" pitchFamily="18" charset="0"/>
                  <a:cs typeface="Times New Roman" pitchFamily="18" charset="0"/>
                </a:rPr>
                <a:t> </a:t>
              </a:r>
              <a:r>
                <a:rPr lang="cs-CZ" sz="2000" i="1" baseline="-25000" dirty="0" smtClean="0">
                  <a:solidFill>
                    <a:schemeClr val="accent5">
                      <a:lumMod val="50000"/>
                    </a:schemeClr>
                  </a:solidFill>
                  <a:latin typeface="Times New Roman" pitchFamily="18" charset="0"/>
                  <a:cs typeface="Times New Roman" pitchFamily="18" charset="0"/>
                </a:rPr>
                <a:t>i </a:t>
              </a:r>
              <a:r>
                <a:rPr lang="en-US" sz="2000" i="1" baseline="-25000" dirty="0" smtClean="0">
                  <a:solidFill>
                    <a:schemeClr val="accent5">
                      <a:lumMod val="50000"/>
                    </a:schemeClr>
                  </a:solidFill>
                  <a:latin typeface="Times New Roman" pitchFamily="18" charset="0"/>
                  <a:cs typeface="Times New Roman" pitchFamily="18" charset="0"/>
                </a:rPr>
                <a:t>  </a:t>
              </a:r>
              <a:r>
                <a:rPr lang="cs-CZ" dirty="0" smtClean="0">
                  <a:solidFill>
                    <a:schemeClr val="accent5">
                      <a:lumMod val="50000"/>
                    </a:schemeClr>
                  </a:solidFill>
                </a:rPr>
                <a:t>= </a:t>
              </a:r>
              <a:r>
                <a:rPr lang="cs-CZ" sz="2400" i="1" dirty="0" err="1" smtClean="0">
                  <a:solidFill>
                    <a:schemeClr val="accent5">
                      <a:lumMod val="50000"/>
                    </a:schemeClr>
                  </a:solidFill>
                  <a:latin typeface="Times New Roman" pitchFamily="18" charset="0"/>
                  <a:cs typeface="Times New Roman" pitchFamily="18" charset="0"/>
                </a:rPr>
                <a:t>ε</a:t>
              </a:r>
              <a:r>
                <a:rPr lang="cs-CZ" i="1" baseline="-25000" dirty="0" err="1" smtClean="0">
                  <a:solidFill>
                    <a:schemeClr val="accent5">
                      <a:lumMod val="50000"/>
                    </a:schemeClr>
                  </a:solidFill>
                  <a:latin typeface="Times New Roman" pitchFamily="18" charset="0"/>
                  <a:cs typeface="Times New Roman" pitchFamily="18" charset="0"/>
                </a:rPr>
                <a:t>f</a:t>
              </a:r>
              <a:r>
                <a:rPr lang="cs-CZ" i="1" baseline="-25000" dirty="0" smtClean="0">
                  <a:solidFill>
                    <a:schemeClr val="accent5">
                      <a:lumMod val="50000"/>
                    </a:schemeClr>
                  </a:solidFill>
                  <a:latin typeface="Times New Roman" pitchFamily="18" charset="0"/>
                  <a:cs typeface="Times New Roman" pitchFamily="18" charset="0"/>
                </a:rPr>
                <a:t>  </a:t>
              </a:r>
              <a:r>
                <a:rPr lang="cs-CZ" dirty="0" smtClean="0">
                  <a:solidFill>
                    <a:schemeClr val="accent5">
                      <a:lumMod val="50000"/>
                    </a:schemeClr>
                  </a:solidFill>
                </a:rPr>
                <a:t>- </a:t>
              </a:r>
              <a:r>
                <a:rPr lang="cs-CZ" sz="2400" i="1" dirty="0" err="1" smtClean="0">
                  <a:solidFill>
                    <a:schemeClr val="accent5">
                      <a:lumMod val="50000"/>
                    </a:schemeClr>
                  </a:solidFill>
                  <a:latin typeface="Times New Roman" pitchFamily="18" charset="0"/>
                  <a:cs typeface="Times New Roman" pitchFamily="18" charset="0"/>
                </a:rPr>
                <a:t>ε</a:t>
              </a:r>
              <a:r>
                <a:rPr lang="cs-CZ" i="1" baseline="-25000" dirty="0" err="1" smtClean="0">
                  <a:solidFill>
                    <a:schemeClr val="accent5">
                      <a:lumMod val="50000"/>
                    </a:schemeClr>
                  </a:solidFill>
                  <a:latin typeface="Times New Roman" pitchFamily="18" charset="0"/>
                  <a:cs typeface="Times New Roman" pitchFamily="18" charset="0"/>
                </a:rPr>
                <a:t>i</a:t>
              </a:r>
              <a:r>
                <a:rPr lang="cs-CZ" i="1" baseline="-25000" dirty="0" smtClean="0">
                  <a:latin typeface="Times New Roman" pitchFamily="18" charset="0"/>
                  <a:cs typeface="Times New Roman" pitchFamily="18" charset="0"/>
                </a:rPr>
                <a:t>  </a:t>
              </a:r>
              <a:r>
                <a:rPr lang="en-US" i="1" baseline="-25000" dirty="0" smtClean="0">
                  <a:latin typeface="Times New Roman" pitchFamily="18" charset="0"/>
                  <a:cs typeface="Times New Roman" pitchFamily="18" charset="0"/>
                </a:rPr>
                <a:t>    </a:t>
              </a:r>
              <a:r>
                <a:rPr lang="cs-CZ" dirty="0" smtClean="0"/>
                <a:t>je </a:t>
              </a:r>
              <a:r>
                <a:rPr lang="cs-CZ" i="1" dirty="0" smtClean="0"/>
                <a:t>změna energie studované soustavy</a:t>
              </a:r>
              <a:r>
                <a:rPr lang="cs-CZ" dirty="0" smtClean="0"/>
                <a:t>.</a:t>
              </a:r>
            </a:p>
          </p:txBody>
        </p:sp>
      </p:grpSp>
      <p:sp>
        <p:nvSpPr>
          <p:cNvPr id="10" name="TextovéPole 9"/>
          <p:cNvSpPr txBox="1"/>
          <p:nvPr/>
        </p:nvSpPr>
        <p:spPr>
          <a:xfrm>
            <a:off x="1785918" y="785794"/>
            <a:ext cx="5572164" cy="369332"/>
          </a:xfrm>
          <a:prstGeom prst="rect">
            <a:avLst/>
          </a:prstGeom>
          <a:solidFill>
            <a:srgbClr val="FFFF00"/>
          </a:solidFill>
        </p:spPr>
        <p:txBody>
          <a:bodyPr wrap="square" rtlCol="0">
            <a:spAutoFit/>
          </a:bodyPr>
          <a:lstStyle/>
          <a:p>
            <a:pPr algn="ctr"/>
            <a:r>
              <a:rPr lang="en-US" dirty="0" err="1" smtClean="0">
                <a:solidFill>
                  <a:schemeClr val="accent3">
                    <a:lumMod val="50000"/>
                  </a:schemeClr>
                </a:solidFill>
              </a:rPr>
              <a:t>Pravd</a:t>
            </a:r>
            <a:r>
              <a:rPr lang="cs-CZ" dirty="0" err="1" smtClean="0">
                <a:solidFill>
                  <a:schemeClr val="accent3">
                    <a:lumMod val="50000"/>
                  </a:schemeClr>
                </a:solidFill>
              </a:rPr>
              <a:t>ěpodobnost</a:t>
            </a:r>
            <a:r>
              <a:rPr lang="cs-CZ" dirty="0" smtClean="0">
                <a:solidFill>
                  <a:schemeClr val="accent3">
                    <a:lumMod val="50000"/>
                  </a:schemeClr>
                </a:solidFill>
              </a:rPr>
              <a:t> přechodu </a:t>
            </a:r>
            <a:r>
              <a:rPr lang="cs-CZ" i="1" dirty="0" err="1" smtClean="0">
                <a:solidFill>
                  <a:schemeClr val="accent3">
                    <a:lumMod val="50000"/>
                  </a:schemeClr>
                </a:solidFill>
                <a:latin typeface="Times New Roman" pitchFamily="18" charset="0"/>
                <a:cs typeface="Times New Roman" pitchFamily="18" charset="0"/>
              </a:rPr>
              <a:t>w</a:t>
            </a:r>
            <a:r>
              <a:rPr lang="cs-CZ" b="1" i="1" baseline="-25000" dirty="0" err="1" smtClean="0">
                <a:solidFill>
                  <a:schemeClr val="accent3">
                    <a:lumMod val="50000"/>
                  </a:schemeClr>
                </a:solidFill>
              </a:rPr>
              <a:t>k</a:t>
            </a:r>
            <a:r>
              <a:rPr lang="cs-CZ" baseline="-25000" dirty="0" smtClean="0">
                <a:solidFill>
                  <a:schemeClr val="accent3">
                    <a:lumMod val="50000"/>
                  </a:schemeClr>
                </a:solidFill>
              </a:rPr>
              <a:t>→</a:t>
            </a:r>
            <a:r>
              <a:rPr lang="cs-CZ" b="1" i="1" baseline="-25000" dirty="0" smtClean="0">
                <a:solidFill>
                  <a:schemeClr val="accent3">
                    <a:lumMod val="50000"/>
                  </a:schemeClr>
                </a:solidFill>
              </a:rPr>
              <a:t>k</a:t>
            </a:r>
            <a:r>
              <a:rPr lang="en-US" b="1" i="1" baseline="-25000" dirty="0" smtClean="0">
                <a:solidFill>
                  <a:schemeClr val="accent3">
                    <a:lumMod val="50000"/>
                  </a:schemeClr>
                </a:solidFill>
              </a:rPr>
              <a:t>’</a:t>
            </a:r>
            <a:r>
              <a:rPr lang="cs-CZ" dirty="0" smtClean="0">
                <a:solidFill>
                  <a:schemeClr val="accent3">
                    <a:lumMod val="50000"/>
                  </a:schemeClr>
                </a:solidFill>
              </a:rPr>
              <a:t>  sondy ze stavu </a:t>
            </a:r>
            <a:r>
              <a:rPr lang="cs-CZ" b="1" i="1" dirty="0" smtClean="0">
                <a:solidFill>
                  <a:schemeClr val="accent3">
                    <a:lumMod val="50000"/>
                  </a:schemeClr>
                </a:solidFill>
              </a:rPr>
              <a:t>k</a:t>
            </a:r>
            <a:r>
              <a:rPr lang="cs-CZ" dirty="0" smtClean="0">
                <a:solidFill>
                  <a:schemeClr val="accent3">
                    <a:lumMod val="50000"/>
                  </a:schemeClr>
                </a:solidFill>
              </a:rPr>
              <a:t> do </a:t>
            </a:r>
            <a:r>
              <a:rPr lang="cs-CZ" b="1" i="1" dirty="0" smtClean="0">
                <a:solidFill>
                  <a:schemeClr val="accent3">
                    <a:lumMod val="50000"/>
                  </a:schemeClr>
                </a:solidFill>
              </a:rPr>
              <a:t>k</a:t>
            </a:r>
            <a:r>
              <a:rPr lang="en-US" b="1" i="1" dirty="0" smtClean="0">
                <a:solidFill>
                  <a:schemeClr val="accent3">
                    <a:lumMod val="50000"/>
                  </a:schemeClr>
                </a:solidFill>
              </a:rPr>
              <a:t>’ </a:t>
            </a:r>
            <a:r>
              <a:rPr lang="cs-CZ" dirty="0" smtClean="0">
                <a:solidFill>
                  <a:schemeClr val="accent3">
                    <a:lumMod val="50000"/>
                  </a:schemeClr>
                </a:solidFill>
              </a:rPr>
              <a:t>.</a:t>
            </a:r>
            <a:endParaRPr lang="cs-CZ" dirty="0">
              <a:solidFill>
                <a:schemeClr val="accent3">
                  <a:lumMod val="50000"/>
                </a:schemeClr>
              </a:solidFill>
            </a:endParaRPr>
          </a:p>
        </p:txBody>
      </p:sp>
      <p:sp>
        <p:nvSpPr>
          <p:cNvPr id="11" name="Tlačítko akce: Vlastní 10">
            <a:hlinkClick r:id="rId4" action="ppaction://hlinksldjump" highlightClick="1"/>
          </p:cNvPr>
          <p:cNvSpPr/>
          <p:nvPr/>
        </p:nvSpPr>
        <p:spPr>
          <a:xfrm>
            <a:off x="7786710" y="3000372"/>
            <a:ext cx="1143008" cy="214314"/>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1400" dirty="0" smtClean="0"/>
              <a:t>Dodatek</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13</a:t>
            </a:fld>
            <a:endParaRPr lang="cs-CZ"/>
          </a:p>
        </p:txBody>
      </p:sp>
      <p:sp>
        <p:nvSpPr>
          <p:cNvPr id="5" name="TextovéPole 4"/>
          <p:cNvSpPr txBox="1"/>
          <p:nvPr/>
        </p:nvSpPr>
        <p:spPr>
          <a:xfrm>
            <a:off x="4857752" y="273586"/>
            <a:ext cx="400052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cs-CZ" dirty="0" smtClean="0"/>
              <a:t>Interakce krystalu s vnější sondou - </a:t>
            </a:r>
            <a:r>
              <a:rPr lang="cs-CZ" i="1" dirty="0" smtClean="0"/>
              <a:t>3</a:t>
            </a:r>
            <a:endParaRPr lang="cs-CZ" i="1" dirty="0"/>
          </a:p>
        </p:txBody>
      </p:sp>
      <p:grpSp>
        <p:nvGrpSpPr>
          <p:cNvPr id="10" name="Skupina 9"/>
          <p:cNvGrpSpPr/>
          <p:nvPr/>
        </p:nvGrpSpPr>
        <p:grpSpPr>
          <a:xfrm>
            <a:off x="928662" y="2143116"/>
            <a:ext cx="7215238" cy="2143140"/>
            <a:chOff x="1000100" y="857232"/>
            <a:chExt cx="7143800" cy="2143140"/>
          </a:xfrm>
        </p:grpSpPr>
        <p:sp>
          <p:nvSpPr>
            <p:cNvPr id="6" name="TextovéPole 5"/>
            <p:cNvSpPr txBox="1"/>
            <p:nvPr/>
          </p:nvSpPr>
          <p:spPr>
            <a:xfrm>
              <a:off x="1000100" y="857232"/>
              <a:ext cx="7143800" cy="1031051"/>
            </a:xfrm>
            <a:prstGeom prst="rect">
              <a:avLst/>
            </a:prstGeom>
            <a:solidFill>
              <a:srgbClr val="E5FFE5"/>
            </a:solidFill>
          </p:spPr>
          <p:txBody>
            <a:bodyPr wrap="square" rtlCol="0">
              <a:spAutoFit/>
            </a:bodyPr>
            <a:lstStyle/>
            <a:p>
              <a:r>
                <a:rPr lang="en-US" dirty="0" smtClean="0"/>
                <a:t>Z</a:t>
              </a:r>
              <a:r>
                <a:rPr lang="cs-CZ" dirty="0" smtClean="0"/>
                <a:t>pravidla </a:t>
              </a:r>
              <a:r>
                <a:rPr lang="en-US" dirty="0" smtClean="0">
                  <a:solidFill>
                    <a:srgbClr val="FF0000"/>
                  </a:solidFill>
                </a:rPr>
                <a:t>ne</a:t>
              </a:r>
              <a:r>
                <a:rPr lang="cs-CZ" dirty="0" smtClean="0">
                  <a:solidFill>
                    <a:srgbClr val="FF0000"/>
                  </a:solidFill>
                </a:rPr>
                <a:t>známe počáteční stav </a:t>
              </a:r>
              <a:r>
                <a:rPr lang="en-US" dirty="0" smtClean="0">
                  <a:solidFill>
                    <a:srgbClr val="FF0000"/>
                  </a:solidFill>
                </a:rPr>
                <a:t>|</a:t>
              </a:r>
              <a:r>
                <a:rPr lang="en-US" i="1" dirty="0" err="1" smtClean="0">
                  <a:solidFill>
                    <a:srgbClr val="FF0000"/>
                  </a:solidFill>
                  <a:latin typeface="Times New Roman" pitchFamily="18" charset="0"/>
                  <a:cs typeface="Times New Roman" pitchFamily="18" charset="0"/>
                </a:rPr>
                <a:t>i</a:t>
              </a:r>
              <a:r>
                <a:rPr lang="en-US" dirty="0" smtClean="0">
                  <a:solidFill>
                    <a:srgbClr val="FF0000"/>
                  </a:solidFill>
                </a:rPr>
                <a:t>⟩ p</a:t>
              </a:r>
              <a:r>
                <a:rPr lang="cs-CZ" dirty="0" err="1" smtClean="0">
                  <a:solidFill>
                    <a:srgbClr val="FF0000"/>
                  </a:solidFill>
                </a:rPr>
                <a:t>řesně</a:t>
              </a:r>
              <a:r>
                <a:rPr lang="cs-CZ" dirty="0" smtClean="0"/>
                <a:t>, ale víme jen, že se v něm </a:t>
              </a:r>
              <a:r>
                <a:rPr lang="en-US" dirty="0" err="1" smtClean="0"/>
                <a:t>soustava</a:t>
              </a:r>
              <a:r>
                <a:rPr lang="en-US" dirty="0" smtClean="0"/>
                <a:t> </a:t>
              </a:r>
              <a:r>
                <a:rPr lang="cs-CZ" dirty="0" smtClean="0"/>
                <a:t>nachází </a:t>
              </a:r>
              <a:r>
                <a:rPr lang="cs-CZ" dirty="0" smtClean="0">
                  <a:solidFill>
                    <a:srgbClr val="FF0000"/>
                  </a:solidFill>
                </a:rPr>
                <a:t>s pravděpodobností </a:t>
              </a:r>
              <a:r>
                <a:rPr lang="cs-CZ" sz="2000" i="1" dirty="0" err="1" smtClean="0">
                  <a:solidFill>
                    <a:srgbClr val="FF0000"/>
                  </a:solidFill>
                  <a:latin typeface="Times New Roman" pitchFamily="18" charset="0"/>
                  <a:cs typeface="Times New Roman" pitchFamily="18" charset="0"/>
                </a:rPr>
                <a:t>p</a:t>
              </a:r>
              <a:r>
                <a:rPr lang="cs-CZ" i="1" baseline="-25000" dirty="0" err="1" smtClean="0">
                  <a:solidFill>
                    <a:srgbClr val="FF0000"/>
                  </a:solidFill>
                  <a:latin typeface="Times New Roman" pitchFamily="18" charset="0"/>
                  <a:cs typeface="Times New Roman" pitchFamily="18" charset="0"/>
                </a:rPr>
                <a:t>i</a:t>
              </a:r>
              <a:r>
                <a:rPr lang="en-US" dirty="0" smtClean="0">
                  <a:solidFill>
                    <a:srgbClr val="FF0000"/>
                  </a:solidFill>
                </a:rPr>
                <a:t> </a:t>
              </a:r>
              <a:r>
                <a:rPr lang="cs-CZ" dirty="0" smtClean="0"/>
                <a:t>(závisí </a:t>
              </a:r>
              <a:r>
                <a:rPr lang="cs-CZ" dirty="0" err="1" smtClean="0"/>
                <a:t>např</a:t>
              </a:r>
              <a:r>
                <a:rPr lang="cs-CZ" dirty="0" smtClean="0"/>
                <a:t> na teplotě). </a:t>
              </a:r>
            </a:p>
            <a:p>
              <a:r>
                <a:rPr lang="cs-CZ" sz="500" dirty="0" smtClean="0"/>
                <a:t> </a:t>
              </a:r>
              <a:endParaRPr lang="cs-CZ" dirty="0" smtClean="0"/>
            </a:p>
            <a:p>
              <a:r>
                <a:rPr lang="cs-CZ" i="1" dirty="0" smtClean="0">
                  <a:solidFill>
                    <a:srgbClr val="FF0000"/>
                  </a:solidFill>
                </a:rPr>
                <a:t>Výsledná formule </a:t>
              </a:r>
              <a:r>
                <a:rPr lang="cs-CZ" dirty="0" smtClean="0"/>
                <a:t>pak má tvar</a:t>
              </a:r>
              <a:endParaRPr lang="cs-CZ" dirty="0"/>
            </a:p>
          </p:txBody>
        </p:sp>
        <p:grpSp>
          <p:nvGrpSpPr>
            <p:cNvPr id="9" name="Skupina 8"/>
            <p:cNvGrpSpPr/>
            <p:nvPr/>
          </p:nvGrpSpPr>
          <p:grpSpPr>
            <a:xfrm>
              <a:off x="1500166" y="2071678"/>
              <a:ext cx="5643602" cy="928694"/>
              <a:chOff x="1500166" y="2071678"/>
              <a:chExt cx="5643602" cy="928694"/>
            </a:xfrm>
          </p:grpSpPr>
          <p:sp>
            <p:nvSpPr>
              <p:cNvPr id="7" name="Zaoblený obdélník 6"/>
              <p:cNvSpPr/>
              <p:nvPr/>
            </p:nvSpPr>
            <p:spPr>
              <a:xfrm>
                <a:off x="1500166" y="2071678"/>
                <a:ext cx="5643602" cy="928694"/>
              </a:xfrm>
              <a:prstGeom prst="roundRect">
                <a:avLst/>
              </a:prstGeom>
              <a:solidFill>
                <a:srgbClr val="FFFF99"/>
              </a:solidFill>
              <a:ln>
                <a:solidFill>
                  <a:srgbClr val="D7D2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44034" name="Object 2"/>
              <p:cNvGraphicFramePr>
                <a:graphicFrameLocks noChangeAspect="1"/>
              </p:cNvGraphicFramePr>
              <p:nvPr/>
            </p:nvGraphicFramePr>
            <p:xfrm>
              <a:off x="1785918" y="2172934"/>
              <a:ext cx="5334827" cy="756000"/>
            </p:xfrm>
            <a:graphic>
              <a:graphicData uri="http://schemas.openxmlformats.org/presentationml/2006/ole">
                <p:oleObj spid="_x0000_s53250" name="Rovnice" r:id="rId3" imgW="3047760" imgH="431640" progId="Equation.3">
                  <p:embed/>
                </p:oleObj>
              </a:graphicData>
            </a:graphic>
          </p:graphicFrame>
        </p:grpSp>
      </p:grpSp>
      <p:sp>
        <p:nvSpPr>
          <p:cNvPr id="8" name="TextovéPole 7"/>
          <p:cNvSpPr txBox="1"/>
          <p:nvPr/>
        </p:nvSpPr>
        <p:spPr>
          <a:xfrm>
            <a:off x="2143108" y="4637798"/>
            <a:ext cx="4143404" cy="1077218"/>
          </a:xfrm>
          <a:prstGeom prst="rect">
            <a:avLst/>
          </a:prstGeom>
          <a:solidFill>
            <a:schemeClr val="accent3">
              <a:lumMod val="20000"/>
              <a:lumOff val="80000"/>
            </a:schemeClr>
          </a:solidFill>
        </p:spPr>
        <p:txBody>
          <a:bodyPr wrap="square" rtlCol="0">
            <a:spAutoFit/>
          </a:bodyPr>
          <a:lstStyle/>
          <a:p>
            <a:pPr>
              <a:spcAft>
                <a:spcPts val="600"/>
              </a:spcAft>
            </a:pPr>
            <a:r>
              <a:rPr lang="cs-CZ" i="1" dirty="0" smtClean="0">
                <a:solidFill>
                  <a:srgbClr val="0000FF"/>
                </a:solidFill>
              </a:rPr>
              <a:t>Pro řešení úlohy musíme především</a:t>
            </a:r>
          </a:p>
          <a:p>
            <a:pPr marL="342900" indent="-342900">
              <a:spcAft>
                <a:spcPts val="600"/>
              </a:spcAft>
              <a:buFont typeface="+mj-lt"/>
              <a:buAutoNum type="arabicPeriod"/>
            </a:pPr>
            <a:r>
              <a:rPr lang="cs-CZ" dirty="0" smtClean="0"/>
              <a:t>určit interakční </a:t>
            </a:r>
            <a:r>
              <a:rPr lang="cs-CZ" dirty="0" err="1" smtClean="0"/>
              <a:t>hamiltonián</a:t>
            </a:r>
            <a:r>
              <a:rPr lang="cs-CZ" dirty="0" smtClean="0"/>
              <a:t>,</a:t>
            </a:r>
          </a:p>
          <a:p>
            <a:pPr marL="342900" indent="-342900">
              <a:spcAft>
                <a:spcPts val="600"/>
              </a:spcAft>
              <a:buFont typeface="+mj-lt"/>
              <a:buAutoNum type="arabicPeriod"/>
            </a:pPr>
            <a:r>
              <a:rPr lang="cs-CZ" dirty="0" smtClean="0"/>
              <a:t>vypočítat maticové elementy .</a:t>
            </a:r>
            <a:endParaRPr lang="cs-CZ" dirty="0"/>
          </a:p>
        </p:txBody>
      </p:sp>
      <p:sp>
        <p:nvSpPr>
          <p:cNvPr id="11" name="TextovéPole 10"/>
          <p:cNvSpPr txBox="1"/>
          <p:nvPr/>
        </p:nvSpPr>
        <p:spPr>
          <a:xfrm>
            <a:off x="928662" y="1285860"/>
            <a:ext cx="7143800" cy="646331"/>
          </a:xfrm>
          <a:prstGeom prst="rect">
            <a:avLst/>
          </a:prstGeom>
          <a:solidFill>
            <a:schemeClr val="bg2"/>
          </a:solidFill>
        </p:spPr>
        <p:txBody>
          <a:bodyPr wrap="square" rtlCol="0">
            <a:spAutoFit/>
          </a:bodyPr>
          <a:lstStyle/>
          <a:p>
            <a:r>
              <a:rPr lang="cs-CZ" dirty="0" smtClean="0"/>
              <a:t>Při </a:t>
            </a:r>
            <a:r>
              <a:rPr lang="cs-CZ" i="1" dirty="0" smtClean="0"/>
              <a:t>přechodu sondy</a:t>
            </a:r>
            <a:r>
              <a:rPr lang="cs-CZ" dirty="0" smtClean="0"/>
              <a:t> </a:t>
            </a:r>
            <a:r>
              <a:rPr lang="cs-CZ" i="1" dirty="0" smtClean="0"/>
              <a:t>z</a:t>
            </a:r>
            <a:r>
              <a:rPr lang="cs-CZ" dirty="0" smtClean="0"/>
              <a:t> </a:t>
            </a:r>
            <a:r>
              <a:rPr lang="en-US" dirty="0" smtClean="0">
                <a:solidFill>
                  <a:srgbClr val="0000FF"/>
                </a:solidFill>
              </a:rPr>
              <a:t>|</a:t>
            </a:r>
            <a:r>
              <a:rPr lang="en-US" b="1" i="1" dirty="0" smtClean="0">
                <a:solidFill>
                  <a:srgbClr val="0000FF"/>
                </a:solidFill>
              </a:rPr>
              <a:t>k</a:t>
            </a:r>
            <a:r>
              <a:rPr lang="en-US" dirty="0" smtClean="0">
                <a:solidFill>
                  <a:srgbClr val="0000FF"/>
                </a:solidFill>
              </a:rPr>
              <a:t>⟩</a:t>
            </a:r>
            <a:r>
              <a:rPr lang="en-US" dirty="0" smtClean="0"/>
              <a:t> do </a:t>
            </a:r>
            <a:r>
              <a:rPr lang="en-US" dirty="0" smtClean="0">
                <a:solidFill>
                  <a:srgbClr val="C00000"/>
                </a:solidFill>
              </a:rPr>
              <a:t>|</a:t>
            </a:r>
            <a:r>
              <a:rPr lang="en-US" b="1" i="1" dirty="0" smtClean="0">
                <a:solidFill>
                  <a:srgbClr val="C00000"/>
                </a:solidFill>
              </a:rPr>
              <a:t>k’</a:t>
            </a:r>
            <a:r>
              <a:rPr lang="en-US" dirty="0" smtClean="0">
                <a:solidFill>
                  <a:srgbClr val="C00000"/>
                </a:solidFill>
              </a:rPr>
              <a:t>⟩</a:t>
            </a:r>
            <a:r>
              <a:rPr lang="en-US" dirty="0" smtClean="0"/>
              <a:t> </a:t>
            </a:r>
            <a:r>
              <a:rPr lang="cs-CZ" dirty="0" smtClean="0"/>
              <a:t> </a:t>
            </a:r>
            <a:r>
              <a:rPr lang="en-US" dirty="0" smtClean="0"/>
              <a:t>m</a:t>
            </a:r>
            <a:r>
              <a:rPr lang="cs-CZ" dirty="0" err="1" smtClean="0"/>
              <a:t>ůže</a:t>
            </a:r>
            <a:r>
              <a:rPr lang="cs-CZ" dirty="0" smtClean="0"/>
              <a:t> </a:t>
            </a:r>
            <a:r>
              <a:rPr lang="cs-CZ" i="1" dirty="0" smtClean="0">
                <a:solidFill>
                  <a:srgbClr val="FF0000"/>
                </a:solidFill>
              </a:rPr>
              <a:t>soustava</a:t>
            </a:r>
            <a:r>
              <a:rPr lang="cs-CZ" dirty="0" smtClean="0"/>
              <a:t> </a:t>
            </a:r>
            <a:r>
              <a:rPr lang="cs-CZ" i="1" dirty="0" smtClean="0"/>
              <a:t>přejít z</a:t>
            </a:r>
            <a:r>
              <a:rPr lang="cs-CZ" dirty="0" smtClean="0">
                <a:solidFill>
                  <a:srgbClr val="FF0000"/>
                </a:solidFill>
              </a:rPr>
              <a:t> </a:t>
            </a:r>
            <a:r>
              <a:rPr lang="en-US" dirty="0" smtClean="0">
                <a:solidFill>
                  <a:srgbClr val="0000FF"/>
                </a:solidFill>
              </a:rPr>
              <a:t>|</a:t>
            </a:r>
            <a:r>
              <a:rPr lang="en-US" i="1" dirty="0" err="1" smtClean="0">
                <a:solidFill>
                  <a:srgbClr val="0000FF"/>
                </a:solidFill>
                <a:latin typeface="Times New Roman" pitchFamily="18" charset="0"/>
                <a:cs typeface="Times New Roman" pitchFamily="18" charset="0"/>
              </a:rPr>
              <a:t>i</a:t>
            </a:r>
            <a:r>
              <a:rPr lang="en-US" dirty="0" smtClean="0">
                <a:solidFill>
                  <a:srgbClr val="0000FF"/>
                </a:solidFill>
              </a:rPr>
              <a:t>⟩</a:t>
            </a:r>
            <a:r>
              <a:rPr lang="en-US" dirty="0" smtClean="0">
                <a:solidFill>
                  <a:srgbClr val="FF0000"/>
                </a:solidFill>
              </a:rPr>
              <a:t> do r</a:t>
            </a:r>
            <a:r>
              <a:rPr lang="cs-CZ" dirty="0" err="1" smtClean="0">
                <a:solidFill>
                  <a:srgbClr val="FF0000"/>
                </a:solidFill>
              </a:rPr>
              <a:t>ůzných</a:t>
            </a:r>
            <a:r>
              <a:rPr lang="cs-CZ" dirty="0" smtClean="0">
                <a:solidFill>
                  <a:srgbClr val="FF0000"/>
                </a:solidFill>
              </a:rPr>
              <a:t> </a:t>
            </a:r>
            <a:r>
              <a:rPr lang="en-US" dirty="0" smtClean="0">
                <a:solidFill>
                  <a:srgbClr val="C00000"/>
                </a:solidFill>
              </a:rPr>
              <a:t>|</a:t>
            </a:r>
            <a:r>
              <a:rPr lang="cs-CZ" sz="1000" dirty="0" smtClean="0">
                <a:solidFill>
                  <a:srgbClr val="C00000"/>
                </a:solidFill>
              </a:rPr>
              <a:t> </a:t>
            </a:r>
            <a:r>
              <a:rPr lang="cs-CZ" i="1" dirty="0" smtClean="0">
                <a:solidFill>
                  <a:srgbClr val="C00000"/>
                </a:solidFill>
                <a:latin typeface="Times New Roman" pitchFamily="18" charset="0"/>
                <a:cs typeface="Times New Roman" pitchFamily="18" charset="0"/>
              </a:rPr>
              <a:t>f </a:t>
            </a:r>
            <a:r>
              <a:rPr lang="en-US" dirty="0" smtClean="0">
                <a:solidFill>
                  <a:srgbClr val="C00000"/>
                </a:solidFill>
              </a:rPr>
              <a:t>⟩</a:t>
            </a:r>
            <a:r>
              <a:rPr lang="en-US" dirty="0" smtClean="0"/>
              <a:t>;</a:t>
            </a:r>
          </a:p>
          <a:p>
            <a:r>
              <a:rPr lang="en-US" dirty="0" smtClean="0"/>
              <a:t>proto je </a:t>
            </a:r>
            <a:r>
              <a:rPr lang="en-US" dirty="0" err="1" smtClean="0"/>
              <a:t>ve</a:t>
            </a:r>
            <a:r>
              <a:rPr lang="en-US" dirty="0" smtClean="0"/>
              <a:t> </a:t>
            </a:r>
            <a:r>
              <a:rPr lang="en-US" dirty="0" err="1" smtClean="0"/>
              <a:t>formuli</a:t>
            </a:r>
            <a:r>
              <a:rPr lang="en-US" dirty="0" smtClean="0"/>
              <a:t> </a:t>
            </a:r>
            <a:r>
              <a:rPr lang="en-US" dirty="0" err="1" smtClean="0">
                <a:solidFill>
                  <a:srgbClr val="FF0000"/>
                </a:solidFill>
              </a:rPr>
              <a:t>sumace</a:t>
            </a:r>
            <a:r>
              <a:rPr lang="en-US" dirty="0" smtClean="0">
                <a:solidFill>
                  <a:srgbClr val="FF0000"/>
                </a:solidFill>
              </a:rPr>
              <a:t> p</a:t>
            </a:r>
            <a:r>
              <a:rPr lang="cs-CZ" dirty="0" err="1" smtClean="0">
                <a:solidFill>
                  <a:srgbClr val="FF0000"/>
                </a:solidFill>
              </a:rPr>
              <a:t>řes</a:t>
            </a:r>
            <a:r>
              <a:rPr lang="cs-CZ" dirty="0" smtClean="0">
                <a:solidFill>
                  <a:srgbClr val="FF0000"/>
                </a:solidFill>
              </a:rPr>
              <a:t> </a:t>
            </a:r>
            <a:r>
              <a:rPr lang="cs-CZ" i="1" dirty="0" smtClean="0">
                <a:solidFill>
                  <a:srgbClr val="FF0000"/>
                </a:solidFill>
                <a:latin typeface="Times New Roman" pitchFamily="18" charset="0"/>
                <a:cs typeface="Times New Roman" pitchFamily="18" charset="0"/>
              </a:rPr>
              <a:t>f </a:t>
            </a:r>
            <a:r>
              <a:rPr lang="cs-CZ" dirty="0" smtClean="0"/>
              <a:t>.</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14</a:t>
            </a:fld>
            <a:endParaRPr lang="cs-CZ"/>
          </a:p>
        </p:txBody>
      </p:sp>
      <p:sp>
        <p:nvSpPr>
          <p:cNvPr id="5" name="TextovéPole 4"/>
          <p:cNvSpPr txBox="1"/>
          <p:nvPr/>
        </p:nvSpPr>
        <p:spPr>
          <a:xfrm>
            <a:off x="5286380" y="357166"/>
            <a:ext cx="314327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cs-CZ" dirty="0" smtClean="0"/>
              <a:t>Rozptyl rentgenového záření - </a:t>
            </a:r>
            <a:r>
              <a:rPr lang="cs-CZ" i="1" dirty="0" smtClean="0"/>
              <a:t>1</a:t>
            </a:r>
            <a:endParaRPr lang="cs-CZ" i="1" dirty="0"/>
          </a:p>
        </p:txBody>
      </p:sp>
      <p:sp>
        <p:nvSpPr>
          <p:cNvPr id="6" name="TextovéPole 5"/>
          <p:cNvSpPr txBox="1"/>
          <p:nvPr/>
        </p:nvSpPr>
        <p:spPr>
          <a:xfrm>
            <a:off x="571472" y="857232"/>
            <a:ext cx="7143800" cy="646331"/>
          </a:xfrm>
          <a:prstGeom prst="rect">
            <a:avLst/>
          </a:prstGeom>
          <a:noFill/>
        </p:spPr>
        <p:txBody>
          <a:bodyPr wrap="square" rtlCol="0">
            <a:spAutoFit/>
          </a:bodyPr>
          <a:lstStyle/>
          <a:p>
            <a:r>
              <a:rPr lang="cs-CZ" dirty="0" smtClean="0"/>
              <a:t>Uvažujme pouze </a:t>
            </a:r>
            <a:r>
              <a:rPr lang="cs-CZ" i="1" dirty="0" err="1" smtClean="0">
                <a:solidFill>
                  <a:srgbClr val="C00000"/>
                </a:solidFill>
              </a:rPr>
              <a:t>Bravaisovu</a:t>
            </a:r>
            <a:r>
              <a:rPr lang="cs-CZ" i="1" dirty="0" smtClean="0">
                <a:solidFill>
                  <a:srgbClr val="C00000"/>
                </a:solidFill>
              </a:rPr>
              <a:t> mříž </a:t>
            </a:r>
            <a:r>
              <a:rPr lang="cs-CZ" sz="1600" dirty="0" smtClean="0"/>
              <a:t>(</a:t>
            </a:r>
            <a:r>
              <a:rPr lang="cs-CZ" sz="1600" dirty="0" smtClean="0">
                <a:solidFill>
                  <a:srgbClr val="0000FF"/>
                </a:solidFill>
              </a:rPr>
              <a:t>jeden atom v elementární buňce, tj. </a:t>
            </a:r>
            <a:r>
              <a:rPr lang="cs-CZ" sz="1600" i="1" dirty="0" smtClean="0">
                <a:solidFill>
                  <a:srgbClr val="0000FF"/>
                </a:solidFill>
                <a:latin typeface="Times New Roman" pitchFamily="18" charset="0"/>
                <a:cs typeface="Times New Roman" pitchFamily="18" charset="0"/>
              </a:rPr>
              <a:t>s</a:t>
            </a:r>
            <a:r>
              <a:rPr lang="cs-CZ" sz="1600" dirty="0" smtClean="0">
                <a:solidFill>
                  <a:srgbClr val="0000FF"/>
                </a:solidFill>
              </a:rPr>
              <a:t>=1</a:t>
            </a:r>
            <a:r>
              <a:rPr lang="cs-CZ" sz="1600" dirty="0" smtClean="0"/>
              <a:t>).</a:t>
            </a:r>
          </a:p>
          <a:p>
            <a:r>
              <a:rPr lang="cs-CZ" i="1" dirty="0" smtClean="0">
                <a:solidFill>
                  <a:srgbClr val="FF0000"/>
                </a:solidFill>
              </a:rPr>
              <a:t>Interakční </a:t>
            </a:r>
            <a:r>
              <a:rPr lang="cs-CZ" i="1" dirty="0" err="1" smtClean="0">
                <a:solidFill>
                  <a:srgbClr val="FF0000"/>
                </a:solidFill>
              </a:rPr>
              <a:t>hamiltonián</a:t>
            </a:r>
            <a:r>
              <a:rPr lang="cs-CZ" dirty="0" smtClean="0"/>
              <a:t> vezmeme ve tvaru</a:t>
            </a:r>
            <a:endParaRPr lang="cs-CZ" dirty="0"/>
          </a:p>
        </p:txBody>
      </p:sp>
      <p:grpSp>
        <p:nvGrpSpPr>
          <p:cNvPr id="15" name="Skupina 14"/>
          <p:cNvGrpSpPr/>
          <p:nvPr/>
        </p:nvGrpSpPr>
        <p:grpSpPr>
          <a:xfrm>
            <a:off x="2571736" y="1571612"/>
            <a:ext cx="2928958" cy="571504"/>
            <a:chOff x="2571736" y="1571612"/>
            <a:chExt cx="2928958" cy="571504"/>
          </a:xfrm>
        </p:grpSpPr>
        <p:sp>
          <p:nvSpPr>
            <p:cNvPr id="14" name="Zaoblený obdélník 13"/>
            <p:cNvSpPr/>
            <p:nvPr/>
          </p:nvSpPr>
          <p:spPr>
            <a:xfrm>
              <a:off x="2571736" y="1571612"/>
              <a:ext cx="2928958" cy="571504"/>
            </a:xfrm>
            <a:prstGeom prst="roundRect">
              <a:avLst/>
            </a:prstGeom>
            <a:solidFill>
              <a:srgbClr val="F2FFE5"/>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Objekt 6"/>
            <p:cNvGraphicFramePr>
              <a:graphicFrameLocks noChangeAspect="1"/>
            </p:cNvGraphicFramePr>
            <p:nvPr/>
          </p:nvGraphicFramePr>
          <p:xfrm>
            <a:off x="2714612" y="1643050"/>
            <a:ext cx="2722582" cy="500066"/>
          </p:xfrm>
          <a:graphic>
            <a:graphicData uri="http://schemas.openxmlformats.org/presentationml/2006/ole">
              <p:oleObj spid="_x0000_s54274" name="Rovnice" r:id="rId3" imgW="1866600" imgH="342720" progId="Equation.3">
                <p:embed/>
              </p:oleObj>
            </a:graphicData>
          </a:graphic>
        </p:graphicFrame>
      </p:grpSp>
      <p:grpSp>
        <p:nvGrpSpPr>
          <p:cNvPr id="2" name="Skupina 10"/>
          <p:cNvGrpSpPr/>
          <p:nvPr/>
        </p:nvGrpSpPr>
        <p:grpSpPr>
          <a:xfrm>
            <a:off x="500034" y="2214554"/>
            <a:ext cx="5929354" cy="369332"/>
            <a:chOff x="571472" y="2357430"/>
            <a:chExt cx="5929354" cy="369332"/>
          </a:xfrm>
        </p:grpSpPr>
        <p:sp>
          <p:nvSpPr>
            <p:cNvPr id="8" name="TextovéPole 7"/>
            <p:cNvSpPr txBox="1"/>
            <p:nvPr/>
          </p:nvSpPr>
          <p:spPr>
            <a:xfrm>
              <a:off x="571472" y="2357430"/>
              <a:ext cx="571504" cy="369332"/>
            </a:xfrm>
            <a:prstGeom prst="rect">
              <a:avLst/>
            </a:prstGeom>
            <a:noFill/>
          </p:spPr>
          <p:txBody>
            <a:bodyPr wrap="square" rtlCol="0">
              <a:spAutoFit/>
            </a:bodyPr>
            <a:lstStyle/>
            <a:p>
              <a:pPr algn="r"/>
              <a:r>
                <a:rPr lang="cs-CZ" dirty="0" smtClean="0"/>
                <a:t>kde              </a:t>
              </a:r>
              <a:endParaRPr lang="cs-CZ" dirty="0"/>
            </a:p>
          </p:txBody>
        </p:sp>
        <p:graphicFrame>
          <p:nvGraphicFramePr>
            <p:cNvPr id="9" name="Objekt 8"/>
            <p:cNvGraphicFramePr>
              <a:graphicFrameLocks noChangeAspect="1"/>
            </p:cNvGraphicFramePr>
            <p:nvPr/>
          </p:nvGraphicFramePr>
          <p:xfrm>
            <a:off x="1126042" y="2391298"/>
            <a:ext cx="648000" cy="324000"/>
          </p:xfrm>
          <a:graphic>
            <a:graphicData uri="http://schemas.openxmlformats.org/presentationml/2006/ole">
              <p:oleObj spid="_x0000_s54275" name="Rovnice" r:id="rId4" imgW="482400" imgH="241200" progId="Equation.3">
                <p:embed/>
              </p:oleObj>
            </a:graphicData>
          </a:graphic>
        </p:graphicFrame>
        <p:sp>
          <p:nvSpPr>
            <p:cNvPr id="10" name="TextovéPole 9"/>
            <p:cNvSpPr txBox="1"/>
            <p:nvPr/>
          </p:nvSpPr>
          <p:spPr>
            <a:xfrm>
              <a:off x="1714480" y="2357430"/>
              <a:ext cx="4786346" cy="369332"/>
            </a:xfrm>
            <a:prstGeom prst="rect">
              <a:avLst/>
            </a:prstGeom>
            <a:noFill/>
          </p:spPr>
          <p:txBody>
            <a:bodyPr wrap="square" rtlCol="0">
              <a:spAutoFit/>
            </a:bodyPr>
            <a:lstStyle/>
            <a:p>
              <a:r>
                <a:rPr lang="cs-CZ" i="1" dirty="0" smtClean="0">
                  <a:solidFill>
                    <a:srgbClr val="C00000"/>
                  </a:solidFill>
                </a:rPr>
                <a:t>je atomový interakční potenciál </a:t>
              </a:r>
              <a:r>
                <a:rPr lang="cs-CZ" sz="1600" dirty="0" smtClean="0"/>
                <a:t>(foton + atom v </a:t>
              </a:r>
              <a:r>
                <a:rPr lang="cs-CZ" sz="1600" b="1" i="1" dirty="0" smtClean="0"/>
                <a:t>r </a:t>
              </a:r>
              <a:r>
                <a:rPr lang="cs-CZ" sz="1600" dirty="0" smtClean="0"/>
                <a:t>)</a:t>
              </a:r>
              <a:r>
                <a:rPr lang="cs-CZ" dirty="0" smtClean="0"/>
                <a:t>.</a:t>
              </a:r>
              <a:endParaRPr lang="cs-CZ" b="1" i="1" dirty="0"/>
            </a:p>
          </p:txBody>
        </p:sp>
      </p:grpSp>
      <p:sp>
        <p:nvSpPr>
          <p:cNvPr id="12" name="TextovéPole 11"/>
          <p:cNvSpPr txBox="1"/>
          <p:nvPr/>
        </p:nvSpPr>
        <p:spPr>
          <a:xfrm>
            <a:off x="571472" y="2631040"/>
            <a:ext cx="7572428" cy="1508105"/>
          </a:xfrm>
          <a:prstGeom prst="rect">
            <a:avLst/>
          </a:prstGeom>
          <a:solidFill>
            <a:srgbClr val="F2FFE5"/>
          </a:solidFill>
        </p:spPr>
        <p:txBody>
          <a:bodyPr wrap="square" rtlCol="0">
            <a:spAutoFit/>
          </a:bodyPr>
          <a:lstStyle/>
          <a:p>
            <a:r>
              <a:rPr lang="cs-CZ" i="1" dirty="0" smtClean="0">
                <a:solidFill>
                  <a:srgbClr val="0000FF"/>
                </a:solidFill>
              </a:rPr>
              <a:t>Sondou je foton rentgenového záření </a:t>
            </a:r>
            <a:r>
              <a:rPr lang="cs-CZ" sz="1600" dirty="0" smtClean="0"/>
              <a:t>(rovinná </a:t>
            </a:r>
            <a:r>
              <a:rPr lang="cs-CZ" sz="1600" dirty="0" err="1" smtClean="0"/>
              <a:t>elmag</a:t>
            </a:r>
            <a:r>
              <a:rPr lang="cs-CZ" sz="1600" dirty="0" smtClean="0"/>
              <a:t> vlna s vlnovým vektorem </a:t>
            </a:r>
            <a:r>
              <a:rPr lang="cs-CZ" sz="1600" b="1" i="1" dirty="0" smtClean="0"/>
              <a:t>k</a:t>
            </a:r>
            <a:r>
              <a:rPr lang="cs-CZ" sz="1600" dirty="0" smtClean="0"/>
              <a:t>).</a:t>
            </a:r>
            <a:endParaRPr lang="cs-CZ" dirty="0" smtClean="0"/>
          </a:p>
          <a:p>
            <a:r>
              <a:rPr lang="cs-CZ" dirty="0" smtClean="0"/>
              <a:t>Energie těchto fotonů</a:t>
            </a:r>
            <a:r>
              <a:rPr lang="en-US" dirty="0" smtClean="0"/>
              <a:t> </a:t>
            </a:r>
            <a:r>
              <a:rPr lang="en-US" i="1" dirty="0" smtClean="0">
                <a:latin typeface="Times New Roman" pitchFamily="18" charset="0"/>
                <a:cs typeface="Times New Roman" pitchFamily="18" charset="0"/>
              </a:rPr>
              <a:t>E=</a:t>
            </a:r>
            <a:r>
              <a:rPr lang="en-US" dirty="0" smtClean="0">
                <a:latin typeface="Cambria Math"/>
                <a:ea typeface="Cambria Math"/>
              </a:rPr>
              <a:t>ℏ</a:t>
            </a:r>
            <a:r>
              <a:rPr lang="el-GR" i="1" dirty="0" smtClean="0">
                <a:latin typeface="Cambria Math"/>
                <a:ea typeface="Cambria Math"/>
              </a:rPr>
              <a:t>ω</a:t>
            </a:r>
            <a:r>
              <a:rPr lang="cs-CZ" dirty="0" smtClean="0"/>
              <a:t> je o mnoho řádů větší než energie fononů, takže </a:t>
            </a:r>
            <a:r>
              <a:rPr lang="cs-CZ" dirty="0" smtClean="0">
                <a:solidFill>
                  <a:srgbClr val="0000FF"/>
                </a:solidFill>
              </a:rPr>
              <a:t>nelze uvažovat o měření změny energie sondy</a:t>
            </a:r>
            <a:r>
              <a:rPr lang="cs-CZ" dirty="0" smtClean="0"/>
              <a:t>. </a:t>
            </a:r>
            <a:endParaRPr lang="en-US" dirty="0" smtClean="0"/>
          </a:p>
          <a:p>
            <a:r>
              <a:rPr lang="cs-CZ" i="1" dirty="0" smtClean="0">
                <a:solidFill>
                  <a:srgbClr val="FF0000"/>
                </a:solidFill>
              </a:rPr>
              <a:t>Vlnový vektor </a:t>
            </a:r>
            <a:r>
              <a:rPr lang="en-US" i="1" dirty="0" smtClean="0">
                <a:solidFill>
                  <a:srgbClr val="FF0000"/>
                </a:solidFill>
              </a:rPr>
              <a:t>x-</a:t>
            </a:r>
            <a:r>
              <a:rPr lang="en-US" i="1" dirty="0" err="1" smtClean="0">
                <a:solidFill>
                  <a:srgbClr val="FF0000"/>
                </a:solidFill>
              </a:rPr>
              <a:t>foton</a:t>
            </a:r>
            <a:r>
              <a:rPr lang="cs-CZ" i="1" dirty="0" smtClean="0">
                <a:solidFill>
                  <a:srgbClr val="FF0000"/>
                </a:solidFill>
              </a:rPr>
              <a:t>ů je však srovnatelný s rozměry BZ </a:t>
            </a:r>
            <a:r>
              <a:rPr lang="cs-CZ" dirty="0" smtClean="0"/>
              <a:t>(</a:t>
            </a:r>
            <a:r>
              <a:rPr lang="en-US" dirty="0" smtClean="0"/>
              <a:t>|</a:t>
            </a:r>
            <a:r>
              <a:rPr lang="en-US" b="1" i="1" dirty="0" smtClean="0"/>
              <a:t>k</a:t>
            </a:r>
            <a:r>
              <a:rPr lang="en-US" dirty="0" smtClean="0"/>
              <a:t>|= </a:t>
            </a:r>
            <a:r>
              <a:rPr lang="el-GR" dirty="0" smtClean="0">
                <a:latin typeface="Cambria Math"/>
                <a:ea typeface="Cambria Math"/>
              </a:rPr>
              <a:t>ω</a:t>
            </a:r>
            <a:r>
              <a:rPr lang="en-US" dirty="0" smtClean="0">
                <a:latin typeface="Cambria Math"/>
                <a:ea typeface="Cambria Math"/>
              </a:rPr>
              <a:t>/c</a:t>
            </a:r>
            <a:r>
              <a:rPr lang="cs-CZ" dirty="0" smtClean="0">
                <a:latin typeface="Cambria Math"/>
                <a:ea typeface="Cambria Math"/>
              </a:rPr>
              <a:t>) </a:t>
            </a:r>
            <a:r>
              <a:rPr lang="cs-CZ" dirty="0" smtClean="0"/>
              <a:t>takže se měření soustředí na </a:t>
            </a:r>
            <a:r>
              <a:rPr lang="cs-CZ" dirty="0" smtClean="0">
                <a:solidFill>
                  <a:srgbClr val="FF0000"/>
                </a:solidFill>
              </a:rPr>
              <a:t>sledování úhlové závislosti </a:t>
            </a:r>
            <a:r>
              <a:rPr lang="cs-CZ" sz="2000" i="1" dirty="0" err="1" smtClean="0">
                <a:solidFill>
                  <a:srgbClr val="FF0000"/>
                </a:solidFill>
                <a:latin typeface="Times New Roman" pitchFamily="18" charset="0"/>
                <a:cs typeface="Times New Roman" pitchFamily="18" charset="0"/>
              </a:rPr>
              <a:t>w</a:t>
            </a:r>
            <a:r>
              <a:rPr lang="cs-CZ" b="1" i="1" baseline="-25000" dirty="0" err="1" smtClean="0">
                <a:solidFill>
                  <a:srgbClr val="FF0000"/>
                </a:solidFill>
              </a:rPr>
              <a:t>k</a:t>
            </a:r>
            <a:r>
              <a:rPr lang="cs-CZ" baseline="-25000" dirty="0" smtClean="0">
                <a:solidFill>
                  <a:srgbClr val="FF0000"/>
                </a:solidFill>
              </a:rPr>
              <a:t>→</a:t>
            </a:r>
            <a:r>
              <a:rPr lang="cs-CZ" b="1" i="1" baseline="-25000" dirty="0" smtClean="0">
                <a:solidFill>
                  <a:srgbClr val="FF0000"/>
                </a:solidFill>
              </a:rPr>
              <a:t>k</a:t>
            </a:r>
            <a:r>
              <a:rPr lang="en-US" b="1" i="1" baseline="-25000" dirty="0" smtClean="0">
                <a:solidFill>
                  <a:srgbClr val="FF0000"/>
                </a:solidFill>
              </a:rPr>
              <a:t>’</a:t>
            </a:r>
            <a:r>
              <a:rPr lang="cs-CZ" dirty="0" smtClean="0">
                <a:solidFill>
                  <a:srgbClr val="FF0000"/>
                </a:solidFill>
              </a:rPr>
              <a:t> </a:t>
            </a:r>
            <a:r>
              <a:rPr lang="cs-CZ" dirty="0" smtClean="0"/>
              <a:t>.</a:t>
            </a:r>
            <a:endParaRPr lang="cs-CZ" i="1" dirty="0"/>
          </a:p>
        </p:txBody>
      </p:sp>
      <p:grpSp>
        <p:nvGrpSpPr>
          <p:cNvPr id="18" name="Skupina 17"/>
          <p:cNvGrpSpPr/>
          <p:nvPr/>
        </p:nvGrpSpPr>
        <p:grpSpPr>
          <a:xfrm>
            <a:off x="642910" y="4354305"/>
            <a:ext cx="7572428" cy="2146529"/>
            <a:chOff x="642910" y="4282867"/>
            <a:chExt cx="7572428" cy="2146529"/>
          </a:xfrm>
        </p:grpSpPr>
        <p:grpSp>
          <p:nvGrpSpPr>
            <p:cNvPr id="17" name="Skupina 16"/>
            <p:cNvGrpSpPr/>
            <p:nvPr/>
          </p:nvGrpSpPr>
          <p:grpSpPr>
            <a:xfrm>
              <a:off x="714348" y="5072074"/>
              <a:ext cx="7358114" cy="1357322"/>
              <a:chOff x="571472" y="5000636"/>
              <a:chExt cx="7358114" cy="1357322"/>
            </a:xfrm>
          </p:grpSpPr>
          <p:sp>
            <p:nvSpPr>
              <p:cNvPr id="16" name="Zaoblený obdélník 15"/>
              <p:cNvSpPr/>
              <p:nvPr/>
            </p:nvSpPr>
            <p:spPr>
              <a:xfrm>
                <a:off x="571472" y="5000636"/>
                <a:ext cx="7358114" cy="1357322"/>
              </a:xfrm>
              <a:prstGeom prst="roundRect">
                <a:avLst>
                  <a:gd name="adj" fmla="val 10429"/>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 name="Objekt 10"/>
              <p:cNvGraphicFramePr>
                <a:graphicFrameLocks noChangeAspect="1"/>
              </p:cNvGraphicFramePr>
              <p:nvPr/>
            </p:nvGraphicFramePr>
            <p:xfrm>
              <a:off x="688021" y="5143549"/>
              <a:ext cx="7107156" cy="1080000"/>
            </p:xfrm>
            <a:graphic>
              <a:graphicData uri="http://schemas.openxmlformats.org/presentationml/2006/ole">
                <p:oleObj spid="_x0000_s54276" name="Rovnice" r:id="rId5" imgW="4686120" imgH="711000" progId="Equation.3">
                  <p:embed/>
                </p:oleObj>
              </a:graphicData>
            </a:graphic>
          </p:graphicFrame>
        </p:grpSp>
        <p:sp>
          <p:nvSpPr>
            <p:cNvPr id="13" name="TextovéPole 12"/>
            <p:cNvSpPr txBox="1"/>
            <p:nvPr/>
          </p:nvSpPr>
          <p:spPr>
            <a:xfrm>
              <a:off x="642910" y="4282867"/>
              <a:ext cx="7572428" cy="646331"/>
            </a:xfrm>
            <a:prstGeom prst="rect">
              <a:avLst/>
            </a:prstGeom>
            <a:noFill/>
          </p:spPr>
          <p:txBody>
            <a:bodyPr wrap="square" rtlCol="0">
              <a:spAutoFit/>
            </a:bodyPr>
            <a:lstStyle/>
            <a:p>
              <a:r>
                <a:rPr lang="en-US" dirty="0" smtClean="0"/>
                <a:t>V </a:t>
              </a:r>
              <a:r>
                <a:rPr lang="en-US" dirty="0" err="1" smtClean="0"/>
                <a:t>sou</a:t>
              </a:r>
              <a:r>
                <a:rPr lang="cs-CZ" dirty="0" err="1" smtClean="0"/>
                <a:t>řadnicové</a:t>
              </a:r>
              <a:r>
                <a:rPr lang="cs-CZ" dirty="0" smtClean="0"/>
                <a:t> reprezentaci jsou </a:t>
              </a:r>
              <a:r>
                <a:rPr lang="cs-CZ" i="1" dirty="0" smtClean="0">
                  <a:solidFill>
                    <a:srgbClr val="FF0000"/>
                  </a:solidFill>
                </a:rPr>
                <a:t>stavy sondy </a:t>
              </a:r>
              <a:r>
                <a:rPr lang="cs-CZ" dirty="0" smtClean="0"/>
                <a:t>rovinné vlny </a:t>
              </a:r>
              <a:r>
                <a:rPr lang="en-US" dirty="0" smtClean="0">
                  <a:solidFill>
                    <a:srgbClr val="C00000"/>
                  </a:solidFill>
                </a:rPr>
                <a:t>|</a:t>
              </a:r>
              <a:r>
                <a:rPr lang="en-US" b="1" i="1" dirty="0" smtClean="0">
                  <a:solidFill>
                    <a:srgbClr val="C00000"/>
                  </a:solidFill>
                </a:rPr>
                <a:t>k</a:t>
              </a:r>
              <a:r>
                <a:rPr lang="en-US" dirty="0" smtClean="0">
                  <a:solidFill>
                    <a:srgbClr val="C00000"/>
                  </a:solidFill>
                </a:rPr>
                <a:t>⟩</a:t>
              </a:r>
              <a:r>
                <a:rPr lang="en-US" dirty="0" smtClean="0">
                  <a:solidFill>
                    <a:srgbClr val="C00000"/>
                  </a:solidFill>
                  <a:latin typeface="Cambria Math"/>
                  <a:ea typeface="Cambria Math"/>
                </a:rPr>
                <a:t>∿</a:t>
              </a:r>
              <a:r>
                <a:rPr lang="en-US" dirty="0" smtClean="0">
                  <a:solidFill>
                    <a:srgbClr val="C00000"/>
                  </a:solidFill>
                </a:rPr>
                <a:t>exp(</a:t>
              </a:r>
              <a:r>
                <a:rPr lang="en-US" i="1" dirty="0" err="1" smtClean="0">
                  <a:solidFill>
                    <a:srgbClr val="C00000"/>
                  </a:solidFill>
                  <a:latin typeface="Times New Roman" pitchFamily="18" charset="0"/>
                  <a:cs typeface="Times New Roman" pitchFamily="18" charset="0"/>
                </a:rPr>
                <a:t>i</a:t>
              </a:r>
              <a:r>
                <a:rPr lang="en-US" b="1" i="1" dirty="0" err="1" smtClean="0">
                  <a:solidFill>
                    <a:srgbClr val="C00000"/>
                  </a:solidFill>
                </a:rPr>
                <a:t>k</a:t>
              </a:r>
              <a:r>
                <a:rPr lang="en-US" dirty="0" err="1" smtClean="0">
                  <a:solidFill>
                    <a:srgbClr val="C00000"/>
                  </a:solidFill>
                </a:rPr>
                <a:t>.</a:t>
              </a:r>
              <a:r>
                <a:rPr lang="en-US" b="1" i="1" dirty="0" err="1" smtClean="0">
                  <a:solidFill>
                    <a:srgbClr val="C00000"/>
                  </a:solidFill>
                </a:rPr>
                <a:t>r</a:t>
              </a:r>
              <a:r>
                <a:rPr lang="en-US" dirty="0" smtClean="0">
                  <a:solidFill>
                    <a:srgbClr val="C00000"/>
                  </a:solidFill>
                </a:rPr>
                <a:t>)</a:t>
              </a:r>
              <a:r>
                <a:rPr lang="en-US" dirty="0" smtClean="0"/>
                <a:t>,</a:t>
              </a:r>
            </a:p>
            <a:p>
              <a:r>
                <a:rPr lang="en-US" dirty="0" smtClean="0">
                  <a:solidFill>
                    <a:srgbClr val="C00000"/>
                  </a:solidFill>
                </a:rPr>
                <a:t>|</a:t>
              </a:r>
              <a:r>
                <a:rPr lang="en-US" b="1" i="1" dirty="0" smtClean="0">
                  <a:solidFill>
                    <a:srgbClr val="C00000"/>
                  </a:solidFill>
                </a:rPr>
                <a:t>k’</a:t>
              </a:r>
              <a:r>
                <a:rPr lang="en-US" dirty="0" smtClean="0">
                  <a:solidFill>
                    <a:srgbClr val="C00000"/>
                  </a:solidFill>
                </a:rPr>
                <a:t>⟩</a:t>
              </a:r>
              <a:r>
                <a:rPr lang="en-US" dirty="0" smtClean="0">
                  <a:solidFill>
                    <a:srgbClr val="C00000"/>
                  </a:solidFill>
                  <a:latin typeface="Cambria Math"/>
                  <a:ea typeface="Cambria Math"/>
                </a:rPr>
                <a:t>∿</a:t>
              </a:r>
              <a:r>
                <a:rPr lang="en-US" dirty="0" smtClean="0">
                  <a:solidFill>
                    <a:srgbClr val="C00000"/>
                  </a:solidFill>
                </a:rPr>
                <a:t>exp(</a:t>
              </a:r>
              <a:r>
                <a:rPr lang="en-US" i="1" dirty="0" err="1" smtClean="0">
                  <a:solidFill>
                    <a:srgbClr val="C00000"/>
                  </a:solidFill>
                  <a:latin typeface="Times New Roman" pitchFamily="18" charset="0"/>
                  <a:cs typeface="Times New Roman" pitchFamily="18" charset="0"/>
                </a:rPr>
                <a:t>i</a:t>
              </a:r>
              <a:r>
                <a:rPr lang="en-US" b="1" i="1" dirty="0" err="1" smtClean="0">
                  <a:solidFill>
                    <a:srgbClr val="C00000"/>
                  </a:solidFill>
                </a:rPr>
                <a:t>k’</a:t>
              </a:r>
              <a:r>
                <a:rPr lang="en-US" dirty="0" err="1" smtClean="0">
                  <a:solidFill>
                    <a:srgbClr val="C00000"/>
                  </a:solidFill>
                </a:rPr>
                <a:t>.</a:t>
              </a:r>
              <a:r>
                <a:rPr lang="en-US" b="1" i="1" dirty="0" err="1" smtClean="0">
                  <a:solidFill>
                    <a:srgbClr val="C00000"/>
                  </a:solidFill>
                </a:rPr>
                <a:t>r</a:t>
              </a:r>
              <a:r>
                <a:rPr lang="en-US" dirty="0" smtClean="0">
                  <a:solidFill>
                    <a:srgbClr val="C00000"/>
                  </a:solidFill>
                </a:rPr>
                <a:t>)</a:t>
              </a:r>
              <a:r>
                <a:rPr lang="en-US" dirty="0" smtClean="0"/>
                <a:t>. </a:t>
              </a:r>
              <a:r>
                <a:rPr lang="en-US" dirty="0" err="1" smtClean="0"/>
                <a:t>Ozna</a:t>
              </a:r>
              <a:r>
                <a:rPr lang="cs-CZ" dirty="0" err="1" smtClean="0"/>
                <a:t>číme</a:t>
              </a:r>
              <a:r>
                <a:rPr lang="cs-CZ" dirty="0" smtClean="0"/>
                <a:t> </a:t>
              </a:r>
              <a:r>
                <a:rPr lang="cs-CZ" b="1" i="1" dirty="0" smtClean="0">
                  <a:solidFill>
                    <a:srgbClr val="C00000"/>
                  </a:solidFill>
                </a:rPr>
                <a:t>K</a:t>
              </a:r>
              <a:r>
                <a:rPr lang="en-US" dirty="0" smtClean="0">
                  <a:solidFill>
                    <a:srgbClr val="C00000"/>
                  </a:solidFill>
                </a:rPr>
                <a:t> </a:t>
              </a:r>
              <a:r>
                <a:rPr lang="cs-CZ" dirty="0" smtClean="0">
                  <a:solidFill>
                    <a:srgbClr val="C00000"/>
                  </a:solidFill>
                </a:rPr>
                <a:t>=</a:t>
              </a:r>
              <a:r>
                <a:rPr lang="en-US" dirty="0" smtClean="0">
                  <a:solidFill>
                    <a:srgbClr val="C00000"/>
                  </a:solidFill>
                </a:rPr>
                <a:t> </a:t>
              </a:r>
              <a:r>
                <a:rPr lang="cs-CZ" b="1" i="1" dirty="0" smtClean="0">
                  <a:solidFill>
                    <a:srgbClr val="C00000"/>
                  </a:solidFill>
                </a:rPr>
                <a:t>k</a:t>
              </a:r>
              <a:r>
                <a:rPr lang="en-US" b="1" i="1" dirty="0" smtClean="0">
                  <a:solidFill>
                    <a:srgbClr val="C00000"/>
                  </a:solidFill>
                </a:rPr>
                <a:t> </a:t>
              </a:r>
              <a:r>
                <a:rPr lang="en-US" dirty="0" smtClean="0">
                  <a:solidFill>
                    <a:srgbClr val="C00000"/>
                  </a:solidFill>
                </a:rPr>
                <a:t>- </a:t>
              </a:r>
              <a:r>
                <a:rPr lang="en-US" b="1" i="1" dirty="0" smtClean="0">
                  <a:solidFill>
                    <a:srgbClr val="C00000"/>
                  </a:solidFill>
                </a:rPr>
                <a:t>k’ </a:t>
              </a:r>
              <a:r>
                <a:rPr lang="en-US" dirty="0" smtClean="0">
                  <a:solidFill>
                    <a:srgbClr val="C00000"/>
                  </a:solidFill>
                </a:rPr>
                <a:t> </a:t>
              </a:r>
              <a:r>
                <a:rPr lang="en-US" dirty="0" smtClean="0"/>
                <a:t>a </a:t>
              </a:r>
              <a:r>
                <a:rPr lang="en-US" dirty="0" err="1" smtClean="0"/>
                <a:t>vypo</a:t>
              </a:r>
              <a:r>
                <a:rPr lang="cs-CZ" dirty="0" smtClean="0"/>
                <a:t>č</a:t>
              </a:r>
              <a:r>
                <a:rPr lang="en-US" dirty="0" err="1" smtClean="0"/>
                <a:t>teme</a:t>
              </a:r>
              <a:r>
                <a:rPr lang="en-US" dirty="0" smtClean="0"/>
                <a:t> </a:t>
              </a:r>
              <a:r>
                <a:rPr lang="cs-CZ" i="1" dirty="0" smtClean="0">
                  <a:solidFill>
                    <a:srgbClr val="FF0000"/>
                  </a:solidFill>
                </a:rPr>
                <a:t>maticový prvek</a:t>
              </a:r>
              <a:r>
                <a:rPr lang="cs-CZ" dirty="0" smtClean="0"/>
                <a:t>:</a:t>
              </a:r>
              <a:endParaRPr lang="cs-CZ" b="1" i="1"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15</a:t>
            </a:fld>
            <a:endParaRPr lang="cs-CZ"/>
          </a:p>
        </p:txBody>
      </p:sp>
      <p:sp>
        <p:nvSpPr>
          <p:cNvPr id="3" name="TextovéPole 2"/>
          <p:cNvSpPr txBox="1"/>
          <p:nvPr/>
        </p:nvSpPr>
        <p:spPr>
          <a:xfrm>
            <a:off x="5286380" y="357166"/>
            <a:ext cx="314327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cs-CZ" dirty="0" smtClean="0"/>
              <a:t>Rozptyl rentgenového záření - </a:t>
            </a:r>
            <a:r>
              <a:rPr lang="cs-CZ" i="1" dirty="0" smtClean="0"/>
              <a:t>2</a:t>
            </a:r>
            <a:endParaRPr lang="cs-CZ" i="1" dirty="0"/>
          </a:p>
        </p:txBody>
      </p:sp>
      <p:sp>
        <p:nvSpPr>
          <p:cNvPr id="5" name="TextovéPole 4"/>
          <p:cNvSpPr txBox="1"/>
          <p:nvPr/>
        </p:nvSpPr>
        <p:spPr>
          <a:xfrm>
            <a:off x="857224" y="1000108"/>
            <a:ext cx="6715172" cy="369332"/>
          </a:xfrm>
          <a:prstGeom prst="rect">
            <a:avLst/>
          </a:prstGeom>
          <a:solidFill>
            <a:srgbClr val="E2FFC5"/>
          </a:solidFill>
        </p:spPr>
        <p:txBody>
          <a:bodyPr wrap="square" rtlCol="0">
            <a:spAutoFit/>
          </a:bodyPr>
          <a:lstStyle/>
          <a:p>
            <a:r>
              <a:rPr lang="cs-CZ" dirty="0" smtClean="0"/>
              <a:t>Pro </a:t>
            </a:r>
            <a:r>
              <a:rPr lang="cs-CZ" b="1" i="1" dirty="0" smtClean="0">
                <a:solidFill>
                  <a:srgbClr val="FF0000"/>
                </a:solidFill>
              </a:rPr>
              <a:t>pružný rozptyl</a:t>
            </a:r>
            <a:r>
              <a:rPr lang="cs-CZ" dirty="0" smtClean="0"/>
              <a:t> (stav mříže se nemění) </a:t>
            </a:r>
            <a:r>
              <a:rPr lang="en-US" dirty="0" smtClean="0">
                <a:solidFill>
                  <a:srgbClr val="FF0000"/>
                </a:solidFill>
              </a:rPr>
              <a:t>|</a:t>
            </a:r>
            <a:r>
              <a:rPr lang="en-US" i="1" dirty="0" smtClean="0">
                <a:solidFill>
                  <a:srgbClr val="FF0000"/>
                </a:solidFill>
                <a:latin typeface="Times New Roman" pitchFamily="18" charset="0"/>
                <a:cs typeface="Times New Roman" pitchFamily="18" charset="0"/>
              </a:rPr>
              <a:t>f </a:t>
            </a:r>
            <a:r>
              <a:rPr lang="en-US" dirty="0" smtClean="0">
                <a:solidFill>
                  <a:srgbClr val="FF0000"/>
                </a:solidFill>
              </a:rPr>
              <a:t>⟩= |</a:t>
            </a:r>
            <a:r>
              <a:rPr lang="en-US" i="1" dirty="0" err="1" smtClean="0">
                <a:solidFill>
                  <a:srgbClr val="FF0000"/>
                </a:solidFill>
                <a:latin typeface="Times New Roman" pitchFamily="18" charset="0"/>
                <a:cs typeface="Times New Roman" pitchFamily="18" charset="0"/>
              </a:rPr>
              <a:t>i</a:t>
            </a:r>
            <a:r>
              <a:rPr lang="en-US" dirty="0" smtClean="0">
                <a:solidFill>
                  <a:srgbClr val="FF0000"/>
                </a:solidFill>
              </a:rPr>
              <a:t>⟩, |</a:t>
            </a:r>
            <a:r>
              <a:rPr lang="en-US" b="1" i="1" dirty="0" smtClean="0">
                <a:solidFill>
                  <a:srgbClr val="FF0000"/>
                </a:solidFill>
              </a:rPr>
              <a:t>k’</a:t>
            </a:r>
            <a:r>
              <a:rPr lang="en-US" dirty="0" smtClean="0">
                <a:solidFill>
                  <a:srgbClr val="FF0000"/>
                </a:solidFill>
              </a:rPr>
              <a:t>|= |</a:t>
            </a:r>
            <a:r>
              <a:rPr lang="en-US" b="1" i="1" dirty="0" smtClean="0">
                <a:solidFill>
                  <a:srgbClr val="FF0000"/>
                </a:solidFill>
              </a:rPr>
              <a:t>k</a:t>
            </a:r>
            <a:r>
              <a:rPr lang="en-US" dirty="0" smtClean="0">
                <a:solidFill>
                  <a:srgbClr val="FF0000"/>
                </a:solidFill>
              </a:rPr>
              <a:t>|, </a:t>
            </a:r>
            <a:r>
              <a:rPr lang="en-US" i="1" dirty="0" err="1" smtClean="0">
                <a:solidFill>
                  <a:srgbClr val="FF0000"/>
                </a:solidFill>
                <a:latin typeface="Times New Roman" pitchFamily="18" charset="0"/>
                <a:cs typeface="Times New Roman" pitchFamily="18" charset="0"/>
              </a:rPr>
              <a:t>E</a:t>
            </a:r>
            <a:r>
              <a:rPr lang="en-US" b="1" i="1" baseline="-25000" dirty="0" err="1" smtClean="0">
                <a:solidFill>
                  <a:srgbClr val="FF0000"/>
                </a:solidFill>
              </a:rPr>
              <a:t>k’k</a:t>
            </a:r>
            <a:r>
              <a:rPr lang="en-US" dirty="0" smtClean="0">
                <a:solidFill>
                  <a:srgbClr val="FF0000"/>
                </a:solidFill>
              </a:rPr>
              <a:t>=0 </a:t>
            </a:r>
            <a:r>
              <a:rPr lang="en-US" dirty="0" smtClean="0"/>
              <a:t>.</a:t>
            </a:r>
            <a:endParaRPr lang="cs-CZ" dirty="0"/>
          </a:p>
        </p:txBody>
      </p:sp>
      <p:sp>
        <p:nvSpPr>
          <p:cNvPr id="6" name="TextovéPole 5"/>
          <p:cNvSpPr txBox="1"/>
          <p:nvPr/>
        </p:nvSpPr>
        <p:spPr>
          <a:xfrm>
            <a:off x="857224" y="1500174"/>
            <a:ext cx="7215238" cy="1200329"/>
          </a:xfrm>
          <a:prstGeom prst="rect">
            <a:avLst/>
          </a:prstGeom>
          <a:noFill/>
        </p:spPr>
        <p:txBody>
          <a:bodyPr wrap="square" rtlCol="0">
            <a:spAutoFit/>
          </a:bodyPr>
          <a:lstStyle/>
          <a:p>
            <a:r>
              <a:rPr lang="en-US" dirty="0" smtClean="0"/>
              <a:t>Pro</a:t>
            </a:r>
            <a:r>
              <a:rPr lang="cs-CZ" dirty="0" err="1" smtClean="0"/>
              <a:t>tože</a:t>
            </a:r>
            <a:r>
              <a:rPr lang="cs-CZ" dirty="0" smtClean="0"/>
              <a:t> </a:t>
            </a:r>
            <a:r>
              <a:rPr lang="cs-CZ" i="1" dirty="0" smtClean="0">
                <a:solidFill>
                  <a:srgbClr val="0000FF"/>
                </a:solidFill>
              </a:rPr>
              <a:t>frekvence rentgenové záření </a:t>
            </a:r>
            <a:r>
              <a:rPr lang="cs-CZ" dirty="0" smtClean="0">
                <a:solidFill>
                  <a:srgbClr val="0000FF"/>
                </a:solidFill>
              </a:rPr>
              <a:t>je zhruba o 5 řádů (</a:t>
            </a:r>
            <a:r>
              <a:rPr lang="el-GR" dirty="0" smtClean="0">
                <a:solidFill>
                  <a:srgbClr val="0000FF"/>
                </a:solidFill>
                <a:latin typeface="Cambria Math"/>
                <a:ea typeface="Cambria Math"/>
              </a:rPr>
              <a:t>ω≈</a:t>
            </a:r>
            <a:r>
              <a:rPr lang="cs-CZ" dirty="0" smtClean="0">
                <a:solidFill>
                  <a:srgbClr val="0000FF"/>
                </a:solidFill>
                <a:latin typeface="Cambria Math"/>
                <a:ea typeface="Cambria Math"/>
              </a:rPr>
              <a:t>10</a:t>
            </a:r>
            <a:r>
              <a:rPr lang="cs-CZ" baseline="30000" dirty="0" smtClean="0">
                <a:solidFill>
                  <a:srgbClr val="0000FF"/>
                </a:solidFill>
                <a:latin typeface="Cambria Math"/>
                <a:ea typeface="Cambria Math"/>
              </a:rPr>
              <a:t>18 </a:t>
            </a:r>
            <a:r>
              <a:rPr lang="cs-CZ" dirty="0" smtClean="0">
                <a:solidFill>
                  <a:srgbClr val="0000FF"/>
                </a:solidFill>
              </a:rPr>
              <a:t>s</a:t>
            </a:r>
            <a:r>
              <a:rPr lang="cs-CZ" baseline="30000" dirty="0" smtClean="0">
                <a:solidFill>
                  <a:srgbClr val="0000FF"/>
                </a:solidFill>
              </a:rPr>
              <a:t>-1 </a:t>
            </a:r>
            <a:r>
              <a:rPr lang="cs-CZ" dirty="0" smtClean="0">
                <a:solidFill>
                  <a:srgbClr val="0000FF"/>
                </a:solidFill>
              </a:rPr>
              <a:t>) </a:t>
            </a:r>
            <a:r>
              <a:rPr lang="cs-CZ" i="1" dirty="0" smtClean="0">
                <a:solidFill>
                  <a:srgbClr val="0000FF"/>
                </a:solidFill>
              </a:rPr>
              <a:t>větší</a:t>
            </a:r>
            <a:r>
              <a:rPr lang="cs-CZ" dirty="0" smtClean="0">
                <a:solidFill>
                  <a:srgbClr val="0000FF"/>
                </a:solidFill>
              </a:rPr>
              <a:t> než maximální </a:t>
            </a:r>
            <a:r>
              <a:rPr lang="cs-CZ" i="1" dirty="0" smtClean="0">
                <a:solidFill>
                  <a:srgbClr val="0000FF"/>
                </a:solidFill>
              </a:rPr>
              <a:t>frekvence mříže</a:t>
            </a:r>
            <a:r>
              <a:rPr lang="cs-CZ" dirty="0" smtClean="0">
                <a:solidFill>
                  <a:srgbClr val="0000FF"/>
                </a:solidFill>
              </a:rPr>
              <a:t> (</a:t>
            </a:r>
            <a:r>
              <a:rPr lang="el-GR" dirty="0" smtClean="0">
                <a:solidFill>
                  <a:srgbClr val="0000FF"/>
                </a:solidFill>
                <a:latin typeface="Cambria Math"/>
                <a:ea typeface="Cambria Math"/>
              </a:rPr>
              <a:t>ω≈</a:t>
            </a:r>
            <a:r>
              <a:rPr lang="cs-CZ" dirty="0" smtClean="0">
                <a:solidFill>
                  <a:srgbClr val="0000FF"/>
                </a:solidFill>
                <a:latin typeface="Cambria Math"/>
                <a:ea typeface="Cambria Math"/>
              </a:rPr>
              <a:t>10</a:t>
            </a:r>
            <a:r>
              <a:rPr lang="cs-CZ" baseline="30000" dirty="0" smtClean="0">
                <a:solidFill>
                  <a:srgbClr val="0000FF"/>
                </a:solidFill>
                <a:latin typeface="Cambria Math"/>
                <a:ea typeface="Cambria Math"/>
              </a:rPr>
              <a:t>13 </a:t>
            </a:r>
            <a:r>
              <a:rPr lang="cs-CZ" dirty="0" smtClean="0">
                <a:solidFill>
                  <a:srgbClr val="0000FF"/>
                </a:solidFill>
              </a:rPr>
              <a:t>s</a:t>
            </a:r>
            <a:r>
              <a:rPr lang="cs-CZ" baseline="30000" dirty="0" smtClean="0">
                <a:solidFill>
                  <a:srgbClr val="0000FF"/>
                </a:solidFill>
              </a:rPr>
              <a:t>-1</a:t>
            </a:r>
            <a:r>
              <a:rPr lang="cs-CZ" dirty="0" smtClean="0">
                <a:solidFill>
                  <a:srgbClr val="0000FF"/>
                </a:solidFill>
              </a:rPr>
              <a:t>)</a:t>
            </a:r>
            <a:r>
              <a:rPr lang="cs-CZ" dirty="0" smtClean="0"/>
              <a:t>, můžeme výchylky </a:t>
            </a:r>
            <a:r>
              <a:rPr lang="cs-CZ" b="1" i="1" dirty="0" smtClean="0"/>
              <a:t>u</a:t>
            </a:r>
            <a:r>
              <a:rPr lang="cs-CZ" dirty="0" smtClean="0"/>
              <a:t>(</a:t>
            </a:r>
            <a:r>
              <a:rPr lang="cs-CZ" b="1" i="1" dirty="0" smtClean="0"/>
              <a:t>m</a:t>
            </a:r>
            <a:r>
              <a:rPr lang="cs-CZ" dirty="0" smtClean="0"/>
              <a:t>)</a:t>
            </a:r>
            <a:r>
              <a:rPr lang="cs-CZ" b="1" i="1" dirty="0" smtClean="0"/>
              <a:t> </a:t>
            </a:r>
            <a:r>
              <a:rPr lang="cs-CZ" dirty="0" smtClean="0"/>
              <a:t>považovat během rozptylu za pevné a </a:t>
            </a:r>
            <a:r>
              <a:rPr lang="cs-CZ" i="1" dirty="0" smtClean="0">
                <a:solidFill>
                  <a:srgbClr val="C00000"/>
                </a:solidFill>
              </a:rPr>
              <a:t>až nakonec provést </a:t>
            </a:r>
            <a:r>
              <a:rPr lang="cs-CZ" i="1" dirty="0" err="1" smtClean="0">
                <a:solidFill>
                  <a:srgbClr val="C00000"/>
                </a:solidFill>
              </a:rPr>
              <a:t>středování</a:t>
            </a:r>
            <a:r>
              <a:rPr lang="cs-CZ" i="1" dirty="0" smtClean="0">
                <a:solidFill>
                  <a:srgbClr val="C00000"/>
                </a:solidFill>
              </a:rPr>
              <a:t> </a:t>
            </a:r>
            <a:r>
              <a:rPr lang="cs-CZ" dirty="0" smtClean="0"/>
              <a:t>přes všechny možné výchylky </a:t>
            </a:r>
            <a:r>
              <a:rPr lang="cs-CZ" b="1" i="1" dirty="0" smtClean="0"/>
              <a:t>u</a:t>
            </a:r>
            <a:r>
              <a:rPr lang="cs-CZ" dirty="0" smtClean="0"/>
              <a:t>.</a:t>
            </a:r>
            <a:endParaRPr lang="cs-CZ" baseline="30000" dirty="0"/>
          </a:p>
        </p:txBody>
      </p:sp>
      <p:grpSp>
        <p:nvGrpSpPr>
          <p:cNvPr id="11" name="Skupina 10"/>
          <p:cNvGrpSpPr/>
          <p:nvPr/>
        </p:nvGrpSpPr>
        <p:grpSpPr>
          <a:xfrm>
            <a:off x="857224" y="2857496"/>
            <a:ext cx="7358114" cy="1857388"/>
            <a:chOff x="857224" y="2786058"/>
            <a:chExt cx="7358114" cy="1857388"/>
          </a:xfrm>
        </p:grpSpPr>
        <p:sp>
          <p:nvSpPr>
            <p:cNvPr id="10" name="Zaoblený obdélník 9"/>
            <p:cNvSpPr/>
            <p:nvPr/>
          </p:nvSpPr>
          <p:spPr>
            <a:xfrm>
              <a:off x="1428728" y="3571876"/>
              <a:ext cx="5429288" cy="1071570"/>
            </a:xfrm>
            <a:prstGeom prst="roundRect">
              <a:avLst>
                <a:gd name="adj" fmla="val 13507"/>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857224" y="2786058"/>
              <a:ext cx="7358114" cy="800219"/>
            </a:xfrm>
            <a:prstGeom prst="rect">
              <a:avLst/>
            </a:prstGeom>
            <a:noFill/>
          </p:spPr>
          <p:txBody>
            <a:bodyPr wrap="square" rtlCol="0">
              <a:spAutoFit/>
            </a:bodyPr>
            <a:lstStyle/>
            <a:p>
              <a:r>
                <a:rPr lang="cs-CZ" i="1" dirty="0" smtClean="0">
                  <a:solidFill>
                    <a:srgbClr val="FF0000"/>
                  </a:solidFill>
                </a:rPr>
                <a:t>Pravděpodobnost přechodu při pružném rozptylu </a:t>
              </a:r>
              <a:r>
                <a:rPr lang="cs-CZ" dirty="0" smtClean="0"/>
                <a:t>pak je</a:t>
              </a:r>
            </a:p>
            <a:p>
              <a:r>
                <a:rPr lang="cs-CZ" sz="1400" dirty="0" smtClean="0"/>
                <a:t>(abychom mohli psát = místo </a:t>
              </a:r>
              <a:r>
                <a:rPr lang="cs-CZ" sz="1400" dirty="0" smtClean="0">
                  <a:latin typeface="Cambria Math"/>
                  <a:ea typeface="Cambria Math"/>
                </a:rPr>
                <a:t>≈ </a:t>
              </a:r>
              <a:r>
                <a:rPr lang="cs-CZ" sz="1400" dirty="0" smtClean="0"/>
                <a:t>musela by se pravá strana násobit (2</a:t>
              </a:r>
              <a:r>
                <a:rPr lang="el-GR" sz="1400" dirty="0" smtClean="0">
                  <a:latin typeface="Cambria Math"/>
                  <a:ea typeface="Cambria Math"/>
                </a:rPr>
                <a:t>π</a:t>
              </a:r>
              <a:r>
                <a:rPr lang="cs-CZ" sz="1400" dirty="0" smtClean="0">
                  <a:latin typeface="Cambria Math"/>
                  <a:ea typeface="Cambria Math"/>
                </a:rPr>
                <a:t>/ℏ)</a:t>
              </a:r>
              <a:r>
                <a:rPr lang="el-GR" sz="1400" dirty="0" smtClean="0">
                  <a:latin typeface="Cambria Math"/>
                  <a:ea typeface="Cambria Math"/>
                </a:rPr>
                <a:t>ρ</a:t>
              </a:r>
              <a:r>
                <a:rPr lang="cs-CZ" sz="1400" i="1" baseline="-25000" dirty="0" smtClean="0">
                  <a:latin typeface="Cambria Math"/>
                  <a:ea typeface="Cambria Math"/>
                </a:rPr>
                <a:t>f   </a:t>
              </a:r>
              <a:r>
                <a:rPr lang="cs-CZ" sz="1400" dirty="0" smtClean="0"/>
                <a:t> , kde </a:t>
              </a:r>
              <a:r>
                <a:rPr lang="el-GR" sz="1400" dirty="0" smtClean="0">
                  <a:latin typeface="Cambria Math"/>
                  <a:ea typeface="Cambria Math"/>
                </a:rPr>
                <a:t>ρ</a:t>
              </a:r>
              <a:r>
                <a:rPr lang="cs-CZ" sz="1400" i="1" baseline="-25000" dirty="0" smtClean="0">
                  <a:latin typeface="Cambria Math"/>
                  <a:ea typeface="Cambria Math"/>
                </a:rPr>
                <a:t>f</a:t>
              </a:r>
              <a:r>
                <a:rPr lang="cs-CZ" sz="1400" dirty="0" smtClean="0"/>
                <a:t>  je  hustota koncových stavů)</a:t>
              </a:r>
              <a:endParaRPr lang="cs-CZ" sz="1400" i="1" baseline="-25000" dirty="0"/>
            </a:p>
          </p:txBody>
        </p:sp>
        <p:graphicFrame>
          <p:nvGraphicFramePr>
            <p:cNvPr id="8" name="Objekt 7"/>
            <p:cNvGraphicFramePr>
              <a:graphicFrameLocks noChangeAspect="1"/>
            </p:cNvGraphicFramePr>
            <p:nvPr/>
          </p:nvGraphicFramePr>
          <p:xfrm>
            <a:off x="1647490" y="3643314"/>
            <a:ext cx="5210526" cy="900000"/>
          </p:xfrm>
          <a:graphic>
            <a:graphicData uri="http://schemas.openxmlformats.org/presentationml/2006/ole">
              <p:oleObj spid="_x0000_s55298" name="Rovnice" r:id="rId3" imgW="2793960" imgH="482400" progId="Equation.3">
                <p:embed/>
              </p:oleObj>
            </a:graphicData>
          </a:graphic>
        </p:graphicFrame>
      </p:grpSp>
      <p:sp>
        <p:nvSpPr>
          <p:cNvPr id="9" name="TextovéPole 8"/>
          <p:cNvSpPr txBox="1"/>
          <p:nvPr/>
        </p:nvSpPr>
        <p:spPr>
          <a:xfrm>
            <a:off x="857224" y="4983976"/>
            <a:ext cx="7286676" cy="1231106"/>
          </a:xfrm>
          <a:prstGeom prst="rect">
            <a:avLst/>
          </a:prstGeom>
          <a:noFill/>
        </p:spPr>
        <p:txBody>
          <a:bodyPr wrap="square" rtlCol="0">
            <a:spAutoFit/>
          </a:bodyPr>
          <a:lstStyle/>
          <a:p>
            <a:r>
              <a:rPr lang="cs-CZ" i="1" dirty="0" smtClean="0">
                <a:solidFill>
                  <a:srgbClr val="FF0000"/>
                </a:solidFill>
              </a:rPr>
              <a:t>Ve statické (ideální nekmitající) mříži </a:t>
            </a:r>
            <a:r>
              <a:rPr lang="cs-CZ" dirty="0" smtClean="0"/>
              <a:t>jsou </a:t>
            </a:r>
            <a:r>
              <a:rPr lang="cs-CZ" b="1" i="1" dirty="0" smtClean="0">
                <a:solidFill>
                  <a:srgbClr val="C00000"/>
                </a:solidFill>
              </a:rPr>
              <a:t>u</a:t>
            </a:r>
            <a:r>
              <a:rPr lang="cs-CZ" dirty="0" smtClean="0">
                <a:solidFill>
                  <a:srgbClr val="C00000"/>
                </a:solidFill>
              </a:rPr>
              <a:t>(</a:t>
            </a:r>
            <a:r>
              <a:rPr lang="cs-CZ" b="1" i="1" dirty="0" smtClean="0">
                <a:solidFill>
                  <a:srgbClr val="C00000"/>
                </a:solidFill>
              </a:rPr>
              <a:t>m</a:t>
            </a:r>
            <a:r>
              <a:rPr lang="cs-CZ" dirty="0" smtClean="0">
                <a:solidFill>
                  <a:srgbClr val="C00000"/>
                </a:solidFill>
              </a:rPr>
              <a:t>)=0, ⟨</a:t>
            </a:r>
            <a:r>
              <a:rPr lang="cs-CZ" i="1" dirty="0" smtClean="0">
                <a:solidFill>
                  <a:srgbClr val="C00000"/>
                </a:solidFill>
                <a:latin typeface="Times New Roman" pitchFamily="18" charset="0"/>
                <a:cs typeface="Times New Roman" pitchFamily="18" charset="0"/>
              </a:rPr>
              <a:t>i</a:t>
            </a:r>
            <a:r>
              <a:rPr lang="en-US" dirty="0" smtClean="0">
                <a:solidFill>
                  <a:srgbClr val="C00000"/>
                </a:solidFill>
              </a:rPr>
              <a:t>|</a:t>
            </a:r>
            <a:r>
              <a:rPr lang="en-US" i="1" dirty="0" err="1" smtClean="0">
                <a:solidFill>
                  <a:srgbClr val="C00000"/>
                </a:solidFill>
                <a:latin typeface="Times New Roman" pitchFamily="18" charset="0"/>
                <a:cs typeface="Times New Roman" pitchFamily="18" charset="0"/>
              </a:rPr>
              <a:t>i</a:t>
            </a:r>
            <a:r>
              <a:rPr lang="en-US" dirty="0" smtClean="0">
                <a:solidFill>
                  <a:srgbClr val="C00000"/>
                </a:solidFill>
              </a:rPr>
              <a:t>⟩=1 </a:t>
            </a:r>
            <a:r>
              <a:rPr lang="en-US" dirty="0" smtClean="0"/>
              <a:t>a </a:t>
            </a:r>
            <a:r>
              <a:rPr lang="cs-CZ" dirty="0" smtClean="0"/>
              <a:t>zbývající</a:t>
            </a:r>
            <a:br>
              <a:rPr lang="cs-CZ" dirty="0" smtClean="0"/>
            </a:br>
            <a:r>
              <a:rPr lang="cs-CZ" dirty="0" smtClean="0"/>
              <a:t> </a:t>
            </a:r>
            <a:r>
              <a:rPr lang="el-GR" dirty="0" smtClean="0">
                <a:solidFill>
                  <a:srgbClr val="0000FF"/>
                </a:solidFill>
                <a:latin typeface="Cambria Math"/>
                <a:ea typeface="Cambria Math"/>
              </a:rPr>
              <a:t>Σ</a:t>
            </a:r>
            <a:r>
              <a:rPr lang="cs-CZ" b="1" i="1" baseline="-25000" dirty="0" smtClean="0">
                <a:solidFill>
                  <a:srgbClr val="0000FF"/>
                </a:solidFill>
              </a:rPr>
              <a:t>m</a:t>
            </a:r>
            <a:r>
              <a:rPr lang="cs-CZ" dirty="0" smtClean="0">
                <a:solidFill>
                  <a:srgbClr val="0000FF"/>
                </a:solidFill>
              </a:rPr>
              <a:t> je nenulová jen při splnění podmínky</a:t>
            </a:r>
          </a:p>
          <a:p>
            <a:pPr algn="ctr"/>
            <a:r>
              <a:rPr lang="cs-CZ" sz="2000" b="1" i="1" dirty="0" smtClean="0">
                <a:solidFill>
                  <a:srgbClr val="0000FF"/>
                </a:solidFill>
              </a:rPr>
              <a:t>K </a:t>
            </a:r>
            <a:r>
              <a:rPr lang="cs-CZ" sz="2000" dirty="0" smtClean="0">
                <a:solidFill>
                  <a:srgbClr val="0000FF"/>
                </a:solidFill>
              </a:rPr>
              <a:t>= </a:t>
            </a:r>
            <a:r>
              <a:rPr lang="cs-CZ" sz="2000" b="1" i="1" dirty="0" smtClean="0">
                <a:solidFill>
                  <a:srgbClr val="0000FF"/>
                </a:solidFill>
              </a:rPr>
              <a:t>k</a:t>
            </a:r>
            <a:r>
              <a:rPr lang="cs-CZ" sz="2000" dirty="0" smtClean="0">
                <a:solidFill>
                  <a:srgbClr val="0000FF"/>
                </a:solidFill>
              </a:rPr>
              <a:t> – </a:t>
            </a:r>
            <a:r>
              <a:rPr lang="cs-CZ" sz="2000" b="1" i="1" dirty="0" smtClean="0">
                <a:solidFill>
                  <a:srgbClr val="0000FF"/>
                </a:solidFill>
              </a:rPr>
              <a:t>k</a:t>
            </a:r>
            <a:r>
              <a:rPr lang="en-US" sz="2000" b="1" i="1" dirty="0" smtClean="0">
                <a:solidFill>
                  <a:srgbClr val="0000FF"/>
                </a:solidFill>
              </a:rPr>
              <a:t>’</a:t>
            </a:r>
            <a:r>
              <a:rPr lang="en-US" sz="2000" dirty="0" smtClean="0">
                <a:solidFill>
                  <a:srgbClr val="0000FF"/>
                </a:solidFill>
              </a:rPr>
              <a:t> = </a:t>
            </a:r>
            <a:r>
              <a:rPr lang="en-US" sz="2000" b="1" i="1" dirty="0" smtClean="0">
                <a:solidFill>
                  <a:srgbClr val="0000FF"/>
                </a:solidFill>
              </a:rPr>
              <a:t>K</a:t>
            </a:r>
            <a:r>
              <a:rPr lang="en-US" sz="2000" b="1" i="1" baseline="-25000" dirty="0" smtClean="0">
                <a:solidFill>
                  <a:srgbClr val="0000FF"/>
                </a:solidFill>
              </a:rPr>
              <a:t>m  </a:t>
            </a:r>
            <a:r>
              <a:rPr lang="en-US" dirty="0" smtClean="0"/>
              <a:t>,</a:t>
            </a:r>
          </a:p>
          <a:p>
            <a:r>
              <a:rPr lang="en-US" dirty="0" smtClean="0"/>
              <a:t>co</a:t>
            </a:r>
            <a:r>
              <a:rPr lang="cs-CZ" dirty="0" smtClean="0"/>
              <a:t>ž jsou známé </a:t>
            </a:r>
            <a:r>
              <a:rPr lang="cs-CZ" i="1" dirty="0" err="1" smtClean="0">
                <a:solidFill>
                  <a:schemeClr val="accent2">
                    <a:lumMod val="75000"/>
                  </a:schemeClr>
                </a:solidFill>
              </a:rPr>
              <a:t>Laueovy</a:t>
            </a:r>
            <a:r>
              <a:rPr lang="cs-CZ" i="1" dirty="0" smtClean="0">
                <a:solidFill>
                  <a:schemeClr val="accent2">
                    <a:lumMod val="75000"/>
                  </a:schemeClr>
                </a:solidFill>
              </a:rPr>
              <a:t> rovnice</a:t>
            </a:r>
            <a:r>
              <a:rPr lang="cs-CZ" i="1" dirty="0" smtClean="0"/>
              <a:t>.</a:t>
            </a:r>
            <a:endParaRPr lang="cs-CZ" sz="2000" b="1" i="1" baseline="-25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16</a:t>
            </a:fld>
            <a:endParaRPr lang="cs-CZ"/>
          </a:p>
        </p:txBody>
      </p:sp>
      <p:sp>
        <p:nvSpPr>
          <p:cNvPr id="5" name="TextovéPole 4"/>
          <p:cNvSpPr txBox="1"/>
          <p:nvPr/>
        </p:nvSpPr>
        <p:spPr>
          <a:xfrm>
            <a:off x="5643570" y="214290"/>
            <a:ext cx="314327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cs-CZ" dirty="0" smtClean="0"/>
              <a:t>Rozptyl rentgenového záření - </a:t>
            </a:r>
            <a:r>
              <a:rPr lang="cs-CZ" i="1" dirty="0" smtClean="0"/>
              <a:t>3</a:t>
            </a:r>
            <a:endParaRPr lang="cs-CZ" i="1" dirty="0"/>
          </a:p>
        </p:txBody>
      </p:sp>
      <p:sp>
        <p:nvSpPr>
          <p:cNvPr id="6" name="TextovéPole 5"/>
          <p:cNvSpPr txBox="1"/>
          <p:nvPr/>
        </p:nvSpPr>
        <p:spPr>
          <a:xfrm>
            <a:off x="642910" y="714356"/>
            <a:ext cx="7643866" cy="1431161"/>
          </a:xfrm>
          <a:prstGeom prst="rect">
            <a:avLst/>
          </a:prstGeom>
          <a:solidFill>
            <a:srgbClr val="F2FFE5"/>
          </a:solidFill>
        </p:spPr>
        <p:txBody>
          <a:bodyPr wrap="square" rtlCol="0">
            <a:spAutoFit/>
          </a:bodyPr>
          <a:lstStyle/>
          <a:p>
            <a:pPr>
              <a:spcAft>
                <a:spcPts val="600"/>
              </a:spcAft>
            </a:pPr>
            <a:r>
              <a:rPr lang="cs-CZ" dirty="0" smtClean="0"/>
              <a:t>Vynásobením předchozí rovnice </a:t>
            </a:r>
            <a:r>
              <a:rPr lang="cs-CZ" dirty="0" smtClean="0">
                <a:latin typeface="Cambria Math"/>
                <a:ea typeface="Cambria Math"/>
              </a:rPr>
              <a:t>ℏ </a:t>
            </a:r>
            <a:r>
              <a:rPr lang="cs-CZ" dirty="0" smtClean="0"/>
              <a:t>dostaneme </a:t>
            </a:r>
            <a:r>
              <a:rPr lang="cs-CZ" i="1" dirty="0" smtClean="0">
                <a:solidFill>
                  <a:srgbClr val="FF0000"/>
                </a:solidFill>
              </a:rPr>
              <a:t>zákon zachování impulzu</a:t>
            </a:r>
          </a:p>
          <a:p>
            <a:pPr algn="ctr">
              <a:spcAft>
                <a:spcPts val="600"/>
              </a:spcAft>
            </a:pPr>
            <a:r>
              <a:rPr lang="cs-CZ" dirty="0" err="1" smtClean="0">
                <a:solidFill>
                  <a:srgbClr val="0000FF"/>
                </a:solidFill>
                <a:latin typeface="Cambria Math"/>
                <a:ea typeface="Cambria Math"/>
              </a:rPr>
              <a:t>ℏ</a:t>
            </a:r>
            <a:r>
              <a:rPr lang="cs-CZ" b="1" i="1" dirty="0" err="1" smtClean="0">
                <a:solidFill>
                  <a:srgbClr val="0000FF"/>
                </a:solidFill>
              </a:rPr>
              <a:t>k</a:t>
            </a:r>
            <a:r>
              <a:rPr lang="cs-CZ" dirty="0" smtClean="0">
                <a:solidFill>
                  <a:srgbClr val="0000FF"/>
                </a:solidFill>
              </a:rPr>
              <a:t> – </a:t>
            </a:r>
            <a:r>
              <a:rPr lang="cs-CZ" dirty="0" err="1" smtClean="0">
                <a:solidFill>
                  <a:srgbClr val="0000FF"/>
                </a:solidFill>
                <a:latin typeface="Cambria Math"/>
                <a:ea typeface="Cambria Math"/>
              </a:rPr>
              <a:t>ℏ</a:t>
            </a:r>
            <a:r>
              <a:rPr lang="cs-CZ" b="1" i="1" dirty="0" err="1" smtClean="0">
                <a:solidFill>
                  <a:srgbClr val="0000FF"/>
                </a:solidFill>
              </a:rPr>
              <a:t>k</a:t>
            </a:r>
            <a:r>
              <a:rPr lang="en-US" b="1" i="1" dirty="0" smtClean="0">
                <a:solidFill>
                  <a:srgbClr val="0000FF"/>
                </a:solidFill>
              </a:rPr>
              <a:t>’</a:t>
            </a:r>
            <a:r>
              <a:rPr lang="en-US" dirty="0" smtClean="0">
                <a:solidFill>
                  <a:srgbClr val="0000FF"/>
                </a:solidFill>
              </a:rPr>
              <a:t> = </a:t>
            </a:r>
            <a:r>
              <a:rPr lang="cs-CZ" dirty="0" smtClean="0">
                <a:solidFill>
                  <a:srgbClr val="0000FF"/>
                </a:solidFill>
                <a:latin typeface="Cambria Math"/>
                <a:ea typeface="Cambria Math"/>
              </a:rPr>
              <a:t>ℏ</a:t>
            </a:r>
            <a:r>
              <a:rPr lang="en-US" b="1" i="1" dirty="0" smtClean="0">
                <a:solidFill>
                  <a:srgbClr val="0000FF"/>
                </a:solidFill>
              </a:rPr>
              <a:t>K</a:t>
            </a:r>
            <a:r>
              <a:rPr lang="en-US" b="1" i="1" baseline="-25000" dirty="0" smtClean="0">
                <a:solidFill>
                  <a:srgbClr val="0000FF"/>
                </a:solidFill>
              </a:rPr>
              <a:t>m</a:t>
            </a:r>
            <a:r>
              <a:rPr lang="cs-CZ" b="1" i="1" baseline="-25000" dirty="0" smtClean="0">
                <a:solidFill>
                  <a:srgbClr val="0000FF"/>
                </a:solidFill>
              </a:rPr>
              <a:t>  </a:t>
            </a:r>
            <a:r>
              <a:rPr lang="cs-CZ" dirty="0" smtClean="0"/>
              <a:t>.</a:t>
            </a:r>
          </a:p>
          <a:p>
            <a:pPr>
              <a:spcAft>
                <a:spcPts val="600"/>
              </a:spcAft>
            </a:pPr>
            <a:r>
              <a:rPr lang="cs-CZ" dirty="0" smtClean="0">
                <a:latin typeface="Cambria Math"/>
                <a:ea typeface="Cambria Math"/>
              </a:rPr>
              <a:t> </a:t>
            </a:r>
            <a:r>
              <a:rPr lang="cs-CZ" dirty="0" smtClean="0"/>
              <a:t>Protože na levé straně je změna impulzu fotonu, musí výraz </a:t>
            </a:r>
            <a:r>
              <a:rPr lang="cs-CZ" dirty="0" smtClean="0">
                <a:latin typeface="Cambria Math"/>
                <a:ea typeface="Cambria Math"/>
              </a:rPr>
              <a:t>ℏ</a:t>
            </a:r>
            <a:r>
              <a:rPr lang="en-US" b="1" i="1" dirty="0" smtClean="0"/>
              <a:t>K</a:t>
            </a:r>
            <a:r>
              <a:rPr lang="en-US" b="1" i="1" baseline="-25000" dirty="0" smtClean="0"/>
              <a:t>m</a:t>
            </a:r>
            <a:r>
              <a:rPr lang="cs-CZ" b="1" i="1" baseline="-25000" dirty="0" smtClean="0"/>
              <a:t> </a:t>
            </a:r>
            <a:r>
              <a:rPr lang="cs-CZ" dirty="0" smtClean="0"/>
              <a:t>být impulz,</a:t>
            </a:r>
          </a:p>
          <a:p>
            <a:pPr>
              <a:spcAft>
                <a:spcPts val="600"/>
              </a:spcAft>
            </a:pPr>
            <a:r>
              <a:rPr lang="cs-CZ" dirty="0" smtClean="0"/>
              <a:t> který přebrala celá mříž (těžiště). Jinak: </a:t>
            </a:r>
            <a:r>
              <a:rPr lang="cs-CZ" dirty="0" smtClean="0">
                <a:solidFill>
                  <a:srgbClr val="FF0000"/>
                </a:solidFill>
              </a:rPr>
              <a:t>těžiště může přijmout jen impulzy </a:t>
            </a:r>
            <a:r>
              <a:rPr lang="cs-CZ" dirty="0" smtClean="0">
                <a:solidFill>
                  <a:srgbClr val="FF0000"/>
                </a:solidFill>
                <a:latin typeface="Cambria Math"/>
                <a:ea typeface="Cambria Math"/>
              </a:rPr>
              <a:t>ℏ</a:t>
            </a:r>
            <a:r>
              <a:rPr lang="en-US" b="1" i="1" dirty="0" smtClean="0">
                <a:solidFill>
                  <a:srgbClr val="FF0000"/>
                </a:solidFill>
              </a:rPr>
              <a:t>K</a:t>
            </a:r>
            <a:r>
              <a:rPr lang="en-US" b="1" i="1" baseline="-25000" dirty="0" smtClean="0">
                <a:solidFill>
                  <a:srgbClr val="FF0000"/>
                </a:solidFill>
              </a:rPr>
              <a:t>m</a:t>
            </a:r>
            <a:r>
              <a:rPr lang="cs-CZ" dirty="0" smtClean="0"/>
              <a:t> .</a:t>
            </a:r>
            <a:endParaRPr lang="cs-CZ" dirty="0"/>
          </a:p>
        </p:txBody>
      </p:sp>
      <p:grpSp>
        <p:nvGrpSpPr>
          <p:cNvPr id="12" name="Skupina 11"/>
          <p:cNvGrpSpPr/>
          <p:nvPr/>
        </p:nvGrpSpPr>
        <p:grpSpPr>
          <a:xfrm>
            <a:off x="642910" y="2559602"/>
            <a:ext cx="6572296" cy="1798092"/>
            <a:chOff x="642910" y="2559602"/>
            <a:chExt cx="6572296" cy="1798092"/>
          </a:xfrm>
        </p:grpSpPr>
        <p:sp>
          <p:nvSpPr>
            <p:cNvPr id="7" name="TextovéPole 6"/>
            <p:cNvSpPr txBox="1"/>
            <p:nvPr/>
          </p:nvSpPr>
          <p:spPr>
            <a:xfrm>
              <a:off x="642910" y="2559602"/>
              <a:ext cx="6357982" cy="369332"/>
            </a:xfrm>
            <a:prstGeom prst="rect">
              <a:avLst/>
            </a:prstGeom>
            <a:noFill/>
          </p:spPr>
          <p:txBody>
            <a:bodyPr wrap="square" rtlCol="0">
              <a:spAutoFit/>
            </a:bodyPr>
            <a:lstStyle/>
            <a:p>
              <a:r>
                <a:rPr lang="cs-CZ" dirty="0" smtClean="0"/>
                <a:t>Uvažujme nyní </a:t>
              </a:r>
              <a:r>
                <a:rPr lang="cs-CZ" b="1" i="1" dirty="0" smtClean="0">
                  <a:solidFill>
                    <a:srgbClr val="FF0000"/>
                  </a:solidFill>
                </a:rPr>
                <a:t>kmitající mříž</a:t>
              </a:r>
              <a:r>
                <a:rPr lang="cs-CZ" dirty="0" smtClean="0"/>
                <a:t>. Pro </a:t>
              </a:r>
              <a:r>
                <a:rPr lang="cs-CZ" i="1" dirty="0" smtClean="0">
                  <a:solidFill>
                    <a:srgbClr val="0000FF"/>
                  </a:solidFill>
                </a:rPr>
                <a:t>malé výchylky </a:t>
              </a:r>
              <a:r>
                <a:rPr lang="cs-CZ" dirty="0" smtClean="0"/>
                <a:t>můžeme psát </a:t>
              </a:r>
              <a:endParaRPr lang="cs-CZ" dirty="0"/>
            </a:p>
          </p:txBody>
        </p:sp>
        <p:grpSp>
          <p:nvGrpSpPr>
            <p:cNvPr id="11" name="Skupina 10"/>
            <p:cNvGrpSpPr/>
            <p:nvPr/>
          </p:nvGrpSpPr>
          <p:grpSpPr>
            <a:xfrm>
              <a:off x="1428728" y="3071810"/>
              <a:ext cx="5786478" cy="1285884"/>
              <a:chOff x="1428728" y="3071810"/>
              <a:chExt cx="5786478" cy="1285884"/>
            </a:xfrm>
          </p:grpSpPr>
          <p:sp>
            <p:nvSpPr>
              <p:cNvPr id="10" name="Zaoblený obdélník 9"/>
              <p:cNvSpPr/>
              <p:nvPr/>
            </p:nvSpPr>
            <p:spPr>
              <a:xfrm>
                <a:off x="1428728" y="3071810"/>
                <a:ext cx="5786478" cy="1285884"/>
              </a:xfrm>
              <a:prstGeom prst="roundRect">
                <a:avLst>
                  <a:gd name="adj" fmla="val 613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Objekt 7"/>
              <p:cNvGraphicFramePr>
                <a:graphicFrameLocks noChangeAspect="1"/>
              </p:cNvGraphicFramePr>
              <p:nvPr/>
            </p:nvGraphicFramePr>
            <p:xfrm>
              <a:off x="1677833" y="3106740"/>
              <a:ext cx="5334155" cy="1108078"/>
            </p:xfrm>
            <a:graphic>
              <a:graphicData uri="http://schemas.openxmlformats.org/presentationml/2006/ole">
                <p:oleObj spid="_x0000_s56322" name="Rovnice" r:id="rId3" imgW="3784320" imgH="787320" progId="Equation.3">
                  <p:embed/>
                </p:oleObj>
              </a:graphicData>
            </a:graphic>
          </p:graphicFrame>
        </p:grpSp>
      </p:grpSp>
      <p:sp>
        <p:nvSpPr>
          <p:cNvPr id="9" name="TextovéPole 8"/>
          <p:cNvSpPr txBox="1"/>
          <p:nvPr/>
        </p:nvSpPr>
        <p:spPr>
          <a:xfrm>
            <a:off x="571472" y="4640057"/>
            <a:ext cx="7715304" cy="646331"/>
          </a:xfrm>
          <a:prstGeom prst="rect">
            <a:avLst/>
          </a:prstGeom>
          <a:noFill/>
        </p:spPr>
        <p:txBody>
          <a:bodyPr wrap="square" rtlCol="0">
            <a:spAutoFit/>
          </a:bodyPr>
          <a:lstStyle/>
          <a:p>
            <a:r>
              <a:rPr lang="cs-CZ" dirty="0" smtClean="0"/>
              <a:t>Člen ⟨</a:t>
            </a:r>
            <a:r>
              <a:rPr lang="cs-CZ" i="1" dirty="0" smtClean="0">
                <a:latin typeface="Times New Roman" pitchFamily="18" charset="0"/>
                <a:cs typeface="Times New Roman" pitchFamily="18" charset="0"/>
              </a:rPr>
              <a:t>i</a:t>
            </a:r>
            <a:r>
              <a:rPr lang="en-US" dirty="0" smtClean="0"/>
              <a:t>|</a:t>
            </a:r>
            <a:r>
              <a:rPr lang="en-US" b="1" i="1" dirty="0" err="1" smtClean="0"/>
              <a:t>K</a:t>
            </a:r>
            <a:r>
              <a:rPr lang="en-US" b="1" i="1" baseline="-25000" dirty="0" err="1" smtClean="0"/>
              <a:t>m</a:t>
            </a:r>
            <a:r>
              <a:rPr lang="en-US" b="1" i="1" dirty="0" err="1" smtClean="0"/>
              <a:t>.u</a:t>
            </a:r>
            <a:r>
              <a:rPr lang="en-US" dirty="0" smtClean="0"/>
              <a:t>(</a:t>
            </a:r>
            <a:r>
              <a:rPr lang="en-US" b="1" i="1" dirty="0" smtClean="0"/>
              <a:t>m</a:t>
            </a:r>
            <a:r>
              <a:rPr lang="en-US" dirty="0" smtClean="0"/>
              <a:t>)|</a:t>
            </a:r>
            <a:r>
              <a:rPr lang="en-US" i="1" dirty="0" err="1" smtClean="0">
                <a:latin typeface="Times New Roman" pitchFamily="18" charset="0"/>
                <a:cs typeface="Times New Roman" pitchFamily="18" charset="0"/>
              </a:rPr>
              <a:t>i</a:t>
            </a:r>
            <a:r>
              <a:rPr lang="en-US" dirty="0" smtClean="0"/>
              <a:t>⟩=0 </a:t>
            </a:r>
            <a:r>
              <a:rPr lang="en-US" dirty="0" err="1" smtClean="0"/>
              <a:t>nebo</a:t>
            </a:r>
            <a:r>
              <a:rPr lang="cs-CZ" dirty="0" smtClean="0"/>
              <a:t>ť </a:t>
            </a:r>
            <a:r>
              <a:rPr lang="cs-CZ" i="1" dirty="0" smtClean="0">
                <a:solidFill>
                  <a:srgbClr val="C00000"/>
                </a:solidFill>
              </a:rPr>
              <a:t>v harmonické aproximaci je </a:t>
            </a:r>
            <a:r>
              <a:rPr lang="cs-CZ" dirty="0" smtClean="0">
                <a:solidFill>
                  <a:srgbClr val="C00000"/>
                </a:solidFill>
              </a:rPr>
              <a:t>⟨</a:t>
            </a:r>
            <a:r>
              <a:rPr lang="cs-CZ" i="1" dirty="0" smtClean="0">
                <a:solidFill>
                  <a:srgbClr val="C00000"/>
                </a:solidFill>
                <a:latin typeface="Times New Roman" pitchFamily="18" charset="0"/>
                <a:cs typeface="Times New Roman" pitchFamily="18" charset="0"/>
              </a:rPr>
              <a:t>i</a:t>
            </a:r>
            <a:r>
              <a:rPr lang="en-US" dirty="0" smtClean="0">
                <a:solidFill>
                  <a:srgbClr val="C00000"/>
                </a:solidFill>
              </a:rPr>
              <a:t>|</a:t>
            </a:r>
            <a:r>
              <a:rPr lang="en-US" b="1" i="1" dirty="0" smtClean="0">
                <a:solidFill>
                  <a:srgbClr val="C00000"/>
                </a:solidFill>
              </a:rPr>
              <a:t>u</a:t>
            </a:r>
            <a:r>
              <a:rPr lang="en-US" dirty="0" smtClean="0">
                <a:solidFill>
                  <a:srgbClr val="C00000"/>
                </a:solidFill>
              </a:rPr>
              <a:t>(</a:t>
            </a:r>
            <a:r>
              <a:rPr lang="en-US" b="1" i="1" dirty="0" smtClean="0">
                <a:solidFill>
                  <a:srgbClr val="C00000"/>
                </a:solidFill>
              </a:rPr>
              <a:t>m</a:t>
            </a:r>
            <a:r>
              <a:rPr lang="en-US" dirty="0" smtClean="0">
                <a:solidFill>
                  <a:srgbClr val="C00000"/>
                </a:solidFill>
              </a:rPr>
              <a:t>)|</a:t>
            </a:r>
            <a:r>
              <a:rPr lang="en-US" i="1" dirty="0" err="1" smtClean="0">
                <a:solidFill>
                  <a:srgbClr val="C00000"/>
                </a:solidFill>
                <a:latin typeface="Times New Roman" pitchFamily="18" charset="0"/>
                <a:cs typeface="Times New Roman" pitchFamily="18" charset="0"/>
              </a:rPr>
              <a:t>i</a:t>
            </a:r>
            <a:r>
              <a:rPr lang="en-US" dirty="0" smtClean="0">
                <a:solidFill>
                  <a:srgbClr val="C00000"/>
                </a:solidFill>
              </a:rPr>
              <a:t>⟩</a:t>
            </a:r>
            <a:r>
              <a:rPr lang="cs-CZ" dirty="0" smtClean="0">
                <a:solidFill>
                  <a:srgbClr val="C00000"/>
                </a:solidFill>
              </a:rPr>
              <a:t> </a:t>
            </a:r>
            <a:r>
              <a:rPr lang="en-US" dirty="0" smtClean="0">
                <a:solidFill>
                  <a:srgbClr val="C00000"/>
                </a:solidFill>
              </a:rPr>
              <a:t>=</a:t>
            </a:r>
            <a:r>
              <a:rPr lang="cs-CZ" sz="900" dirty="0" smtClean="0">
                <a:solidFill>
                  <a:srgbClr val="C00000"/>
                </a:solidFill>
              </a:rPr>
              <a:t> </a:t>
            </a:r>
            <a:r>
              <a:rPr lang="en-US" dirty="0" smtClean="0">
                <a:solidFill>
                  <a:srgbClr val="C00000"/>
                </a:solidFill>
              </a:rPr>
              <a:t>0</a:t>
            </a:r>
            <a:r>
              <a:rPr lang="cs-CZ" dirty="0" smtClean="0">
                <a:solidFill>
                  <a:srgbClr val="C00000"/>
                </a:solidFill>
              </a:rPr>
              <a:t> </a:t>
            </a:r>
            <a:r>
              <a:rPr lang="cs-CZ" dirty="0" smtClean="0"/>
              <a:t/>
            </a:r>
            <a:br>
              <a:rPr lang="cs-CZ" dirty="0" smtClean="0"/>
            </a:br>
            <a:r>
              <a:rPr lang="cs-CZ" sz="1600" dirty="0" smtClean="0"/>
              <a:t>(kmity v parabolické (symetrické) potenciálové jámě)</a:t>
            </a:r>
            <a:r>
              <a:rPr lang="cs-CZ" dirty="0" smtClean="0"/>
              <a:t>.</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aoblený obdélník 22"/>
          <p:cNvSpPr/>
          <p:nvPr/>
        </p:nvSpPr>
        <p:spPr>
          <a:xfrm>
            <a:off x="1428728" y="4857760"/>
            <a:ext cx="6143668" cy="1071570"/>
          </a:xfrm>
          <a:prstGeom prst="roundRect">
            <a:avLst>
              <a:gd name="adj" fmla="val 6395"/>
            </a:avLst>
          </a:prstGeom>
          <a:solidFill>
            <a:srgbClr val="E5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17</a:t>
            </a:fld>
            <a:endParaRPr lang="cs-CZ"/>
          </a:p>
        </p:txBody>
      </p:sp>
      <p:sp>
        <p:nvSpPr>
          <p:cNvPr id="6" name="TextovéPole 5"/>
          <p:cNvSpPr txBox="1"/>
          <p:nvPr/>
        </p:nvSpPr>
        <p:spPr>
          <a:xfrm>
            <a:off x="5643570" y="214290"/>
            <a:ext cx="314327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cs-CZ" dirty="0" smtClean="0"/>
              <a:t>Rozptyl rentgenového záření - </a:t>
            </a:r>
            <a:r>
              <a:rPr lang="cs-CZ" i="1" dirty="0" smtClean="0"/>
              <a:t>4</a:t>
            </a:r>
            <a:endParaRPr lang="cs-CZ" i="1" dirty="0"/>
          </a:p>
        </p:txBody>
      </p:sp>
      <p:grpSp>
        <p:nvGrpSpPr>
          <p:cNvPr id="18" name="Skupina 17"/>
          <p:cNvGrpSpPr/>
          <p:nvPr/>
        </p:nvGrpSpPr>
        <p:grpSpPr>
          <a:xfrm>
            <a:off x="571472" y="3903653"/>
            <a:ext cx="8001056" cy="2454305"/>
            <a:chOff x="642910" y="3832215"/>
            <a:chExt cx="8001056" cy="2454305"/>
          </a:xfrm>
        </p:grpSpPr>
        <p:sp>
          <p:nvSpPr>
            <p:cNvPr id="10" name="TextovéPole 9"/>
            <p:cNvSpPr txBox="1"/>
            <p:nvPr/>
          </p:nvSpPr>
          <p:spPr>
            <a:xfrm>
              <a:off x="642910" y="3832215"/>
              <a:ext cx="8001056" cy="954107"/>
            </a:xfrm>
            <a:prstGeom prst="rect">
              <a:avLst/>
            </a:prstGeom>
            <a:noFill/>
          </p:spPr>
          <p:txBody>
            <a:bodyPr wrap="square" rtlCol="0">
              <a:spAutoFit/>
            </a:bodyPr>
            <a:lstStyle/>
            <a:p>
              <a:r>
                <a:rPr lang="cs-CZ" dirty="0" smtClean="0"/>
                <a:t>Pro dokončení výpočtu je </a:t>
              </a:r>
              <a:r>
                <a:rPr lang="cs-CZ" i="1" dirty="0" smtClean="0">
                  <a:solidFill>
                    <a:srgbClr val="0000FF"/>
                  </a:solidFill>
                </a:rPr>
                <a:t>ještě</a:t>
              </a:r>
              <a:r>
                <a:rPr lang="cs-CZ" dirty="0" smtClean="0"/>
                <a:t> třeba </a:t>
              </a:r>
              <a:r>
                <a:rPr lang="cs-CZ" dirty="0" smtClean="0">
                  <a:solidFill>
                    <a:srgbClr val="0000FF"/>
                  </a:solidFill>
                </a:rPr>
                <a:t>dosadit </a:t>
              </a:r>
              <a:r>
                <a:rPr lang="cs-CZ" sz="2000" i="1" dirty="0" err="1" smtClean="0">
                  <a:solidFill>
                    <a:srgbClr val="0000FF"/>
                  </a:solidFill>
                  <a:latin typeface="Times New Roman" pitchFamily="18" charset="0"/>
                  <a:cs typeface="Times New Roman" pitchFamily="18" charset="0"/>
                </a:rPr>
                <a:t>p</a:t>
              </a:r>
              <a:r>
                <a:rPr lang="cs-CZ" sz="2000" i="1" baseline="-25000" dirty="0" err="1" smtClean="0">
                  <a:solidFill>
                    <a:srgbClr val="0000FF"/>
                  </a:solidFill>
                  <a:latin typeface="Times New Roman" pitchFamily="18" charset="0"/>
                  <a:cs typeface="Times New Roman" pitchFamily="18" charset="0"/>
                </a:rPr>
                <a:t>i</a:t>
              </a:r>
              <a:r>
                <a:rPr lang="cs-CZ" dirty="0" smtClean="0"/>
                <a:t> (pravděpodobnost, že při teplotě </a:t>
              </a:r>
              <a:r>
                <a:rPr lang="cs-CZ"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 </a:t>
              </a:r>
              <a:r>
                <a:rPr lang="cs-CZ" dirty="0" smtClean="0"/>
                <a:t> je mříž ve stavu </a:t>
              </a:r>
              <a:r>
                <a:rPr lang="en-US" dirty="0" smtClean="0"/>
                <a:t>|</a:t>
              </a:r>
              <a:r>
                <a:rPr lang="cs-CZ" i="1" dirty="0" smtClean="0">
                  <a:latin typeface="Times New Roman" pitchFamily="18" charset="0"/>
                  <a:cs typeface="Times New Roman" pitchFamily="18" charset="0"/>
                </a:rPr>
                <a:t>i</a:t>
              </a:r>
              <a:r>
                <a:rPr lang="cs-CZ" dirty="0" smtClean="0"/>
                <a:t>⟩)</a:t>
              </a:r>
              <a:r>
                <a:rPr lang="en-US" dirty="0" smtClean="0"/>
                <a:t> a</a:t>
              </a:r>
              <a:r>
                <a:rPr lang="cs-CZ" dirty="0" smtClean="0"/>
                <a:t> </a:t>
              </a:r>
              <a:r>
                <a:rPr lang="cs-CZ" dirty="0" smtClean="0">
                  <a:solidFill>
                    <a:srgbClr val="0000FF"/>
                  </a:solidFill>
                </a:rPr>
                <a:t>vypočítat statistickou střední hodnotu ⟨</a:t>
              </a:r>
              <a:r>
                <a:rPr lang="en-US" dirty="0" smtClean="0">
                  <a:solidFill>
                    <a:srgbClr val="0000FF"/>
                  </a:solidFill>
                </a:rPr>
                <a:t>[ . . .]⟩</a:t>
              </a:r>
              <a:r>
                <a:rPr lang="en-US" i="1" baseline="-25000" dirty="0" smtClean="0">
                  <a:solidFill>
                    <a:srgbClr val="0000FF"/>
                  </a:solidFill>
                </a:rPr>
                <a:t>T</a:t>
              </a:r>
              <a:r>
                <a:rPr lang="en-US" i="1" baseline="-25000" dirty="0" smtClean="0"/>
                <a:t> </a:t>
              </a:r>
              <a:r>
                <a:rPr lang="en-US" dirty="0" smtClean="0"/>
                <a:t>. </a:t>
              </a:r>
            </a:p>
            <a:p>
              <a:r>
                <a:rPr lang="en-US" dirty="0" err="1" smtClean="0"/>
                <a:t>Tento</a:t>
              </a:r>
              <a:r>
                <a:rPr lang="en-US" dirty="0" smtClean="0"/>
                <a:t> v</a:t>
              </a:r>
              <a:r>
                <a:rPr lang="cs-CZ" dirty="0" err="1" smtClean="0"/>
                <a:t>ýpočet</a:t>
              </a:r>
              <a:r>
                <a:rPr lang="en-US" dirty="0" smtClean="0"/>
                <a:t> d</a:t>
              </a:r>
              <a:r>
                <a:rPr lang="cs-CZ" dirty="0" smtClean="0"/>
                <a:t>á</a:t>
              </a:r>
              <a:endParaRPr lang="cs-CZ" dirty="0"/>
            </a:p>
          </p:txBody>
        </p:sp>
        <p:graphicFrame>
          <p:nvGraphicFramePr>
            <p:cNvPr id="11" name="Objekt 10"/>
            <p:cNvGraphicFramePr>
              <a:graphicFrameLocks noChangeAspect="1"/>
            </p:cNvGraphicFramePr>
            <p:nvPr/>
          </p:nvGraphicFramePr>
          <p:xfrm>
            <a:off x="1571604" y="4929198"/>
            <a:ext cx="5985371" cy="785818"/>
          </p:xfrm>
          <a:graphic>
            <a:graphicData uri="http://schemas.openxmlformats.org/presentationml/2006/ole">
              <p:oleObj spid="_x0000_s57348" name="Rovnice" r:id="rId3" imgW="3873240" imgH="507960" progId="Equation.3">
                <p:embed/>
              </p:oleObj>
            </a:graphicData>
          </a:graphic>
        </p:graphicFrame>
        <p:sp>
          <p:nvSpPr>
            <p:cNvPr id="12" name="TextovéPole 11"/>
            <p:cNvSpPr txBox="1"/>
            <p:nvPr/>
          </p:nvSpPr>
          <p:spPr>
            <a:xfrm>
              <a:off x="642910" y="5947966"/>
              <a:ext cx="7358114" cy="338554"/>
            </a:xfrm>
            <a:prstGeom prst="rect">
              <a:avLst/>
            </a:prstGeom>
            <a:noFill/>
          </p:spPr>
          <p:txBody>
            <a:bodyPr wrap="square" rtlCol="0">
              <a:spAutoFit/>
            </a:bodyPr>
            <a:lstStyle/>
            <a:p>
              <a:r>
                <a:rPr lang="cs-CZ" sz="1600" dirty="0" smtClean="0"/>
                <a:t>Vektory </a:t>
              </a:r>
              <a:r>
                <a:rPr lang="cs-CZ" sz="1600" b="1" i="1" dirty="0" smtClean="0">
                  <a:solidFill>
                    <a:srgbClr val="0000FF"/>
                  </a:solidFill>
                </a:rPr>
                <a:t>e</a:t>
              </a:r>
              <a:r>
                <a:rPr lang="cs-CZ" sz="1600" dirty="0" smtClean="0">
                  <a:solidFill>
                    <a:srgbClr val="0000FF"/>
                  </a:solidFill>
                </a:rPr>
                <a:t>(</a:t>
              </a:r>
              <a:r>
                <a:rPr lang="cs-CZ" sz="1600" b="1" i="1" dirty="0" smtClean="0">
                  <a:solidFill>
                    <a:srgbClr val="0000FF"/>
                  </a:solidFill>
                </a:rPr>
                <a:t>q</a:t>
              </a:r>
              <a:r>
                <a:rPr lang="cs-CZ" sz="1600" dirty="0" smtClean="0">
                  <a:solidFill>
                    <a:srgbClr val="0000FF"/>
                  </a:solidFill>
                </a:rPr>
                <a:t>,</a:t>
              </a:r>
              <a:r>
                <a:rPr lang="cs-CZ" sz="1200" dirty="0" smtClean="0">
                  <a:solidFill>
                    <a:srgbClr val="0000FF"/>
                  </a:solidFill>
                </a:rPr>
                <a:t> </a:t>
              </a:r>
              <a:r>
                <a:rPr lang="cs-CZ" sz="1600" i="1" dirty="0" smtClean="0">
                  <a:solidFill>
                    <a:srgbClr val="0000FF"/>
                  </a:solidFill>
                  <a:latin typeface="Times New Roman" pitchFamily="18" charset="0"/>
                  <a:cs typeface="Times New Roman" pitchFamily="18" charset="0"/>
                </a:rPr>
                <a:t>j</a:t>
              </a:r>
              <a:r>
                <a:rPr lang="cs-CZ" sz="1600" dirty="0" smtClean="0">
                  <a:solidFill>
                    <a:srgbClr val="0000FF"/>
                  </a:solidFill>
                </a:rPr>
                <a:t>)</a:t>
              </a:r>
              <a:r>
                <a:rPr lang="cs-CZ" sz="1600" dirty="0" smtClean="0"/>
                <a:t> jsou </a:t>
              </a:r>
              <a:r>
                <a:rPr lang="cs-CZ" sz="1600" i="1" dirty="0" smtClean="0">
                  <a:solidFill>
                    <a:srgbClr val="0000FF"/>
                  </a:solidFill>
                </a:rPr>
                <a:t>polarizační (vlastní) vektory</a:t>
              </a:r>
              <a:r>
                <a:rPr lang="cs-CZ" sz="1600" dirty="0" smtClean="0"/>
                <a:t> příslušející </a:t>
              </a:r>
              <a:r>
                <a:rPr lang="cs-CZ" sz="1600" dirty="0" smtClean="0">
                  <a:solidFill>
                    <a:srgbClr val="0000FF"/>
                  </a:solidFill>
                </a:rPr>
                <a:t>k </a:t>
              </a:r>
              <a:r>
                <a:rPr lang="el-GR" sz="1600" i="1" dirty="0" smtClean="0">
                  <a:solidFill>
                    <a:srgbClr val="0000FF"/>
                  </a:solidFill>
                  <a:latin typeface="Cambria Math"/>
                  <a:ea typeface="Cambria Math"/>
                </a:rPr>
                <a:t>ω</a:t>
              </a:r>
              <a:r>
                <a:rPr lang="cs-CZ" sz="1600" i="1" baseline="-25000" dirty="0" smtClean="0">
                  <a:solidFill>
                    <a:srgbClr val="0000FF"/>
                  </a:solidFill>
                  <a:latin typeface="Cambria Math"/>
                  <a:ea typeface="Cambria Math"/>
                </a:rPr>
                <a:t>j</a:t>
              </a:r>
              <a:r>
                <a:rPr lang="cs-CZ" sz="1600" dirty="0" smtClean="0">
                  <a:solidFill>
                    <a:srgbClr val="0000FF"/>
                  </a:solidFill>
                  <a:latin typeface="Cambria Math"/>
                  <a:ea typeface="Cambria Math"/>
                </a:rPr>
                <a:t>(</a:t>
              </a:r>
              <a:r>
                <a:rPr lang="cs-CZ" sz="1600" b="1" i="1" dirty="0" smtClean="0">
                  <a:solidFill>
                    <a:srgbClr val="0000FF"/>
                  </a:solidFill>
                </a:rPr>
                <a:t>q</a:t>
              </a:r>
              <a:r>
                <a:rPr lang="cs-CZ" sz="1600" dirty="0" smtClean="0">
                  <a:solidFill>
                    <a:srgbClr val="0000FF"/>
                  </a:solidFill>
                  <a:latin typeface="Cambria Math"/>
                  <a:ea typeface="Cambria Math"/>
                </a:rPr>
                <a:t>)</a:t>
              </a:r>
              <a:r>
                <a:rPr lang="cs-CZ" sz="1600" dirty="0" smtClean="0">
                  <a:latin typeface="Cambria Math"/>
                  <a:ea typeface="Cambria Math"/>
                </a:rPr>
                <a:t> .</a:t>
              </a:r>
              <a:endParaRPr lang="cs-CZ" sz="1600" dirty="0"/>
            </a:p>
          </p:txBody>
        </p:sp>
      </p:grpSp>
      <p:grpSp>
        <p:nvGrpSpPr>
          <p:cNvPr id="22" name="Skupina 21"/>
          <p:cNvGrpSpPr/>
          <p:nvPr/>
        </p:nvGrpSpPr>
        <p:grpSpPr>
          <a:xfrm>
            <a:off x="500034" y="857232"/>
            <a:ext cx="7715304" cy="2928958"/>
            <a:chOff x="500034" y="857232"/>
            <a:chExt cx="7715304" cy="2928958"/>
          </a:xfrm>
        </p:grpSpPr>
        <p:sp>
          <p:nvSpPr>
            <p:cNvPr id="5" name="TextovéPole 4"/>
            <p:cNvSpPr txBox="1"/>
            <p:nvPr/>
          </p:nvSpPr>
          <p:spPr>
            <a:xfrm>
              <a:off x="500034" y="857232"/>
              <a:ext cx="7715304" cy="369332"/>
            </a:xfrm>
            <a:prstGeom prst="rect">
              <a:avLst/>
            </a:prstGeom>
            <a:noFill/>
          </p:spPr>
          <p:txBody>
            <a:bodyPr wrap="square" rtlCol="0">
              <a:spAutoFit/>
            </a:bodyPr>
            <a:lstStyle/>
            <a:p>
              <a:r>
                <a:rPr lang="cs-CZ" dirty="0" smtClean="0"/>
                <a:t>V translačně symetrické mříži </a:t>
              </a:r>
              <a:r>
                <a:rPr lang="cs-CZ" i="1" dirty="0" smtClean="0">
                  <a:solidFill>
                    <a:srgbClr val="0000FF"/>
                  </a:solidFill>
                </a:rPr>
                <a:t>nemůže</a:t>
              </a:r>
              <a:r>
                <a:rPr lang="cs-CZ" dirty="0" smtClean="0"/>
                <a:t> předchozí výraz </a:t>
              </a:r>
              <a:r>
                <a:rPr lang="cs-CZ" i="1" dirty="0" smtClean="0">
                  <a:solidFill>
                    <a:srgbClr val="0000FF"/>
                  </a:solidFill>
                </a:rPr>
                <a:t>záviset na</a:t>
              </a:r>
              <a:r>
                <a:rPr lang="cs-CZ" dirty="0" smtClean="0">
                  <a:solidFill>
                    <a:srgbClr val="0000FF"/>
                  </a:solidFill>
                </a:rPr>
                <a:t> </a:t>
              </a:r>
              <a:r>
                <a:rPr lang="cs-CZ" b="1" i="1" dirty="0" err="1" smtClean="0">
                  <a:solidFill>
                    <a:srgbClr val="0000FF"/>
                  </a:solidFill>
                </a:rPr>
                <a:t>T</a:t>
              </a:r>
              <a:r>
                <a:rPr lang="cs-CZ" b="1" i="1" baseline="-25000" dirty="0" err="1" smtClean="0">
                  <a:solidFill>
                    <a:srgbClr val="0000FF"/>
                  </a:solidFill>
                </a:rPr>
                <a:t>m</a:t>
              </a:r>
              <a:r>
                <a:rPr lang="cs-CZ" dirty="0" smtClean="0"/>
                <a:t>, takže</a:t>
              </a:r>
              <a:endParaRPr lang="cs-CZ" dirty="0"/>
            </a:p>
          </p:txBody>
        </p:sp>
        <p:grpSp>
          <p:nvGrpSpPr>
            <p:cNvPr id="21" name="Skupina 20"/>
            <p:cNvGrpSpPr/>
            <p:nvPr/>
          </p:nvGrpSpPr>
          <p:grpSpPr>
            <a:xfrm>
              <a:off x="857224" y="1357298"/>
              <a:ext cx="6929486" cy="928694"/>
              <a:chOff x="857224" y="1357298"/>
              <a:chExt cx="6929486" cy="928694"/>
            </a:xfrm>
          </p:grpSpPr>
          <p:sp>
            <p:nvSpPr>
              <p:cNvPr id="20" name="Zaoblený obdélník 19"/>
              <p:cNvSpPr/>
              <p:nvPr/>
            </p:nvSpPr>
            <p:spPr>
              <a:xfrm>
                <a:off x="857224" y="1357298"/>
                <a:ext cx="6858048" cy="928694"/>
              </a:xfrm>
              <a:prstGeom prst="roundRect">
                <a:avLst>
                  <a:gd name="adj" fmla="val 9373"/>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Objekt 6"/>
              <p:cNvGraphicFramePr>
                <a:graphicFrameLocks noChangeAspect="1"/>
              </p:cNvGraphicFramePr>
              <p:nvPr/>
            </p:nvGraphicFramePr>
            <p:xfrm>
              <a:off x="1035073" y="1428736"/>
              <a:ext cx="6751637" cy="817562"/>
            </p:xfrm>
            <a:graphic>
              <a:graphicData uri="http://schemas.openxmlformats.org/presentationml/2006/ole">
                <p:oleObj spid="_x0000_s57346" name="Rovnice" r:id="rId4" imgW="3771720" imgH="457200" progId="Equation.3">
                  <p:embed/>
                </p:oleObj>
              </a:graphicData>
            </a:graphic>
          </p:graphicFrame>
        </p:grpSp>
        <p:grpSp>
          <p:nvGrpSpPr>
            <p:cNvPr id="17" name="Skupina 16"/>
            <p:cNvGrpSpPr/>
            <p:nvPr/>
          </p:nvGrpSpPr>
          <p:grpSpPr>
            <a:xfrm>
              <a:off x="634443" y="2500306"/>
              <a:ext cx="5366317" cy="1285884"/>
              <a:chOff x="634443" y="2500306"/>
              <a:chExt cx="5366317" cy="1285884"/>
            </a:xfrm>
          </p:grpSpPr>
          <p:grpSp>
            <p:nvGrpSpPr>
              <p:cNvPr id="15" name="Skupina 14"/>
              <p:cNvGrpSpPr/>
              <p:nvPr/>
            </p:nvGrpSpPr>
            <p:grpSpPr>
              <a:xfrm>
                <a:off x="642910" y="2500306"/>
                <a:ext cx="5357850" cy="792000"/>
                <a:chOff x="642910" y="2500306"/>
                <a:chExt cx="5357850" cy="792000"/>
              </a:xfrm>
            </p:grpSpPr>
            <p:grpSp>
              <p:nvGrpSpPr>
                <p:cNvPr id="14" name="Skupina 13"/>
                <p:cNvGrpSpPr/>
                <p:nvPr/>
              </p:nvGrpSpPr>
              <p:grpSpPr>
                <a:xfrm>
                  <a:off x="2000232" y="2500306"/>
                  <a:ext cx="4000528" cy="792000"/>
                  <a:chOff x="2000232" y="2500306"/>
                  <a:chExt cx="4000528" cy="792000"/>
                </a:xfrm>
              </p:grpSpPr>
              <p:sp>
                <p:nvSpPr>
                  <p:cNvPr id="13" name="Zaoblený obdélník 12"/>
                  <p:cNvSpPr/>
                  <p:nvPr/>
                </p:nvSpPr>
                <p:spPr>
                  <a:xfrm>
                    <a:off x="2000232" y="2500306"/>
                    <a:ext cx="4000528" cy="792000"/>
                  </a:xfrm>
                  <a:prstGeom prst="roundRect">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Objekt 7"/>
                  <p:cNvGraphicFramePr>
                    <a:graphicFrameLocks noChangeAspect="1"/>
                  </p:cNvGraphicFramePr>
                  <p:nvPr/>
                </p:nvGraphicFramePr>
                <p:xfrm>
                  <a:off x="2127250" y="2643182"/>
                  <a:ext cx="3730634" cy="595314"/>
                </p:xfrm>
                <a:graphic>
                  <a:graphicData uri="http://schemas.openxmlformats.org/presentationml/2006/ole">
                    <p:oleObj spid="_x0000_s57347" name="Rovnice" r:id="rId5" imgW="2387520" imgH="380880" progId="Equation.3">
                      <p:embed/>
                    </p:oleObj>
                  </a:graphicData>
                </a:graphic>
              </p:graphicFrame>
            </p:grpSp>
            <p:sp>
              <p:nvSpPr>
                <p:cNvPr id="9" name="TextovéPole 8"/>
                <p:cNvSpPr txBox="1"/>
                <p:nvPr/>
              </p:nvSpPr>
              <p:spPr>
                <a:xfrm>
                  <a:off x="642910" y="2500306"/>
                  <a:ext cx="785818" cy="369332"/>
                </a:xfrm>
                <a:prstGeom prst="rect">
                  <a:avLst/>
                </a:prstGeom>
                <a:noFill/>
              </p:spPr>
              <p:txBody>
                <a:bodyPr wrap="square" rtlCol="0">
                  <a:spAutoFit/>
                </a:bodyPr>
                <a:lstStyle/>
                <a:p>
                  <a:r>
                    <a:rPr lang="cs-CZ" dirty="0" smtClean="0"/>
                    <a:t>kde</a:t>
                  </a:r>
                  <a:endParaRPr lang="cs-CZ" dirty="0"/>
                </a:p>
              </p:txBody>
            </p:sp>
          </p:grpSp>
          <p:sp>
            <p:nvSpPr>
              <p:cNvPr id="16" name="TextovéPole 15"/>
              <p:cNvSpPr txBox="1"/>
              <p:nvPr/>
            </p:nvSpPr>
            <p:spPr>
              <a:xfrm>
                <a:off x="634443" y="3416858"/>
                <a:ext cx="4071966" cy="369332"/>
              </a:xfrm>
              <a:prstGeom prst="rect">
                <a:avLst/>
              </a:prstGeom>
              <a:noFill/>
            </p:spPr>
            <p:txBody>
              <a:bodyPr wrap="square" rtlCol="0">
                <a:spAutoFit/>
              </a:bodyPr>
              <a:lstStyle/>
              <a:p>
                <a:r>
                  <a:rPr lang="cs-CZ" dirty="0" smtClean="0"/>
                  <a:t>je </a:t>
                </a:r>
                <a:r>
                  <a:rPr lang="cs-CZ" b="1" i="1" dirty="0" err="1" smtClean="0">
                    <a:solidFill>
                      <a:srgbClr val="FF0000"/>
                    </a:solidFill>
                  </a:rPr>
                  <a:t>Debyeův</a:t>
                </a:r>
                <a:r>
                  <a:rPr lang="cs-CZ" b="1" i="1" dirty="0" smtClean="0">
                    <a:solidFill>
                      <a:srgbClr val="FF0000"/>
                    </a:solidFill>
                  </a:rPr>
                  <a:t>-</a:t>
                </a:r>
                <a:r>
                  <a:rPr lang="cs-CZ" b="1" i="1" dirty="0" err="1" smtClean="0">
                    <a:solidFill>
                      <a:srgbClr val="FF0000"/>
                    </a:solidFill>
                  </a:rPr>
                  <a:t>Wallerův</a:t>
                </a:r>
                <a:r>
                  <a:rPr lang="cs-CZ" b="1" i="1" dirty="0" smtClean="0">
                    <a:solidFill>
                      <a:srgbClr val="FF0000"/>
                    </a:solidFill>
                  </a:rPr>
                  <a:t> faktor</a:t>
                </a:r>
                <a:r>
                  <a:rPr lang="cs-CZ" dirty="0" smtClean="0"/>
                  <a:t>.</a:t>
                </a: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18</a:t>
            </a:fld>
            <a:endParaRPr lang="cs-CZ"/>
          </a:p>
        </p:txBody>
      </p:sp>
      <p:sp>
        <p:nvSpPr>
          <p:cNvPr id="5" name="TextovéPole 4"/>
          <p:cNvSpPr txBox="1"/>
          <p:nvPr/>
        </p:nvSpPr>
        <p:spPr>
          <a:xfrm>
            <a:off x="5643570" y="214290"/>
            <a:ext cx="3143272"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cs-CZ" dirty="0" smtClean="0"/>
              <a:t>Rozptyl rentgenového záření - </a:t>
            </a:r>
            <a:r>
              <a:rPr lang="cs-CZ" i="1" dirty="0" smtClean="0"/>
              <a:t>5</a:t>
            </a:r>
            <a:endParaRPr lang="cs-CZ" i="1" dirty="0"/>
          </a:p>
        </p:txBody>
      </p:sp>
      <p:sp>
        <p:nvSpPr>
          <p:cNvPr id="6" name="TextovéPole 5"/>
          <p:cNvSpPr txBox="1"/>
          <p:nvPr/>
        </p:nvSpPr>
        <p:spPr>
          <a:xfrm>
            <a:off x="500034" y="928670"/>
            <a:ext cx="8001056" cy="2662267"/>
          </a:xfrm>
          <a:prstGeom prst="rect">
            <a:avLst/>
          </a:prstGeom>
          <a:solidFill>
            <a:schemeClr val="accent6">
              <a:lumMod val="20000"/>
              <a:lumOff val="80000"/>
            </a:schemeClr>
          </a:solidFill>
        </p:spPr>
        <p:txBody>
          <a:bodyPr wrap="square" rtlCol="0">
            <a:spAutoFit/>
          </a:bodyPr>
          <a:lstStyle/>
          <a:p>
            <a:r>
              <a:rPr lang="cs-CZ" dirty="0" err="1" smtClean="0">
                <a:solidFill>
                  <a:srgbClr val="FF0000"/>
                </a:solidFill>
              </a:rPr>
              <a:t>Debyeův</a:t>
            </a:r>
            <a:r>
              <a:rPr lang="cs-CZ" dirty="0" smtClean="0">
                <a:solidFill>
                  <a:srgbClr val="FF0000"/>
                </a:solidFill>
              </a:rPr>
              <a:t> – </a:t>
            </a:r>
            <a:r>
              <a:rPr lang="cs-CZ" dirty="0" err="1" smtClean="0">
                <a:solidFill>
                  <a:srgbClr val="FF0000"/>
                </a:solidFill>
              </a:rPr>
              <a:t>Wallerův</a:t>
            </a:r>
            <a:r>
              <a:rPr lang="cs-CZ" dirty="0" smtClean="0">
                <a:solidFill>
                  <a:srgbClr val="FF0000"/>
                </a:solidFill>
              </a:rPr>
              <a:t> faktor </a:t>
            </a:r>
            <a:r>
              <a:rPr lang="cs-CZ" i="1" dirty="0" smtClean="0">
                <a:solidFill>
                  <a:srgbClr val="FF0000"/>
                </a:solidFill>
                <a:latin typeface="Times New Roman" pitchFamily="18" charset="0"/>
                <a:cs typeface="Times New Roman" pitchFamily="18" charset="0"/>
              </a:rPr>
              <a:t>e</a:t>
            </a:r>
            <a:r>
              <a:rPr lang="cs-CZ" i="1" baseline="30000" dirty="0" smtClean="0">
                <a:solidFill>
                  <a:srgbClr val="FF0000"/>
                </a:solidFill>
                <a:latin typeface="Times New Roman" pitchFamily="18" charset="0"/>
                <a:cs typeface="Times New Roman" pitchFamily="18" charset="0"/>
              </a:rPr>
              <a:t>-</a:t>
            </a:r>
            <a:r>
              <a:rPr lang="cs-CZ" baseline="30000" dirty="0" err="1" smtClean="0">
                <a:solidFill>
                  <a:srgbClr val="FF0000"/>
                </a:solidFill>
                <a:latin typeface="Times New Roman" pitchFamily="18" charset="0"/>
                <a:cs typeface="Times New Roman" pitchFamily="18" charset="0"/>
              </a:rPr>
              <a:t>2</a:t>
            </a:r>
            <a:r>
              <a:rPr lang="cs-CZ" i="1" baseline="30000" dirty="0" err="1" smtClean="0">
                <a:solidFill>
                  <a:srgbClr val="FF0000"/>
                </a:solidFill>
                <a:latin typeface="Times New Roman" pitchFamily="18" charset="0"/>
                <a:cs typeface="Times New Roman" pitchFamily="18" charset="0"/>
              </a:rPr>
              <a:t>W</a:t>
            </a:r>
            <a:r>
              <a:rPr lang="cs-CZ" i="1" baseline="30000" dirty="0" smtClean="0">
                <a:solidFill>
                  <a:srgbClr val="FF0000"/>
                </a:solidFill>
                <a:latin typeface="Times New Roman" pitchFamily="18" charset="0"/>
                <a:cs typeface="Times New Roman" pitchFamily="18" charset="0"/>
              </a:rPr>
              <a:t>  </a:t>
            </a:r>
            <a:r>
              <a:rPr lang="cs-CZ" dirty="0" smtClean="0"/>
              <a:t>dává </a:t>
            </a:r>
            <a:r>
              <a:rPr lang="cs-CZ" i="1" dirty="0" smtClean="0">
                <a:solidFill>
                  <a:srgbClr val="0000FF"/>
                </a:solidFill>
              </a:rPr>
              <a:t>zmenšení intenzity </a:t>
            </a:r>
            <a:r>
              <a:rPr lang="cs-CZ" i="1" dirty="0" err="1" smtClean="0">
                <a:solidFill>
                  <a:srgbClr val="0000FF"/>
                </a:solidFill>
              </a:rPr>
              <a:t>Braggových</a:t>
            </a:r>
            <a:r>
              <a:rPr lang="cs-CZ" i="1" dirty="0" smtClean="0">
                <a:solidFill>
                  <a:srgbClr val="0000FF"/>
                </a:solidFill>
              </a:rPr>
              <a:t> difrakcí </a:t>
            </a:r>
            <a:r>
              <a:rPr lang="cs-CZ" dirty="0" smtClean="0"/>
              <a:t>vlivem</a:t>
            </a:r>
          </a:p>
          <a:p>
            <a:endParaRPr lang="cs-CZ" sz="600" dirty="0" smtClean="0"/>
          </a:p>
          <a:p>
            <a:r>
              <a:rPr lang="cs-CZ" dirty="0" smtClean="0"/>
              <a:t>tepelných kmitů mříže. Část o kterou se intenzita difrakce sníží, se </a:t>
            </a:r>
            <a:r>
              <a:rPr lang="cs-CZ" smtClean="0"/>
              <a:t>rozptýlí </a:t>
            </a:r>
            <a:r>
              <a:rPr lang="cs-CZ" smtClean="0"/>
              <a:t> </a:t>
            </a:r>
            <a:endParaRPr lang="cs-CZ" dirty="0" smtClean="0"/>
          </a:p>
          <a:p>
            <a:endParaRPr lang="cs-CZ" sz="700" dirty="0" smtClean="0"/>
          </a:p>
          <a:p>
            <a:r>
              <a:rPr lang="cs-CZ" dirty="0" smtClean="0"/>
              <a:t>nabuzením fononů (</a:t>
            </a:r>
            <a:r>
              <a:rPr lang="cs-CZ" dirty="0" smtClean="0">
                <a:solidFill>
                  <a:srgbClr val="0000FF"/>
                </a:solidFill>
              </a:rPr>
              <a:t>nepružný rozptyl</a:t>
            </a:r>
            <a:r>
              <a:rPr lang="cs-CZ" dirty="0" smtClean="0"/>
              <a:t>) do všech směrů a tvoří </a:t>
            </a:r>
            <a:r>
              <a:rPr lang="cs-CZ" dirty="0" smtClean="0">
                <a:solidFill>
                  <a:srgbClr val="0000FF"/>
                </a:solidFill>
              </a:rPr>
              <a:t>pozadí </a:t>
            </a:r>
            <a:r>
              <a:rPr lang="cs-CZ" dirty="0" err="1" smtClean="0">
                <a:solidFill>
                  <a:srgbClr val="0000FF"/>
                </a:solidFill>
              </a:rPr>
              <a:t>difraktogramu</a:t>
            </a:r>
            <a:r>
              <a:rPr lang="cs-CZ" dirty="0" smtClean="0"/>
              <a:t>.</a:t>
            </a:r>
          </a:p>
          <a:p>
            <a:endParaRPr lang="cs-CZ" i="1" baseline="30000" dirty="0" smtClean="0">
              <a:latin typeface="Times New Roman" pitchFamily="18" charset="0"/>
              <a:cs typeface="Times New Roman" pitchFamily="18" charset="0"/>
            </a:endParaRPr>
          </a:p>
          <a:p>
            <a:endParaRPr lang="cs-CZ" i="1" dirty="0" smtClean="0"/>
          </a:p>
          <a:p>
            <a:r>
              <a:rPr lang="cs-CZ" i="1" dirty="0" smtClean="0">
                <a:solidFill>
                  <a:schemeClr val="accent6">
                    <a:lumMod val="50000"/>
                  </a:schemeClr>
                </a:solidFill>
              </a:rPr>
              <a:t>Jinak:</a:t>
            </a:r>
            <a:r>
              <a:rPr lang="cs-CZ" dirty="0" smtClean="0"/>
              <a:t> </a:t>
            </a:r>
          </a:p>
          <a:p>
            <a:endParaRPr lang="cs-CZ" sz="700" dirty="0" smtClean="0">
              <a:solidFill>
                <a:srgbClr val="FF0000"/>
              </a:solidFill>
            </a:endParaRPr>
          </a:p>
          <a:p>
            <a:r>
              <a:rPr lang="cs-CZ" dirty="0" err="1" smtClean="0">
                <a:solidFill>
                  <a:srgbClr val="FF0000"/>
                </a:solidFill>
              </a:rPr>
              <a:t>Debyeův</a:t>
            </a:r>
            <a:r>
              <a:rPr lang="cs-CZ" dirty="0" smtClean="0">
                <a:solidFill>
                  <a:srgbClr val="FF0000"/>
                </a:solidFill>
              </a:rPr>
              <a:t> – </a:t>
            </a:r>
            <a:r>
              <a:rPr lang="cs-CZ" dirty="0" err="1" smtClean="0">
                <a:solidFill>
                  <a:srgbClr val="FF0000"/>
                </a:solidFill>
              </a:rPr>
              <a:t>Wallerův</a:t>
            </a:r>
            <a:r>
              <a:rPr lang="cs-CZ" dirty="0" smtClean="0">
                <a:solidFill>
                  <a:srgbClr val="FF0000"/>
                </a:solidFill>
              </a:rPr>
              <a:t> faktor </a:t>
            </a:r>
            <a:r>
              <a:rPr lang="cs-CZ" i="1" dirty="0" smtClean="0">
                <a:solidFill>
                  <a:srgbClr val="FF0000"/>
                </a:solidFill>
                <a:latin typeface="Times New Roman" pitchFamily="18" charset="0"/>
                <a:cs typeface="Times New Roman" pitchFamily="18" charset="0"/>
              </a:rPr>
              <a:t>e</a:t>
            </a:r>
            <a:r>
              <a:rPr lang="cs-CZ" i="1" baseline="30000" dirty="0" smtClean="0">
                <a:solidFill>
                  <a:srgbClr val="FF0000"/>
                </a:solidFill>
                <a:latin typeface="Times New Roman" pitchFamily="18" charset="0"/>
                <a:cs typeface="Times New Roman" pitchFamily="18" charset="0"/>
              </a:rPr>
              <a:t>-</a:t>
            </a:r>
            <a:r>
              <a:rPr lang="cs-CZ" baseline="30000" dirty="0" err="1" smtClean="0">
                <a:solidFill>
                  <a:srgbClr val="FF0000"/>
                </a:solidFill>
                <a:latin typeface="Times New Roman" pitchFamily="18" charset="0"/>
                <a:cs typeface="Times New Roman" pitchFamily="18" charset="0"/>
              </a:rPr>
              <a:t>2</a:t>
            </a:r>
            <a:r>
              <a:rPr lang="cs-CZ" i="1" baseline="30000" dirty="0" err="1" smtClean="0">
                <a:solidFill>
                  <a:srgbClr val="FF0000"/>
                </a:solidFill>
                <a:latin typeface="Times New Roman" pitchFamily="18" charset="0"/>
                <a:cs typeface="Times New Roman" pitchFamily="18" charset="0"/>
              </a:rPr>
              <a:t>W</a:t>
            </a:r>
            <a:r>
              <a:rPr lang="cs-CZ" i="1" baseline="30000" dirty="0" smtClean="0">
                <a:latin typeface="Times New Roman" pitchFamily="18" charset="0"/>
                <a:cs typeface="Times New Roman" pitchFamily="18" charset="0"/>
              </a:rPr>
              <a:t>  </a:t>
            </a:r>
          </a:p>
          <a:p>
            <a:endParaRPr lang="cs-CZ" sz="500" dirty="0" smtClean="0"/>
          </a:p>
          <a:p>
            <a:r>
              <a:rPr lang="cs-CZ" i="1" dirty="0" smtClean="0">
                <a:solidFill>
                  <a:srgbClr val="0000FF"/>
                </a:solidFill>
              </a:rPr>
              <a:t>udává pravděpodobnost</a:t>
            </a:r>
            <a:r>
              <a:rPr lang="cs-CZ" dirty="0" smtClean="0">
                <a:solidFill>
                  <a:srgbClr val="0000FF"/>
                </a:solidFill>
              </a:rPr>
              <a:t>, že dojde k difrakci bez nabuzení fononů.</a:t>
            </a:r>
            <a:r>
              <a:rPr lang="cs-CZ" dirty="0" smtClean="0"/>
              <a:t> </a:t>
            </a:r>
            <a:endParaRPr lang="cs-CZ" i="1" baseline="30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19</a:t>
            </a:fld>
            <a:endParaRPr lang="cs-CZ"/>
          </a:p>
        </p:txBody>
      </p:sp>
      <p:sp>
        <p:nvSpPr>
          <p:cNvPr id="5" name="TextovéPole 4"/>
          <p:cNvSpPr txBox="1"/>
          <p:nvPr/>
        </p:nvSpPr>
        <p:spPr>
          <a:xfrm>
            <a:off x="5072066" y="285728"/>
            <a:ext cx="3571900"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en-US" smtClean="0"/>
              <a:t>Nepru</a:t>
            </a:r>
            <a:r>
              <a:rPr lang="cs-CZ" smtClean="0"/>
              <a:t>žný rozptyl </a:t>
            </a:r>
            <a:r>
              <a:rPr lang="cs-CZ" dirty="0" smtClean="0"/>
              <a:t>neutronů - </a:t>
            </a:r>
            <a:r>
              <a:rPr lang="cs-CZ" i="1" dirty="0" smtClean="0"/>
              <a:t>1</a:t>
            </a:r>
            <a:endParaRPr lang="cs-CZ" i="1" dirty="0"/>
          </a:p>
        </p:txBody>
      </p:sp>
      <p:sp>
        <p:nvSpPr>
          <p:cNvPr id="6" name="TextovéPole 5"/>
          <p:cNvSpPr txBox="1"/>
          <p:nvPr/>
        </p:nvSpPr>
        <p:spPr>
          <a:xfrm>
            <a:off x="785786" y="714356"/>
            <a:ext cx="7215238" cy="923330"/>
          </a:xfrm>
          <a:prstGeom prst="rect">
            <a:avLst/>
          </a:prstGeom>
          <a:noFill/>
        </p:spPr>
        <p:txBody>
          <a:bodyPr wrap="square" rtlCol="0">
            <a:spAutoFit/>
          </a:bodyPr>
          <a:lstStyle/>
          <a:p>
            <a:r>
              <a:rPr lang="cs-CZ" i="1" dirty="0" smtClean="0">
                <a:solidFill>
                  <a:srgbClr val="FF0000"/>
                </a:solidFill>
              </a:rPr>
              <a:t>Pomalé (tepelné) neutrony</a:t>
            </a:r>
            <a:r>
              <a:rPr lang="cs-CZ" dirty="0" smtClean="0"/>
              <a:t> jsou ideální sondou ke studiu kmitů mříže.</a:t>
            </a:r>
          </a:p>
          <a:p>
            <a:r>
              <a:rPr lang="cs-CZ" dirty="0" smtClean="0"/>
              <a:t>Jejich </a:t>
            </a:r>
            <a:r>
              <a:rPr lang="cs-CZ" i="1" dirty="0" smtClean="0">
                <a:solidFill>
                  <a:srgbClr val="0000FF"/>
                </a:solidFill>
              </a:rPr>
              <a:t>energie</a:t>
            </a:r>
            <a:r>
              <a:rPr lang="cs-CZ" dirty="0" smtClean="0">
                <a:solidFill>
                  <a:srgbClr val="0000FF"/>
                </a:solidFill>
              </a:rPr>
              <a:t> je řádově 10</a:t>
            </a:r>
            <a:r>
              <a:rPr lang="cs-CZ" baseline="30000" dirty="0" smtClean="0">
                <a:solidFill>
                  <a:srgbClr val="0000FF"/>
                </a:solidFill>
              </a:rPr>
              <a:t>-2</a:t>
            </a:r>
            <a:r>
              <a:rPr lang="cs-CZ" dirty="0" smtClean="0">
                <a:solidFill>
                  <a:srgbClr val="0000FF"/>
                </a:solidFill>
              </a:rPr>
              <a:t> </a:t>
            </a:r>
            <a:r>
              <a:rPr lang="cs-CZ" dirty="0" err="1" smtClean="0">
                <a:solidFill>
                  <a:srgbClr val="0000FF"/>
                </a:solidFill>
              </a:rPr>
              <a:t>eV</a:t>
            </a:r>
            <a:r>
              <a:rPr lang="cs-CZ" dirty="0" smtClean="0"/>
              <a:t> takže jejich de </a:t>
            </a:r>
            <a:r>
              <a:rPr lang="cs-CZ" dirty="0" err="1" smtClean="0"/>
              <a:t>Broglieova</a:t>
            </a:r>
            <a:r>
              <a:rPr lang="cs-CZ" dirty="0" smtClean="0"/>
              <a:t> vlnová délka je srovnatelná s mřížkovou vzdáleností.</a:t>
            </a:r>
            <a:endParaRPr lang="cs-CZ" dirty="0"/>
          </a:p>
        </p:txBody>
      </p:sp>
      <p:grpSp>
        <p:nvGrpSpPr>
          <p:cNvPr id="8" name="Skupina 7"/>
          <p:cNvGrpSpPr/>
          <p:nvPr/>
        </p:nvGrpSpPr>
        <p:grpSpPr>
          <a:xfrm>
            <a:off x="214282" y="1714488"/>
            <a:ext cx="5890290" cy="4857784"/>
            <a:chOff x="357158" y="1714488"/>
            <a:chExt cx="5890290" cy="4857784"/>
          </a:xfrm>
        </p:grpSpPr>
        <p:pic>
          <p:nvPicPr>
            <p:cNvPr id="58370" name="Picture 2"/>
            <p:cNvPicPr>
              <a:picLocks noChangeAspect="1" noChangeArrowheads="1"/>
            </p:cNvPicPr>
            <p:nvPr/>
          </p:nvPicPr>
          <p:blipFill>
            <a:blip r:embed="rId2" cstate="print"/>
            <a:srcRect/>
            <a:stretch>
              <a:fillRect/>
            </a:stretch>
          </p:blipFill>
          <p:spPr bwMode="auto">
            <a:xfrm>
              <a:off x="357158" y="1714488"/>
              <a:ext cx="5890290" cy="4500594"/>
            </a:xfrm>
            <a:prstGeom prst="rect">
              <a:avLst/>
            </a:prstGeom>
            <a:noFill/>
            <a:ln w="9525">
              <a:noFill/>
              <a:miter lim="800000"/>
              <a:headEnd/>
              <a:tailEnd/>
            </a:ln>
          </p:spPr>
        </p:pic>
        <p:sp>
          <p:nvSpPr>
            <p:cNvPr id="9" name="Obdélník 8"/>
            <p:cNvSpPr/>
            <p:nvPr/>
          </p:nvSpPr>
          <p:spPr>
            <a:xfrm>
              <a:off x="4357686" y="6310662"/>
              <a:ext cx="1611339" cy="261610"/>
            </a:xfrm>
            <a:prstGeom prst="rect">
              <a:avLst/>
            </a:prstGeom>
          </p:spPr>
          <p:txBody>
            <a:bodyPr wrap="none">
              <a:spAutoFit/>
            </a:bodyPr>
            <a:lstStyle/>
            <a:p>
              <a:pPr algn="ctr"/>
              <a:r>
                <a:rPr lang="cs-CZ" sz="1050" dirty="0" smtClean="0">
                  <a:hlinkClick r:id="rId3"/>
                </a:rPr>
                <a:t>R. Gross, </a:t>
              </a:r>
              <a:r>
                <a:rPr lang="cs-CZ" sz="1050" dirty="0" err="1" smtClean="0">
                  <a:hlinkClick r:id="rId3"/>
                </a:rPr>
                <a:t>WMI</a:t>
              </a:r>
              <a:r>
                <a:rPr lang="cs-CZ" sz="1050" dirty="0" smtClean="0">
                  <a:hlinkClick r:id="rId3"/>
                </a:rPr>
                <a:t>, M</a:t>
              </a:r>
              <a:r>
                <a:rPr lang="hu-HU" sz="1050" dirty="0" smtClean="0">
                  <a:hlinkClick r:id="rId3"/>
                </a:rPr>
                <a:t>űnchen</a:t>
              </a:r>
              <a:endParaRPr lang="cs-CZ" dirty="0"/>
            </a:p>
          </p:txBody>
        </p:sp>
      </p:grpSp>
      <p:sp>
        <p:nvSpPr>
          <p:cNvPr id="10" name="TextovéPole 9"/>
          <p:cNvSpPr txBox="1"/>
          <p:nvPr/>
        </p:nvSpPr>
        <p:spPr>
          <a:xfrm>
            <a:off x="6143636" y="2000240"/>
            <a:ext cx="2571768" cy="2092881"/>
          </a:xfrm>
          <a:prstGeom prst="rect">
            <a:avLst/>
          </a:prstGeom>
          <a:noFill/>
        </p:spPr>
        <p:txBody>
          <a:bodyPr wrap="square" rtlCol="0">
            <a:spAutoFit/>
          </a:bodyPr>
          <a:lstStyle/>
          <a:p>
            <a:r>
              <a:rPr lang="en-US" sz="1400" dirty="0" err="1" smtClean="0"/>
              <a:t>Disperzn</a:t>
            </a:r>
            <a:r>
              <a:rPr lang="cs-CZ" sz="1400" dirty="0" smtClean="0"/>
              <a:t>í závislosti pro fotony, fonony a neutrony.</a:t>
            </a:r>
          </a:p>
          <a:p>
            <a:endParaRPr lang="cs-CZ" sz="1400" dirty="0" smtClean="0"/>
          </a:p>
          <a:p>
            <a:r>
              <a:rPr lang="cs-CZ" sz="1400" dirty="0" smtClean="0"/>
              <a:t>Pro </a:t>
            </a:r>
            <a:r>
              <a:rPr lang="cs-CZ" sz="1400" i="1" dirty="0" smtClean="0"/>
              <a:t>k </a:t>
            </a:r>
            <a:r>
              <a:rPr lang="cs-CZ" sz="1400" dirty="0" smtClean="0"/>
              <a:t>= </a:t>
            </a:r>
            <a:r>
              <a:rPr lang="cs-CZ" sz="1400" dirty="0" err="1" smtClean="0"/>
              <a:t>10</a:t>
            </a:r>
            <a:r>
              <a:rPr lang="cs-CZ" sz="1600" baseline="30000" dirty="0" err="1" smtClean="0"/>
              <a:t>n</a:t>
            </a:r>
            <a:r>
              <a:rPr lang="cs-CZ" sz="1400" dirty="0" smtClean="0"/>
              <a:t> cm</a:t>
            </a:r>
            <a:r>
              <a:rPr lang="cs-CZ" sz="1400" baseline="30000" dirty="0" smtClean="0"/>
              <a:t>-1 </a:t>
            </a:r>
            <a:r>
              <a:rPr lang="cs-CZ" sz="1400" dirty="0" smtClean="0"/>
              <a:t>je</a:t>
            </a:r>
          </a:p>
          <a:p>
            <a:r>
              <a:rPr lang="cs-CZ" sz="1600" i="1" dirty="0" err="1" smtClean="0">
                <a:latin typeface="Times New Roman" pitchFamily="18" charset="0"/>
                <a:cs typeface="Times New Roman" pitchFamily="18" charset="0"/>
              </a:rPr>
              <a:t>E</a:t>
            </a:r>
            <a:r>
              <a:rPr lang="cs-CZ" i="1" baseline="-25000" dirty="0" err="1" smtClean="0">
                <a:latin typeface="Times New Roman" pitchFamily="18" charset="0"/>
                <a:cs typeface="Times New Roman" pitchFamily="18" charset="0"/>
              </a:rPr>
              <a:t>neutron</a:t>
            </a:r>
            <a:r>
              <a:rPr lang="cs-CZ" sz="1400" dirty="0" smtClean="0"/>
              <a:t> = 2.07</a:t>
            </a:r>
            <a:r>
              <a:rPr lang="cs-CZ" sz="1400" dirty="0" smtClean="0">
                <a:sym typeface="Symbol"/>
              </a:rPr>
              <a:t></a:t>
            </a:r>
            <a:r>
              <a:rPr lang="cs-CZ" sz="1400" dirty="0" err="1" smtClean="0">
                <a:sym typeface="Symbol"/>
              </a:rPr>
              <a:t>10</a:t>
            </a:r>
            <a:r>
              <a:rPr lang="cs-CZ" sz="1600" i="1" baseline="30000" dirty="0" err="1" smtClean="0">
                <a:sym typeface="Symbol"/>
              </a:rPr>
              <a:t>2n</a:t>
            </a:r>
            <a:r>
              <a:rPr lang="cs-CZ" sz="1600" i="1" baseline="30000" dirty="0" smtClean="0">
                <a:sym typeface="Symbol"/>
              </a:rPr>
              <a:t>-19</a:t>
            </a:r>
            <a:r>
              <a:rPr lang="cs-CZ" sz="1400" dirty="0" smtClean="0">
                <a:sym typeface="Symbol"/>
              </a:rPr>
              <a:t>  </a:t>
            </a:r>
            <a:r>
              <a:rPr lang="cs-CZ" sz="1400" dirty="0" err="1" smtClean="0">
                <a:sym typeface="Symbol"/>
              </a:rPr>
              <a:t>eV</a:t>
            </a:r>
            <a:r>
              <a:rPr lang="cs-CZ" sz="1400" dirty="0" smtClean="0">
                <a:sym typeface="Symbol"/>
              </a:rPr>
              <a:t>  ,</a:t>
            </a:r>
          </a:p>
          <a:p>
            <a:r>
              <a:rPr lang="cs-CZ" sz="1600" i="1" dirty="0" err="1" smtClean="0">
                <a:latin typeface="Times New Roman" pitchFamily="18" charset="0"/>
                <a:cs typeface="Times New Roman" pitchFamily="18" charset="0"/>
              </a:rPr>
              <a:t>E</a:t>
            </a:r>
            <a:r>
              <a:rPr lang="cs-CZ" i="1" baseline="-25000" dirty="0" err="1" smtClean="0">
                <a:latin typeface="Times New Roman" pitchFamily="18" charset="0"/>
                <a:cs typeface="Times New Roman" pitchFamily="18" charset="0"/>
              </a:rPr>
              <a:t>foton</a:t>
            </a:r>
            <a:r>
              <a:rPr lang="cs-CZ" sz="1400" dirty="0" smtClean="0"/>
              <a:t>     = 1.97</a:t>
            </a:r>
            <a:r>
              <a:rPr lang="cs-CZ" sz="1400" dirty="0" smtClean="0">
                <a:sym typeface="Symbol"/>
              </a:rPr>
              <a:t></a:t>
            </a:r>
            <a:r>
              <a:rPr lang="cs-CZ" sz="1400" dirty="0" err="1" smtClean="0">
                <a:sym typeface="Symbol"/>
              </a:rPr>
              <a:t>10</a:t>
            </a:r>
            <a:r>
              <a:rPr lang="cs-CZ" sz="1600" i="1" baseline="30000" dirty="0" err="1" smtClean="0">
                <a:sym typeface="Symbol"/>
              </a:rPr>
              <a:t>n</a:t>
            </a:r>
            <a:r>
              <a:rPr lang="cs-CZ" sz="1600" i="1" baseline="30000" dirty="0" smtClean="0">
                <a:sym typeface="Symbol"/>
              </a:rPr>
              <a:t>-5</a:t>
            </a:r>
            <a:r>
              <a:rPr lang="cs-CZ" sz="1400" dirty="0" smtClean="0">
                <a:sym typeface="Symbol"/>
              </a:rPr>
              <a:t>  </a:t>
            </a:r>
            <a:r>
              <a:rPr lang="cs-CZ" sz="1400" dirty="0" err="1" smtClean="0">
                <a:sym typeface="Symbol"/>
              </a:rPr>
              <a:t>eV</a:t>
            </a:r>
            <a:r>
              <a:rPr lang="cs-CZ" sz="1400" dirty="0" smtClean="0">
                <a:sym typeface="Symbol"/>
              </a:rPr>
              <a:t> .</a:t>
            </a:r>
          </a:p>
          <a:p>
            <a:endParaRPr lang="cs-CZ" sz="1400" dirty="0" smtClean="0">
              <a:sym typeface="Symbol"/>
            </a:endParaRPr>
          </a:p>
          <a:p>
            <a:r>
              <a:rPr lang="cs-CZ" sz="1400" dirty="0" smtClean="0">
                <a:sym typeface="Symbol"/>
              </a:rPr>
              <a:t>Typické hodnoty tepelné energie leží v šedém pásu.</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6143636" y="285728"/>
            <a:ext cx="2571768" cy="369332"/>
          </a:xfrm>
          <a:prstGeom prst="rect">
            <a:avLst/>
          </a:prstGeom>
          <a:effectLst>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err="1" smtClean="0"/>
              <a:t>Impulz</a:t>
            </a:r>
            <a:r>
              <a:rPr lang="en-US" dirty="0" smtClean="0"/>
              <a:t> </a:t>
            </a:r>
            <a:r>
              <a:rPr lang="en-US" dirty="0" err="1" smtClean="0"/>
              <a:t>fononu</a:t>
            </a:r>
            <a:r>
              <a:rPr lang="en-US" dirty="0" smtClean="0"/>
              <a:t> - </a:t>
            </a:r>
            <a:r>
              <a:rPr lang="en-US" i="1" dirty="0" smtClean="0"/>
              <a:t>1</a:t>
            </a:r>
            <a:endParaRPr lang="cs-CZ" i="1" dirty="0"/>
          </a:p>
        </p:txBody>
      </p:sp>
      <p:sp>
        <p:nvSpPr>
          <p:cNvPr id="5" name="TextovéPole 4"/>
          <p:cNvSpPr txBox="1"/>
          <p:nvPr/>
        </p:nvSpPr>
        <p:spPr>
          <a:xfrm>
            <a:off x="785786" y="1071546"/>
            <a:ext cx="7429552" cy="923330"/>
          </a:xfrm>
          <a:prstGeom prst="rect">
            <a:avLst/>
          </a:prstGeom>
          <a:noFill/>
        </p:spPr>
        <p:txBody>
          <a:bodyPr wrap="square" rtlCol="0">
            <a:spAutoFit/>
          </a:bodyPr>
          <a:lstStyle/>
          <a:p>
            <a:r>
              <a:rPr lang="cs-CZ" i="1" dirty="0" err="1" smtClean="0">
                <a:solidFill>
                  <a:srgbClr val="0000FF"/>
                </a:solidFill>
              </a:rPr>
              <a:t>Fononová</a:t>
            </a:r>
            <a:r>
              <a:rPr lang="cs-CZ" i="1" dirty="0" smtClean="0">
                <a:solidFill>
                  <a:srgbClr val="0000FF"/>
                </a:solidFill>
              </a:rPr>
              <a:t> koncepce </a:t>
            </a:r>
            <a:r>
              <a:rPr lang="cs-CZ" dirty="0" smtClean="0"/>
              <a:t>je neobyčejně užitečná (a názorná) při studiu interakce krystalové mříže s jinými objekty (fotony, fonony, neutrony, elektrony, …).</a:t>
            </a:r>
            <a:endParaRPr lang="cs-CZ" sz="2000" dirty="0"/>
          </a:p>
          <a:p>
            <a:r>
              <a:rPr lang="cs-CZ" i="1" dirty="0" smtClean="0">
                <a:solidFill>
                  <a:srgbClr val="FF0000"/>
                </a:solidFill>
              </a:rPr>
              <a:t>Fonon</a:t>
            </a:r>
            <a:r>
              <a:rPr lang="cs-CZ" dirty="0" smtClean="0"/>
              <a:t> při těchto interakcích </a:t>
            </a:r>
            <a:r>
              <a:rPr lang="cs-CZ" dirty="0" smtClean="0">
                <a:solidFill>
                  <a:srgbClr val="FF0000"/>
                </a:solidFill>
              </a:rPr>
              <a:t>vystupuje  jako částice s energií </a:t>
            </a:r>
            <a:r>
              <a:rPr lang="cs-CZ" i="1" dirty="0" smtClean="0">
                <a:solidFill>
                  <a:srgbClr val="FF0000"/>
                </a:solidFill>
                <a:latin typeface="Times New Roman" pitchFamily="18" charset="0"/>
                <a:cs typeface="Times New Roman" pitchFamily="18" charset="0"/>
              </a:rPr>
              <a:t>E</a:t>
            </a:r>
            <a:r>
              <a:rPr lang="cs-CZ" dirty="0" smtClean="0">
                <a:solidFill>
                  <a:srgbClr val="FF0000"/>
                </a:solidFill>
              </a:rPr>
              <a:t> a impulzem </a:t>
            </a:r>
            <a:r>
              <a:rPr lang="cs-CZ" b="1" i="1" dirty="0" smtClean="0">
                <a:solidFill>
                  <a:srgbClr val="FF0000"/>
                </a:solidFill>
              </a:rPr>
              <a:t>p</a:t>
            </a:r>
            <a:endParaRPr lang="cs-CZ" sz="1600" dirty="0" smtClean="0">
              <a:solidFill>
                <a:srgbClr val="FF0000"/>
              </a:solidFill>
            </a:endParaRPr>
          </a:p>
        </p:txBody>
      </p:sp>
      <p:grpSp>
        <p:nvGrpSpPr>
          <p:cNvPr id="15" name="Skupina 14"/>
          <p:cNvGrpSpPr/>
          <p:nvPr/>
        </p:nvGrpSpPr>
        <p:grpSpPr>
          <a:xfrm>
            <a:off x="2214546" y="2143116"/>
            <a:ext cx="3857652" cy="500066"/>
            <a:chOff x="2214546" y="2143116"/>
            <a:chExt cx="3857652" cy="500066"/>
          </a:xfrm>
        </p:grpSpPr>
        <p:sp>
          <p:nvSpPr>
            <p:cNvPr id="14" name="Zaoblený obdélník 13"/>
            <p:cNvSpPr/>
            <p:nvPr/>
          </p:nvSpPr>
          <p:spPr>
            <a:xfrm>
              <a:off x="2214546" y="2143116"/>
              <a:ext cx="3857652" cy="500066"/>
            </a:xfrm>
            <a:prstGeom prst="roundRect">
              <a:avLst/>
            </a:prstGeom>
            <a:solidFill>
              <a:srgbClr val="FFFF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6" name="Objekt 5"/>
            <p:cNvGraphicFramePr>
              <a:graphicFrameLocks noChangeAspect="1"/>
            </p:cNvGraphicFramePr>
            <p:nvPr/>
          </p:nvGraphicFramePr>
          <p:xfrm>
            <a:off x="2357422" y="2214554"/>
            <a:ext cx="3661198" cy="357190"/>
          </p:xfrm>
          <a:graphic>
            <a:graphicData uri="http://schemas.openxmlformats.org/presentationml/2006/ole">
              <p:oleObj spid="_x0000_s1026" name="Rovnice" r:id="rId3" imgW="2082600" imgH="203040" progId="Equation.3">
                <p:embed/>
              </p:oleObj>
            </a:graphicData>
          </a:graphic>
        </p:graphicFrame>
      </p:grpSp>
      <p:sp>
        <p:nvSpPr>
          <p:cNvPr id="7" name="TextovéPole 6"/>
          <p:cNvSpPr txBox="1"/>
          <p:nvPr/>
        </p:nvSpPr>
        <p:spPr>
          <a:xfrm>
            <a:off x="928662" y="2786058"/>
            <a:ext cx="7286676" cy="677108"/>
          </a:xfrm>
          <a:prstGeom prst="rect">
            <a:avLst/>
          </a:prstGeom>
          <a:noFill/>
        </p:spPr>
        <p:txBody>
          <a:bodyPr wrap="square" rtlCol="0">
            <a:spAutoFit/>
          </a:bodyPr>
          <a:lstStyle/>
          <a:p>
            <a:r>
              <a:rPr lang="cs-CZ" dirty="0" smtClean="0"/>
              <a:t>Skutečný </a:t>
            </a:r>
            <a:r>
              <a:rPr lang="cs-CZ" dirty="0" smtClean="0">
                <a:solidFill>
                  <a:srgbClr val="0000FF"/>
                </a:solidFill>
              </a:rPr>
              <a:t>fyzikální impulz však fonon pro </a:t>
            </a:r>
            <a:r>
              <a:rPr lang="cs-CZ" b="1" i="1" dirty="0" smtClean="0">
                <a:solidFill>
                  <a:srgbClr val="0000FF"/>
                </a:solidFill>
              </a:rPr>
              <a:t>q </a:t>
            </a:r>
            <a:r>
              <a:rPr lang="cs-CZ" i="1" dirty="0" smtClean="0">
                <a:solidFill>
                  <a:srgbClr val="0000FF"/>
                </a:solidFill>
              </a:rPr>
              <a:t>≠ </a:t>
            </a:r>
            <a:r>
              <a:rPr lang="cs-CZ" dirty="0" smtClean="0">
                <a:solidFill>
                  <a:srgbClr val="0000FF"/>
                </a:solidFill>
              </a:rPr>
              <a:t>0 nemá</a:t>
            </a:r>
            <a:r>
              <a:rPr lang="cs-CZ" dirty="0" smtClean="0"/>
              <a:t>.</a:t>
            </a:r>
          </a:p>
          <a:p>
            <a:r>
              <a:rPr lang="cs-CZ" i="1" dirty="0" smtClean="0"/>
              <a:t>Důvod</a:t>
            </a:r>
            <a:r>
              <a:rPr lang="cs-CZ" dirty="0" smtClean="0"/>
              <a:t>: </a:t>
            </a:r>
            <a:r>
              <a:rPr lang="cs-CZ" dirty="0" err="1" smtClean="0"/>
              <a:t>fononové</a:t>
            </a:r>
            <a:r>
              <a:rPr lang="cs-CZ" dirty="0" smtClean="0"/>
              <a:t> souřadnice </a:t>
            </a:r>
            <a:r>
              <a:rPr lang="cs-CZ" i="1" dirty="0" smtClean="0">
                <a:latin typeface="Times New Roman" pitchFamily="18" charset="0"/>
                <a:cs typeface="Times New Roman" pitchFamily="18" charset="0"/>
              </a:rPr>
              <a:t>Q</a:t>
            </a:r>
            <a:r>
              <a:rPr lang="cs-CZ" dirty="0" smtClean="0"/>
              <a:t> závisí na relativních souřadnicích </a:t>
            </a:r>
            <a:r>
              <a:rPr lang="cs-CZ" sz="2000" i="1" dirty="0" smtClean="0">
                <a:latin typeface="Times New Roman" pitchFamily="18" charset="0"/>
                <a:cs typeface="Times New Roman" pitchFamily="18" charset="0"/>
              </a:rPr>
              <a:t>u.</a:t>
            </a:r>
          </a:p>
        </p:txBody>
      </p:sp>
      <p:sp>
        <p:nvSpPr>
          <p:cNvPr id="10" name="TextovéPole 9"/>
          <p:cNvSpPr txBox="1"/>
          <p:nvPr/>
        </p:nvSpPr>
        <p:spPr>
          <a:xfrm>
            <a:off x="928662" y="3526697"/>
            <a:ext cx="6786610" cy="830997"/>
          </a:xfrm>
          <a:prstGeom prst="rect">
            <a:avLst/>
          </a:prstGeom>
          <a:noFill/>
        </p:spPr>
        <p:txBody>
          <a:bodyPr wrap="square" rtlCol="0">
            <a:spAutoFit/>
          </a:bodyPr>
          <a:lstStyle/>
          <a:p>
            <a:r>
              <a:rPr lang="cs-CZ" sz="1600" i="1" dirty="0" smtClean="0"/>
              <a:t>Příklad</a:t>
            </a:r>
            <a:r>
              <a:rPr lang="cs-CZ" sz="1600" dirty="0" smtClean="0"/>
              <a:t>: kmity molekuly </a:t>
            </a:r>
            <a:r>
              <a:rPr lang="cs-CZ" sz="1600" dirty="0" err="1" smtClean="0"/>
              <a:t>H</a:t>
            </a:r>
            <a:r>
              <a:rPr lang="cs-CZ" sz="1600" baseline="-25000" dirty="0" err="1" smtClean="0"/>
              <a:t>2</a:t>
            </a:r>
            <a:r>
              <a:rPr lang="cs-CZ" sz="1600" baseline="-25000" dirty="0" smtClean="0"/>
              <a:t> </a:t>
            </a:r>
            <a:r>
              <a:rPr lang="cs-CZ" sz="1600" dirty="0" smtClean="0"/>
              <a:t>se vyjadřují pomocí relativní souřadnice </a:t>
            </a:r>
            <a:r>
              <a:rPr lang="cs-CZ" sz="1600" b="1" i="1" dirty="0" err="1" smtClean="0"/>
              <a:t>r</a:t>
            </a:r>
            <a:r>
              <a:rPr lang="cs-CZ" sz="1600" baseline="-25000" dirty="0" err="1" smtClean="0"/>
              <a:t>1</a:t>
            </a:r>
            <a:r>
              <a:rPr lang="cs-CZ" sz="1600" dirty="0" smtClean="0"/>
              <a:t>- </a:t>
            </a:r>
            <a:r>
              <a:rPr lang="cs-CZ" sz="1600" b="1" i="1" dirty="0" err="1" smtClean="0"/>
              <a:t>r</a:t>
            </a:r>
            <a:r>
              <a:rPr lang="cs-CZ" sz="1600" baseline="-25000" dirty="0" err="1" smtClean="0"/>
              <a:t>2</a:t>
            </a:r>
            <a:r>
              <a:rPr lang="cs-CZ" sz="1600" baseline="-25000" dirty="0" smtClean="0"/>
              <a:t>  </a:t>
            </a:r>
            <a:r>
              <a:rPr lang="cs-CZ" sz="1600" dirty="0" smtClean="0"/>
              <a:t>s níž není spojený fyzikální impulz</a:t>
            </a:r>
            <a:r>
              <a:rPr lang="en-US" sz="1600" dirty="0" smtClean="0"/>
              <a:t>;</a:t>
            </a:r>
            <a:r>
              <a:rPr lang="cs-CZ" sz="1600" dirty="0" smtClean="0"/>
              <a:t> standardní (fyzikální) impulz nese jen těžiště se souřadnicí (</a:t>
            </a:r>
            <a:r>
              <a:rPr lang="cs-CZ" sz="1600" b="1" i="1" dirty="0" err="1" smtClean="0"/>
              <a:t>r</a:t>
            </a:r>
            <a:r>
              <a:rPr lang="cs-CZ" sz="1600" baseline="-25000" dirty="0" err="1" smtClean="0"/>
              <a:t>1</a:t>
            </a:r>
            <a:r>
              <a:rPr lang="cs-CZ" sz="1600" dirty="0" smtClean="0"/>
              <a:t>+ </a:t>
            </a:r>
            <a:r>
              <a:rPr lang="cs-CZ" sz="1600" b="1" i="1" dirty="0" err="1" smtClean="0"/>
              <a:t>r</a:t>
            </a:r>
            <a:r>
              <a:rPr lang="cs-CZ" sz="1600" baseline="-25000" dirty="0" err="1" smtClean="0"/>
              <a:t>2</a:t>
            </a:r>
            <a:r>
              <a:rPr lang="cs-CZ" sz="1600" dirty="0" smtClean="0"/>
              <a:t>)/2 (translace pro </a:t>
            </a:r>
            <a:r>
              <a:rPr lang="cs-CZ" sz="1600" b="1" i="1" dirty="0" smtClean="0"/>
              <a:t>q</a:t>
            </a:r>
            <a:r>
              <a:rPr lang="cs-CZ" sz="1600" dirty="0" smtClean="0"/>
              <a:t>=0).  </a:t>
            </a:r>
            <a:r>
              <a:rPr lang="cs-CZ" sz="1600" baseline="-25000" dirty="0" smtClean="0"/>
              <a:t> </a:t>
            </a:r>
            <a:endParaRPr lang="cs-CZ" dirty="0"/>
          </a:p>
        </p:txBody>
      </p:sp>
      <p:grpSp>
        <p:nvGrpSpPr>
          <p:cNvPr id="18" name="Skupina 17"/>
          <p:cNvGrpSpPr/>
          <p:nvPr/>
        </p:nvGrpSpPr>
        <p:grpSpPr>
          <a:xfrm>
            <a:off x="907464" y="4702742"/>
            <a:ext cx="7093560" cy="1298026"/>
            <a:chOff x="907464" y="4559866"/>
            <a:chExt cx="7093560" cy="1298026"/>
          </a:xfrm>
        </p:grpSpPr>
        <p:sp>
          <p:nvSpPr>
            <p:cNvPr id="11" name="TextovéPole 10"/>
            <p:cNvSpPr txBox="1"/>
            <p:nvPr/>
          </p:nvSpPr>
          <p:spPr>
            <a:xfrm>
              <a:off x="907464" y="4559866"/>
              <a:ext cx="7093560" cy="369332"/>
            </a:xfrm>
            <a:prstGeom prst="rect">
              <a:avLst/>
            </a:prstGeom>
            <a:solidFill>
              <a:schemeClr val="bg2"/>
            </a:solidFill>
          </p:spPr>
          <p:txBody>
            <a:bodyPr wrap="square" rtlCol="0">
              <a:spAutoFit/>
            </a:bodyPr>
            <a:lstStyle/>
            <a:p>
              <a:r>
                <a:rPr lang="cs-CZ" i="1" dirty="0" smtClean="0">
                  <a:solidFill>
                    <a:srgbClr val="0000FF"/>
                  </a:solidFill>
                </a:rPr>
                <a:t>Fyzikální impulz pro krystalovou mříž </a:t>
              </a:r>
              <a:r>
                <a:rPr lang="cs-CZ" dirty="0" smtClean="0"/>
                <a:t>je </a:t>
              </a:r>
              <a:r>
                <a:rPr lang="cs-CZ" sz="1600" dirty="0" smtClean="0"/>
                <a:t>(pro zjednodušení bereme </a:t>
              </a:r>
              <a:r>
                <a:rPr lang="cs-CZ" sz="1600" dirty="0" err="1" smtClean="0"/>
                <a:t>1D</a:t>
              </a:r>
              <a:r>
                <a:rPr lang="cs-CZ" sz="1600" dirty="0" smtClean="0"/>
                <a:t> model)</a:t>
              </a:r>
              <a:endParaRPr lang="cs-CZ" dirty="0"/>
            </a:p>
          </p:txBody>
        </p:sp>
        <p:grpSp>
          <p:nvGrpSpPr>
            <p:cNvPr id="17" name="Skupina 16"/>
            <p:cNvGrpSpPr/>
            <p:nvPr/>
          </p:nvGrpSpPr>
          <p:grpSpPr>
            <a:xfrm>
              <a:off x="3071802" y="5000636"/>
              <a:ext cx="1928826" cy="857256"/>
              <a:chOff x="3071802" y="5000636"/>
              <a:chExt cx="1928826" cy="857256"/>
            </a:xfrm>
          </p:grpSpPr>
          <p:sp>
            <p:nvSpPr>
              <p:cNvPr id="16" name="Zaoblený obdélník 15"/>
              <p:cNvSpPr/>
              <p:nvPr/>
            </p:nvSpPr>
            <p:spPr>
              <a:xfrm>
                <a:off x="3071802" y="5000636"/>
                <a:ext cx="1928826" cy="857256"/>
              </a:xfrm>
              <a:prstGeom prst="roundRect">
                <a:avLst>
                  <a:gd name="adj" fmla="val 10741"/>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2" name="Objekt 11"/>
              <p:cNvGraphicFramePr>
                <a:graphicFrameLocks noChangeAspect="1"/>
              </p:cNvGraphicFramePr>
              <p:nvPr/>
            </p:nvGraphicFramePr>
            <p:xfrm>
              <a:off x="3143240" y="5140340"/>
              <a:ext cx="1786315" cy="646114"/>
            </p:xfrm>
            <a:graphic>
              <a:graphicData uri="http://schemas.openxmlformats.org/presentationml/2006/ole">
                <p:oleObj spid="_x0000_s1027" name="Rovnice" r:id="rId4" imgW="1193760" imgH="431640" progId="Equation.3">
                  <p:embed/>
                </p:oleObj>
              </a:graphicData>
            </a:graphic>
          </p:graphicFrame>
        </p:grpSp>
      </p:grpSp>
      <p:sp>
        <p:nvSpPr>
          <p:cNvPr id="13" name="Zástupný symbol pro číslo snímku 12"/>
          <p:cNvSpPr>
            <a:spLocks noGrp="1"/>
          </p:cNvSpPr>
          <p:nvPr>
            <p:ph type="sldNum" sz="quarter" idx="12"/>
          </p:nvPr>
        </p:nvSpPr>
        <p:spPr/>
        <p:txBody>
          <a:bodyPr/>
          <a:lstStyle/>
          <a:p>
            <a:fld id="{43834071-E7C3-4BA8-AC84-AF0BADB1CE30}" type="slidenum">
              <a:rPr lang="cs-CZ" smtClean="0"/>
              <a:pPr/>
              <a:t>2</a:t>
            </a:fld>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20</a:t>
            </a:fld>
            <a:endParaRPr lang="cs-CZ"/>
          </a:p>
        </p:txBody>
      </p:sp>
      <p:sp>
        <p:nvSpPr>
          <p:cNvPr id="5" name="TextovéPole 4"/>
          <p:cNvSpPr txBox="1"/>
          <p:nvPr/>
        </p:nvSpPr>
        <p:spPr>
          <a:xfrm>
            <a:off x="5000628" y="285728"/>
            <a:ext cx="3643338"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cs-CZ" smtClean="0"/>
              <a:t>Nepružný rozptyl </a:t>
            </a:r>
            <a:r>
              <a:rPr lang="cs-CZ" dirty="0" smtClean="0"/>
              <a:t>neutronů - </a:t>
            </a:r>
            <a:r>
              <a:rPr lang="cs-CZ" i="1" dirty="0" smtClean="0"/>
              <a:t>2</a:t>
            </a:r>
            <a:endParaRPr lang="cs-CZ" i="1" dirty="0"/>
          </a:p>
        </p:txBody>
      </p:sp>
      <p:sp>
        <p:nvSpPr>
          <p:cNvPr id="6" name="TextovéPole 5"/>
          <p:cNvSpPr txBox="1"/>
          <p:nvPr/>
        </p:nvSpPr>
        <p:spPr>
          <a:xfrm>
            <a:off x="714348" y="4572008"/>
            <a:ext cx="7715304" cy="646331"/>
          </a:xfrm>
          <a:prstGeom prst="rect">
            <a:avLst/>
          </a:prstGeom>
          <a:solidFill>
            <a:srgbClr val="E2FFC5"/>
          </a:solidFill>
          <a:ln w="12700">
            <a:solidFill>
              <a:schemeClr val="accent3">
                <a:lumMod val="75000"/>
              </a:schemeClr>
            </a:solidFill>
          </a:ln>
        </p:spPr>
        <p:txBody>
          <a:bodyPr wrap="square" rtlCol="0">
            <a:spAutoFit/>
          </a:bodyPr>
          <a:lstStyle/>
          <a:p>
            <a:r>
              <a:rPr lang="cs-CZ" dirty="0" smtClean="0"/>
              <a:t>Na rozptýlených neutronech je možné dobře měřit změnu energie i impulzu,</a:t>
            </a:r>
          </a:p>
          <a:p>
            <a:r>
              <a:rPr lang="cs-CZ" dirty="0" smtClean="0"/>
              <a:t>takže je možné z měření získat disperzní závislosti </a:t>
            </a:r>
            <a:r>
              <a:rPr lang="el-GR" i="1" dirty="0" smtClean="0">
                <a:latin typeface="Cambria Math"/>
                <a:ea typeface="Cambria Math"/>
              </a:rPr>
              <a:t>ω</a:t>
            </a:r>
            <a:r>
              <a:rPr lang="cs-CZ" i="1" baseline="-25000" dirty="0" smtClean="0">
                <a:latin typeface="Cambria Math"/>
                <a:ea typeface="Cambria Math"/>
              </a:rPr>
              <a:t>j </a:t>
            </a:r>
            <a:r>
              <a:rPr lang="cs-CZ" dirty="0" smtClean="0"/>
              <a:t>(</a:t>
            </a:r>
            <a:r>
              <a:rPr lang="cs-CZ" b="1" i="1" dirty="0" smtClean="0"/>
              <a:t>q</a:t>
            </a:r>
            <a:r>
              <a:rPr lang="cs-CZ" dirty="0" smtClean="0"/>
              <a:t>). </a:t>
            </a:r>
            <a:endParaRPr lang="cs-CZ" dirty="0"/>
          </a:p>
        </p:txBody>
      </p:sp>
      <p:grpSp>
        <p:nvGrpSpPr>
          <p:cNvPr id="41" name="Skupina 40"/>
          <p:cNvGrpSpPr/>
          <p:nvPr/>
        </p:nvGrpSpPr>
        <p:grpSpPr>
          <a:xfrm>
            <a:off x="857224" y="1071546"/>
            <a:ext cx="3176590" cy="3214704"/>
            <a:chOff x="857224" y="1071546"/>
            <a:chExt cx="3176590" cy="3214704"/>
          </a:xfrm>
        </p:grpSpPr>
        <p:grpSp>
          <p:nvGrpSpPr>
            <p:cNvPr id="36" name="Skupina 35"/>
            <p:cNvGrpSpPr/>
            <p:nvPr/>
          </p:nvGrpSpPr>
          <p:grpSpPr>
            <a:xfrm>
              <a:off x="857224" y="1071546"/>
              <a:ext cx="3176590" cy="1695991"/>
              <a:chOff x="928662" y="1447257"/>
              <a:chExt cx="3176590" cy="1695991"/>
            </a:xfrm>
          </p:grpSpPr>
          <p:grpSp>
            <p:nvGrpSpPr>
              <p:cNvPr id="14" name="Skupina 13"/>
              <p:cNvGrpSpPr/>
              <p:nvPr/>
            </p:nvGrpSpPr>
            <p:grpSpPr>
              <a:xfrm>
                <a:off x="928662" y="1447257"/>
                <a:ext cx="3176590" cy="1338801"/>
                <a:chOff x="1285852" y="1142984"/>
                <a:chExt cx="3176590" cy="1338801"/>
              </a:xfrm>
            </p:grpSpPr>
            <p:cxnSp>
              <p:nvCxnSpPr>
                <p:cNvPr id="15" name="Přímá spojovací šipka 14"/>
                <p:cNvCxnSpPr/>
                <p:nvPr/>
              </p:nvCxnSpPr>
              <p:spPr>
                <a:xfrm>
                  <a:off x="1285852" y="2008707"/>
                  <a:ext cx="1500198" cy="1588"/>
                </a:xfrm>
                <a:prstGeom prst="straightConnector1">
                  <a:avLst/>
                </a:prstGeom>
                <a:ln>
                  <a:solidFill>
                    <a:srgbClr val="0000FF"/>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srcRect r="3786" b="-13516"/>
                <a:stretch>
                  <a:fillRect/>
                </a:stretch>
              </p:blipFill>
              <p:spPr bwMode="auto">
                <a:xfrm rot="1191634" flipH="1" flipV="1">
                  <a:off x="2730591" y="2275043"/>
                  <a:ext cx="1731851" cy="206742"/>
                </a:xfrm>
                <a:prstGeom prst="rect">
                  <a:avLst/>
                </a:prstGeom>
                <a:noFill/>
                <a:ln w="9525">
                  <a:noFill/>
                  <a:miter lim="800000"/>
                  <a:headEnd/>
                  <a:tailEnd/>
                </a:ln>
              </p:spPr>
            </p:pic>
            <p:cxnSp>
              <p:nvCxnSpPr>
                <p:cNvPr id="17" name="Přímá spojovací šipka 16"/>
                <p:cNvCxnSpPr/>
                <p:nvPr/>
              </p:nvCxnSpPr>
              <p:spPr>
                <a:xfrm flipV="1">
                  <a:off x="2786050" y="1142984"/>
                  <a:ext cx="1571636" cy="857256"/>
                </a:xfrm>
                <a:prstGeom prst="straightConnector1">
                  <a:avLst/>
                </a:prstGeom>
                <a:ln>
                  <a:solidFill>
                    <a:srgbClr val="0000FF"/>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
            <p:nvSpPr>
              <p:cNvPr id="30" name="TextovéPole 29"/>
              <p:cNvSpPr txBox="1"/>
              <p:nvPr/>
            </p:nvSpPr>
            <p:spPr>
              <a:xfrm>
                <a:off x="1285852" y="1967068"/>
                <a:ext cx="571504" cy="318924"/>
              </a:xfrm>
              <a:prstGeom prst="rect">
                <a:avLst/>
              </a:prstGeom>
              <a:noFill/>
            </p:spPr>
            <p:txBody>
              <a:bodyPr wrap="square" lIns="36000" tIns="36000" rIns="36000" bIns="36000" rtlCol="0">
                <a:spAutoFit/>
              </a:bodyPr>
              <a:lstStyle/>
              <a:p>
                <a:r>
                  <a:rPr lang="en-US" sz="1600" i="1" dirty="0" err="1" smtClean="0">
                    <a:latin typeface="Times New Roman" pitchFamily="18" charset="0"/>
                    <a:cs typeface="Times New Roman" pitchFamily="18" charset="0"/>
                  </a:rPr>
                  <a:t>E</a:t>
                </a:r>
                <a:r>
                  <a:rPr lang="en-US" i="1" baseline="-25000" dirty="0" err="1" smtClean="0">
                    <a:latin typeface="Times New Roman" pitchFamily="18" charset="0"/>
                    <a:cs typeface="Times New Roman" pitchFamily="18" charset="0"/>
                  </a:rPr>
                  <a:t>i</a:t>
                </a:r>
                <a:r>
                  <a:rPr lang="en-US" sz="1600" dirty="0" smtClean="0"/>
                  <a:t> , </a:t>
                </a:r>
                <a:r>
                  <a:rPr lang="en-US" sz="1600" b="1" i="1" dirty="0" smtClean="0"/>
                  <a:t>k</a:t>
                </a:r>
                <a:endParaRPr lang="cs-CZ" sz="1600" b="1" i="1" dirty="0"/>
              </a:p>
            </p:txBody>
          </p:sp>
          <p:sp>
            <p:nvSpPr>
              <p:cNvPr id="31" name="TextovéPole 30"/>
              <p:cNvSpPr txBox="1"/>
              <p:nvPr/>
            </p:nvSpPr>
            <p:spPr>
              <a:xfrm>
                <a:off x="2786050" y="1571612"/>
                <a:ext cx="571504" cy="318924"/>
              </a:xfrm>
              <a:prstGeom prst="rect">
                <a:avLst/>
              </a:prstGeom>
              <a:noFill/>
            </p:spPr>
            <p:txBody>
              <a:bodyPr wrap="square" lIns="36000" tIns="36000" rIns="36000" bIns="36000" rtlCol="0">
                <a:spAutoFit/>
              </a:bodyPr>
              <a:lstStyle/>
              <a:p>
                <a:r>
                  <a:rPr lang="en-US" sz="1600" i="1" dirty="0" err="1" smtClean="0">
                    <a:latin typeface="Times New Roman" pitchFamily="18" charset="0"/>
                    <a:cs typeface="Times New Roman" pitchFamily="18" charset="0"/>
                  </a:rPr>
                  <a:t>E</a:t>
                </a:r>
                <a:r>
                  <a:rPr lang="en-US" i="1" baseline="-25000" dirty="0" err="1" smtClean="0">
                    <a:latin typeface="Times New Roman" pitchFamily="18" charset="0"/>
                    <a:cs typeface="Times New Roman" pitchFamily="18" charset="0"/>
                  </a:rPr>
                  <a:t>f</a:t>
                </a:r>
                <a:r>
                  <a:rPr lang="en-US" sz="1600" dirty="0" smtClean="0"/>
                  <a:t> , </a:t>
                </a:r>
                <a:r>
                  <a:rPr lang="en-US" sz="1600" b="1" i="1" dirty="0" smtClean="0"/>
                  <a:t>k’</a:t>
                </a:r>
                <a:endParaRPr lang="cs-CZ" sz="1600" b="1" i="1" dirty="0"/>
              </a:p>
            </p:txBody>
          </p:sp>
          <p:sp>
            <p:nvSpPr>
              <p:cNvPr id="34" name="TextovéPole 33"/>
              <p:cNvSpPr txBox="1"/>
              <p:nvPr/>
            </p:nvSpPr>
            <p:spPr>
              <a:xfrm>
                <a:off x="2500298" y="2824324"/>
                <a:ext cx="990608" cy="318924"/>
              </a:xfrm>
              <a:prstGeom prst="rect">
                <a:avLst/>
              </a:prstGeom>
              <a:noFill/>
            </p:spPr>
            <p:txBody>
              <a:bodyPr wrap="square" lIns="36000" tIns="36000" rIns="36000" bIns="36000" rtlCol="0">
                <a:spAutoFit/>
              </a:bodyPr>
              <a:lstStyle/>
              <a:p>
                <a:r>
                  <a:rPr lang="en-US" sz="1600" dirty="0" smtClean="0">
                    <a:latin typeface="Cambria Math"/>
                    <a:ea typeface="Cambria Math"/>
                    <a:cs typeface="Times New Roman" pitchFamily="18" charset="0"/>
                  </a:rPr>
                  <a:t>ℏ</a:t>
                </a:r>
                <a:r>
                  <a:rPr lang="el-GR" sz="1600" i="1" dirty="0" smtClean="0">
                    <a:latin typeface="Times New Roman" pitchFamily="18" charset="0"/>
                    <a:ea typeface="Cambria Math"/>
                    <a:cs typeface="Times New Roman" pitchFamily="18" charset="0"/>
                  </a:rPr>
                  <a:t>ω</a:t>
                </a:r>
                <a:r>
                  <a:rPr lang="en-US" i="1" baseline="-25000" dirty="0" smtClean="0">
                    <a:latin typeface="Times New Roman" pitchFamily="18" charset="0"/>
                    <a:ea typeface="Cambria Math"/>
                    <a:cs typeface="Times New Roman" pitchFamily="18" charset="0"/>
                  </a:rPr>
                  <a:t>j</a:t>
                </a:r>
                <a:r>
                  <a:rPr lang="en-US" sz="1400" dirty="0" smtClean="0"/>
                  <a:t>(</a:t>
                </a:r>
                <a:r>
                  <a:rPr lang="en-US" sz="1600" b="1" i="1" dirty="0" smtClean="0"/>
                  <a:t>q</a:t>
                </a:r>
                <a:r>
                  <a:rPr lang="en-US" sz="1400" dirty="0" smtClean="0"/>
                  <a:t>)</a:t>
                </a:r>
                <a:r>
                  <a:rPr lang="en-US" i="1" baseline="-25000" dirty="0" smtClean="0">
                    <a:latin typeface="Times New Roman" pitchFamily="18" charset="0"/>
                    <a:ea typeface="Cambria Math"/>
                    <a:cs typeface="Times New Roman" pitchFamily="18" charset="0"/>
                  </a:rPr>
                  <a:t> </a:t>
                </a:r>
                <a:r>
                  <a:rPr lang="en-US" sz="1600" dirty="0" smtClean="0"/>
                  <a:t>,</a:t>
                </a:r>
                <a:r>
                  <a:rPr lang="en-US" i="1" baseline="-25000" dirty="0" smtClean="0">
                    <a:latin typeface="Times New Roman" pitchFamily="18" charset="0"/>
                    <a:ea typeface="Cambria Math"/>
                    <a:cs typeface="Times New Roman" pitchFamily="18" charset="0"/>
                  </a:rPr>
                  <a:t> </a:t>
                </a:r>
                <a:r>
                  <a:rPr lang="en-US" sz="1600" dirty="0" smtClean="0"/>
                  <a:t> </a:t>
                </a:r>
                <a:r>
                  <a:rPr lang="en-US" sz="1600" b="1" i="1" dirty="0" smtClean="0"/>
                  <a:t>q</a:t>
                </a:r>
                <a:endParaRPr lang="cs-CZ" sz="1600" b="1" i="1" dirty="0"/>
              </a:p>
            </p:txBody>
          </p:sp>
        </p:grpSp>
        <p:grpSp>
          <p:nvGrpSpPr>
            <p:cNvPr id="25" name="Skupina 24"/>
            <p:cNvGrpSpPr/>
            <p:nvPr/>
          </p:nvGrpSpPr>
          <p:grpSpPr>
            <a:xfrm>
              <a:off x="1174750" y="3071810"/>
              <a:ext cx="1960563" cy="1214440"/>
              <a:chOff x="1174750" y="3071810"/>
              <a:chExt cx="1960563" cy="1214440"/>
            </a:xfrm>
          </p:grpSpPr>
          <p:sp>
            <p:nvSpPr>
              <p:cNvPr id="38" name="TextovéPole 37"/>
              <p:cNvSpPr txBox="1"/>
              <p:nvPr/>
            </p:nvSpPr>
            <p:spPr>
              <a:xfrm>
                <a:off x="1214414" y="3071810"/>
                <a:ext cx="1785950" cy="369332"/>
              </a:xfrm>
              <a:prstGeom prst="rect">
                <a:avLst/>
              </a:prstGeom>
              <a:noFill/>
            </p:spPr>
            <p:txBody>
              <a:bodyPr wrap="square" rtlCol="0">
                <a:spAutoFit/>
              </a:bodyPr>
              <a:lstStyle/>
              <a:p>
                <a:pPr algn="ctr"/>
                <a:r>
                  <a:rPr lang="en-US" dirty="0" err="1" smtClean="0">
                    <a:solidFill>
                      <a:srgbClr val="FF0000"/>
                    </a:solidFill>
                  </a:rPr>
                  <a:t>Emise</a:t>
                </a:r>
                <a:r>
                  <a:rPr lang="en-US" dirty="0" smtClean="0">
                    <a:solidFill>
                      <a:srgbClr val="FF0000"/>
                    </a:solidFill>
                  </a:rPr>
                  <a:t> </a:t>
                </a:r>
                <a:r>
                  <a:rPr lang="en-US" dirty="0" err="1" smtClean="0">
                    <a:solidFill>
                      <a:srgbClr val="FF0000"/>
                    </a:solidFill>
                  </a:rPr>
                  <a:t>fononu</a:t>
                </a:r>
                <a:endParaRPr lang="cs-CZ" dirty="0">
                  <a:solidFill>
                    <a:srgbClr val="FF0000"/>
                  </a:solidFill>
                </a:endParaRPr>
              </a:p>
            </p:txBody>
          </p:sp>
          <p:graphicFrame>
            <p:nvGraphicFramePr>
              <p:cNvPr id="40" name="Objekt 39"/>
              <p:cNvGraphicFramePr>
                <a:graphicFrameLocks noChangeAspect="1"/>
              </p:cNvGraphicFramePr>
              <p:nvPr/>
            </p:nvGraphicFramePr>
            <p:xfrm>
              <a:off x="1174750" y="3557588"/>
              <a:ext cx="1960563" cy="728662"/>
            </p:xfrm>
            <a:graphic>
              <a:graphicData uri="http://schemas.openxmlformats.org/presentationml/2006/ole">
                <p:oleObj spid="_x0000_s76801" name="Rovnice" r:id="rId4" imgW="1231560" imgH="457200" progId="Equation.3">
                  <p:embed/>
                </p:oleObj>
              </a:graphicData>
            </a:graphic>
          </p:graphicFrame>
        </p:grpSp>
      </p:grpSp>
      <p:grpSp>
        <p:nvGrpSpPr>
          <p:cNvPr id="42" name="Skupina 41"/>
          <p:cNvGrpSpPr/>
          <p:nvPr/>
        </p:nvGrpSpPr>
        <p:grpSpPr>
          <a:xfrm>
            <a:off x="4830229" y="1113881"/>
            <a:ext cx="3170795" cy="3178719"/>
            <a:chOff x="4830229" y="1113881"/>
            <a:chExt cx="3170795" cy="3178719"/>
          </a:xfrm>
        </p:grpSpPr>
        <p:grpSp>
          <p:nvGrpSpPr>
            <p:cNvPr id="37" name="Skupina 36"/>
            <p:cNvGrpSpPr/>
            <p:nvPr/>
          </p:nvGrpSpPr>
          <p:grpSpPr>
            <a:xfrm>
              <a:off x="4830229" y="1113881"/>
              <a:ext cx="3170795" cy="1642378"/>
              <a:chOff x="4643438" y="1462604"/>
              <a:chExt cx="3170795" cy="1642378"/>
            </a:xfrm>
          </p:grpSpPr>
          <p:grpSp>
            <p:nvGrpSpPr>
              <p:cNvPr id="26" name="Skupina 25"/>
              <p:cNvGrpSpPr/>
              <p:nvPr/>
            </p:nvGrpSpPr>
            <p:grpSpPr>
              <a:xfrm>
                <a:off x="4643438" y="1462604"/>
                <a:ext cx="3170795" cy="1381579"/>
                <a:chOff x="4643438" y="1462604"/>
                <a:chExt cx="3170795" cy="1381579"/>
              </a:xfrm>
            </p:grpSpPr>
            <p:cxnSp>
              <p:nvCxnSpPr>
                <p:cNvPr id="27" name="Přímá spojovací šipka 26"/>
                <p:cNvCxnSpPr/>
                <p:nvPr/>
              </p:nvCxnSpPr>
              <p:spPr>
                <a:xfrm>
                  <a:off x="4643438" y="2311393"/>
                  <a:ext cx="1500198" cy="1588"/>
                </a:xfrm>
                <a:prstGeom prst="straightConnector1">
                  <a:avLst/>
                </a:prstGeom>
                <a:ln>
                  <a:solidFill>
                    <a:srgbClr val="0000FF"/>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3" cstate="print"/>
                <a:srcRect/>
                <a:stretch>
                  <a:fillRect/>
                </a:stretch>
              </p:blipFill>
              <p:spPr bwMode="auto">
                <a:xfrm rot="1632672" flipV="1">
                  <a:off x="6014233" y="2662058"/>
                  <a:ext cx="1800000" cy="182125"/>
                </a:xfrm>
                <a:prstGeom prst="rect">
                  <a:avLst/>
                </a:prstGeom>
                <a:noFill/>
                <a:ln w="9525">
                  <a:noFill/>
                  <a:miter lim="800000"/>
                  <a:headEnd/>
                  <a:tailEnd/>
                </a:ln>
              </p:spPr>
            </p:pic>
            <p:cxnSp>
              <p:nvCxnSpPr>
                <p:cNvPr id="29" name="Přímá spojovací šipka 28"/>
                <p:cNvCxnSpPr/>
                <p:nvPr/>
              </p:nvCxnSpPr>
              <p:spPr>
                <a:xfrm rot="10800000" flipH="1">
                  <a:off x="6113838" y="1462604"/>
                  <a:ext cx="1387119" cy="841401"/>
                </a:xfrm>
                <a:prstGeom prst="straightConnector1">
                  <a:avLst/>
                </a:prstGeom>
                <a:ln>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2" name="TextovéPole 31"/>
              <p:cNvSpPr txBox="1"/>
              <p:nvPr/>
            </p:nvSpPr>
            <p:spPr>
              <a:xfrm>
                <a:off x="5009095" y="2038506"/>
                <a:ext cx="571504" cy="318924"/>
              </a:xfrm>
              <a:prstGeom prst="rect">
                <a:avLst/>
              </a:prstGeom>
              <a:noFill/>
            </p:spPr>
            <p:txBody>
              <a:bodyPr wrap="square" lIns="36000" tIns="36000" rIns="36000" bIns="36000" rtlCol="0">
                <a:spAutoFit/>
              </a:bodyPr>
              <a:lstStyle/>
              <a:p>
                <a:r>
                  <a:rPr lang="en-US" sz="1600" i="1" dirty="0" err="1" smtClean="0">
                    <a:latin typeface="Times New Roman" pitchFamily="18" charset="0"/>
                    <a:cs typeface="Times New Roman" pitchFamily="18" charset="0"/>
                  </a:rPr>
                  <a:t>E</a:t>
                </a:r>
                <a:r>
                  <a:rPr lang="en-US" i="1" baseline="-25000" dirty="0" err="1" smtClean="0">
                    <a:latin typeface="Times New Roman" pitchFamily="18" charset="0"/>
                    <a:cs typeface="Times New Roman" pitchFamily="18" charset="0"/>
                  </a:rPr>
                  <a:t>i</a:t>
                </a:r>
                <a:r>
                  <a:rPr lang="en-US" sz="1600" dirty="0" smtClean="0"/>
                  <a:t> , </a:t>
                </a:r>
                <a:r>
                  <a:rPr lang="en-US" sz="1600" b="1" i="1" dirty="0" smtClean="0"/>
                  <a:t>k</a:t>
                </a:r>
                <a:endParaRPr lang="cs-CZ" sz="1600" b="1" i="1" dirty="0"/>
              </a:p>
            </p:txBody>
          </p:sp>
          <p:sp>
            <p:nvSpPr>
              <p:cNvPr id="33" name="TextovéPole 32"/>
              <p:cNvSpPr txBox="1"/>
              <p:nvPr/>
            </p:nvSpPr>
            <p:spPr>
              <a:xfrm>
                <a:off x="6215074" y="1643050"/>
                <a:ext cx="571504" cy="318924"/>
              </a:xfrm>
              <a:prstGeom prst="rect">
                <a:avLst/>
              </a:prstGeom>
              <a:noFill/>
            </p:spPr>
            <p:txBody>
              <a:bodyPr wrap="square" lIns="36000" tIns="36000" rIns="36000" bIns="36000" rtlCol="0">
                <a:spAutoFit/>
              </a:bodyPr>
              <a:lstStyle/>
              <a:p>
                <a:r>
                  <a:rPr lang="en-US" sz="1600" i="1" dirty="0" err="1" smtClean="0">
                    <a:latin typeface="Times New Roman" pitchFamily="18" charset="0"/>
                    <a:cs typeface="Times New Roman" pitchFamily="18" charset="0"/>
                  </a:rPr>
                  <a:t>E</a:t>
                </a:r>
                <a:r>
                  <a:rPr lang="en-US" i="1" baseline="-25000" dirty="0" err="1" smtClean="0">
                    <a:latin typeface="Times New Roman" pitchFamily="18" charset="0"/>
                    <a:cs typeface="Times New Roman" pitchFamily="18" charset="0"/>
                  </a:rPr>
                  <a:t>f</a:t>
                </a:r>
                <a:r>
                  <a:rPr lang="en-US" sz="1600" dirty="0" smtClean="0"/>
                  <a:t> , </a:t>
                </a:r>
                <a:r>
                  <a:rPr lang="en-US" sz="1600" b="1" i="1" dirty="0" smtClean="0"/>
                  <a:t>k’</a:t>
                </a:r>
                <a:endParaRPr lang="cs-CZ" sz="1600" b="1" i="1" dirty="0"/>
              </a:p>
            </p:txBody>
          </p:sp>
          <p:sp>
            <p:nvSpPr>
              <p:cNvPr id="35" name="TextovéPole 34"/>
              <p:cNvSpPr txBox="1"/>
              <p:nvPr/>
            </p:nvSpPr>
            <p:spPr>
              <a:xfrm>
                <a:off x="6153160" y="2786058"/>
                <a:ext cx="990608" cy="318924"/>
              </a:xfrm>
              <a:prstGeom prst="rect">
                <a:avLst/>
              </a:prstGeom>
              <a:noFill/>
            </p:spPr>
            <p:txBody>
              <a:bodyPr wrap="square" lIns="36000" tIns="36000" rIns="36000" bIns="36000" rtlCol="0">
                <a:spAutoFit/>
              </a:bodyPr>
              <a:lstStyle/>
              <a:p>
                <a:r>
                  <a:rPr lang="en-US" sz="1600" dirty="0" smtClean="0">
                    <a:latin typeface="Cambria Math"/>
                    <a:ea typeface="Cambria Math"/>
                    <a:cs typeface="Times New Roman" pitchFamily="18" charset="0"/>
                  </a:rPr>
                  <a:t>ℏ</a:t>
                </a:r>
                <a:r>
                  <a:rPr lang="el-GR" sz="1600" i="1" dirty="0" smtClean="0">
                    <a:latin typeface="Times New Roman" pitchFamily="18" charset="0"/>
                    <a:ea typeface="Cambria Math"/>
                    <a:cs typeface="Times New Roman" pitchFamily="18" charset="0"/>
                  </a:rPr>
                  <a:t>ω</a:t>
                </a:r>
                <a:r>
                  <a:rPr lang="en-US" i="1" baseline="-25000" dirty="0" smtClean="0">
                    <a:latin typeface="Times New Roman" pitchFamily="18" charset="0"/>
                    <a:ea typeface="Cambria Math"/>
                    <a:cs typeface="Times New Roman" pitchFamily="18" charset="0"/>
                  </a:rPr>
                  <a:t>j</a:t>
                </a:r>
                <a:r>
                  <a:rPr lang="en-US" sz="1400" dirty="0" smtClean="0"/>
                  <a:t>(</a:t>
                </a:r>
                <a:r>
                  <a:rPr lang="en-US" sz="1600" b="1" i="1" dirty="0" smtClean="0"/>
                  <a:t>q</a:t>
                </a:r>
                <a:r>
                  <a:rPr lang="en-US" sz="1400" dirty="0" smtClean="0"/>
                  <a:t>)</a:t>
                </a:r>
                <a:r>
                  <a:rPr lang="en-US" i="1" baseline="-25000" dirty="0" smtClean="0">
                    <a:latin typeface="Times New Roman" pitchFamily="18" charset="0"/>
                    <a:ea typeface="Cambria Math"/>
                    <a:cs typeface="Times New Roman" pitchFamily="18" charset="0"/>
                  </a:rPr>
                  <a:t> </a:t>
                </a:r>
                <a:r>
                  <a:rPr lang="en-US" sz="1600" dirty="0" smtClean="0"/>
                  <a:t>,</a:t>
                </a:r>
                <a:r>
                  <a:rPr lang="en-US" i="1" baseline="-25000" dirty="0" smtClean="0">
                    <a:latin typeface="Times New Roman" pitchFamily="18" charset="0"/>
                    <a:ea typeface="Cambria Math"/>
                    <a:cs typeface="Times New Roman" pitchFamily="18" charset="0"/>
                  </a:rPr>
                  <a:t> </a:t>
                </a:r>
                <a:r>
                  <a:rPr lang="en-US" sz="1600" dirty="0" smtClean="0"/>
                  <a:t> </a:t>
                </a:r>
                <a:r>
                  <a:rPr lang="en-US" sz="1600" b="1" i="1" dirty="0" smtClean="0"/>
                  <a:t>q</a:t>
                </a:r>
                <a:endParaRPr lang="cs-CZ" sz="1600" b="1" i="1" dirty="0"/>
              </a:p>
            </p:txBody>
          </p:sp>
        </p:grpSp>
        <p:sp>
          <p:nvSpPr>
            <p:cNvPr id="39" name="TextovéPole 38"/>
            <p:cNvSpPr txBox="1"/>
            <p:nvPr/>
          </p:nvSpPr>
          <p:spPr>
            <a:xfrm>
              <a:off x="5429256" y="3071810"/>
              <a:ext cx="1785950" cy="369332"/>
            </a:xfrm>
            <a:prstGeom prst="rect">
              <a:avLst/>
            </a:prstGeom>
            <a:noFill/>
          </p:spPr>
          <p:txBody>
            <a:bodyPr wrap="square" rtlCol="0">
              <a:spAutoFit/>
            </a:bodyPr>
            <a:lstStyle/>
            <a:p>
              <a:pPr algn="ctr"/>
              <a:r>
                <a:rPr lang="en-US" dirty="0" err="1" smtClean="0">
                  <a:solidFill>
                    <a:srgbClr val="FF0000"/>
                  </a:solidFill>
                </a:rPr>
                <a:t>Absorpce</a:t>
              </a:r>
              <a:r>
                <a:rPr lang="en-US" dirty="0" smtClean="0">
                  <a:solidFill>
                    <a:srgbClr val="FF0000"/>
                  </a:solidFill>
                </a:rPr>
                <a:t> </a:t>
              </a:r>
              <a:r>
                <a:rPr lang="en-US" dirty="0" err="1" smtClean="0">
                  <a:solidFill>
                    <a:srgbClr val="FF0000"/>
                  </a:solidFill>
                </a:rPr>
                <a:t>fononu</a:t>
              </a:r>
              <a:endParaRPr lang="cs-CZ" dirty="0">
                <a:solidFill>
                  <a:srgbClr val="FF0000"/>
                </a:solidFill>
              </a:endParaRPr>
            </a:p>
          </p:txBody>
        </p:sp>
        <p:graphicFrame>
          <p:nvGraphicFramePr>
            <p:cNvPr id="76802" name="Object 2"/>
            <p:cNvGraphicFramePr>
              <a:graphicFrameLocks noChangeAspect="1"/>
            </p:cNvGraphicFramePr>
            <p:nvPr/>
          </p:nvGraphicFramePr>
          <p:xfrm>
            <a:off x="5318125" y="3563938"/>
            <a:ext cx="1962150" cy="728662"/>
          </p:xfrm>
          <a:graphic>
            <a:graphicData uri="http://schemas.openxmlformats.org/presentationml/2006/ole">
              <p:oleObj spid="_x0000_s76802" name="Rovnice" r:id="rId5" imgW="1231560" imgH="457200" progId="Equation.3">
                <p:embed/>
              </p:oleObj>
            </a:graphicData>
          </a:graphic>
        </p:graphicFrame>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21</a:t>
            </a:fld>
            <a:endParaRPr lang="cs-CZ"/>
          </a:p>
        </p:txBody>
      </p:sp>
      <p:pic>
        <p:nvPicPr>
          <p:cNvPr id="5" name="Picture 2"/>
          <p:cNvPicPr>
            <a:picLocks noChangeAspect="1" noChangeArrowheads="1"/>
          </p:cNvPicPr>
          <p:nvPr/>
        </p:nvPicPr>
        <p:blipFill>
          <a:blip r:embed="rId2" cstate="print"/>
          <a:srcRect/>
          <a:stretch>
            <a:fillRect/>
          </a:stretch>
        </p:blipFill>
        <p:spPr bwMode="auto">
          <a:xfrm>
            <a:off x="857224" y="2000240"/>
            <a:ext cx="7791200" cy="2911504"/>
          </a:xfrm>
          <a:prstGeom prst="rect">
            <a:avLst/>
          </a:prstGeom>
          <a:noFill/>
          <a:ln w="9525">
            <a:noFill/>
            <a:miter lim="800000"/>
            <a:headEnd/>
            <a:tailEnd/>
          </a:ln>
        </p:spPr>
      </p:pic>
      <p:sp>
        <p:nvSpPr>
          <p:cNvPr id="6" name="Obdélník 5"/>
          <p:cNvSpPr/>
          <p:nvPr/>
        </p:nvSpPr>
        <p:spPr>
          <a:xfrm>
            <a:off x="7175503" y="5596282"/>
            <a:ext cx="1611339" cy="261610"/>
          </a:xfrm>
          <a:prstGeom prst="rect">
            <a:avLst/>
          </a:prstGeom>
        </p:spPr>
        <p:txBody>
          <a:bodyPr wrap="none">
            <a:spAutoFit/>
          </a:bodyPr>
          <a:lstStyle/>
          <a:p>
            <a:pPr algn="ctr"/>
            <a:r>
              <a:rPr lang="cs-CZ" sz="1050" dirty="0" smtClean="0">
                <a:hlinkClick r:id="rId3"/>
              </a:rPr>
              <a:t>R. Gross, </a:t>
            </a:r>
            <a:r>
              <a:rPr lang="cs-CZ" sz="1050" dirty="0" err="1" smtClean="0">
                <a:hlinkClick r:id="rId3"/>
              </a:rPr>
              <a:t>WMI</a:t>
            </a:r>
            <a:r>
              <a:rPr lang="cs-CZ" sz="1050" dirty="0" smtClean="0">
                <a:hlinkClick r:id="rId3"/>
              </a:rPr>
              <a:t>, M</a:t>
            </a:r>
            <a:r>
              <a:rPr lang="hu-HU" sz="1050" dirty="0" smtClean="0">
                <a:hlinkClick r:id="rId3"/>
              </a:rPr>
              <a:t>űnchen</a:t>
            </a:r>
            <a:endParaRPr lang="cs-CZ" dirty="0"/>
          </a:p>
        </p:txBody>
      </p:sp>
      <p:sp>
        <p:nvSpPr>
          <p:cNvPr id="7" name="TextovéPole 6"/>
          <p:cNvSpPr txBox="1"/>
          <p:nvPr/>
        </p:nvSpPr>
        <p:spPr>
          <a:xfrm>
            <a:off x="5000628" y="285728"/>
            <a:ext cx="3643338"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cs-CZ" smtClean="0"/>
              <a:t>Nepružný rozptyl </a:t>
            </a:r>
            <a:r>
              <a:rPr lang="cs-CZ" dirty="0" smtClean="0"/>
              <a:t>neutronů </a:t>
            </a:r>
            <a:r>
              <a:rPr lang="cs-CZ" smtClean="0"/>
              <a:t>- </a:t>
            </a:r>
            <a:r>
              <a:rPr lang="cs-CZ" i="1" smtClean="0"/>
              <a:t>3</a:t>
            </a:r>
            <a:endParaRPr lang="cs-CZ"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22</a:t>
            </a:fld>
            <a:endParaRPr lang="cs-CZ"/>
          </a:p>
        </p:txBody>
      </p:sp>
      <p:pic>
        <p:nvPicPr>
          <p:cNvPr id="66562" name="Picture 2"/>
          <p:cNvPicPr>
            <a:picLocks noChangeAspect="1" noChangeArrowheads="1"/>
          </p:cNvPicPr>
          <p:nvPr/>
        </p:nvPicPr>
        <p:blipFill>
          <a:blip r:embed="rId2" cstate="print"/>
          <a:srcRect/>
          <a:stretch>
            <a:fillRect/>
          </a:stretch>
        </p:blipFill>
        <p:spPr bwMode="auto">
          <a:xfrm>
            <a:off x="1285852" y="714356"/>
            <a:ext cx="6447941" cy="5220000"/>
          </a:xfrm>
          <a:prstGeom prst="rect">
            <a:avLst/>
          </a:prstGeom>
          <a:noFill/>
          <a:ln w="9525">
            <a:noFill/>
            <a:miter lim="800000"/>
            <a:headEnd/>
            <a:tailEnd/>
          </a:ln>
        </p:spPr>
      </p:pic>
      <p:sp>
        <p:nvSpPr>
          <p:cNvPr id="7" name="Obdélník 6"/>
          <p:cNvSpPr/>
          <p:nvPr/>
        </p:nvSpPr>
        <p:spPr>
          <a:xfrm>
            <a:off x="7175503" y="6024910"/>
            <a:ext cx="1611339" cy="261610"/>
          </a:xfrm>
          <a:prstGeom prst="rect">
            <a:avLst/>
          </a:prstGeom>
        </p:spPr>
        <p:txBody>
          <a:bodyPr wrap="none">
            <a:spAutoFit/>
          </a:bodyPr>
          <a:lstStyle/>
          <a:p>
            <a:pPr algn="ctr"/>
            <a:r>
              <a:rPr lang="cs-CZ" sz="1050" dirty="0" smtClean="0">
                <a:hlinkClick r:id="rId3"/>
              </a:rPr>
              <a:t>R. Gross, </a:t>
            </a:r>
            <a:r>
              <a:rPr lang="cs-CZ" sz="1050" dirty="0" err="1" smtClean="0">
                <a:hlinkClick r:id="rId3"/>
              </a:rPr>
              <a:t>WMI</a:t>
            </a:r>
            <a:r>
              <a:rPr lang="cs-CZ" sz="1050" dirty="0" smtClean="0">
                <a:hlinkClick r:id="rId3"/>
              </a:rPr>
              <a:t>, M</a:t>
            </a:r>
            <a:r>
              <a:rPr lang="hu-HU" sz="1050" dirty="0" smtClean="0">
                <a:hlinkClick r:id="rId3"/>
              </a:rPr>
              <a:t>űnchen</a:t>
            </a:r>
            <a:endParaRPr lang="cs-CZ" dirty="0"/>
          </a:p>
        </p:txBody>
      </p:sp>
      <p:sp>
        <p:nvSpPr>
          <p:cNvPr id="8" name="TextovéPole 7"/>
          <p:cNvSpPr txBox="1"/>
          <p:nvPr/>
        </p:nvSpPr>
        <p:spPr>
          <a:xfrm>
            <a:off x="5000628" y="285728"/>
            <a:ext cx="3643338"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cs-CZ" smtClean="0"/>
              <a:t>Nepružný rozptyl </a:t>
            </a:r>
            <a:r>
              <a:rPr lang="cs-CZ" dirty="0" smtClean="0"/>
              <a:t>neutronů </a:t>
            </a:r>
            <a:r>
              <a:rPr lang="cs-CZ" smtClean="0"/>
              <a:t>- </a:t>
            </a:r>
            <a:r>
              <a:rPr lang="cs-CZ" i="1" smtClean="0"/>
              <a:t>4</a:t>
            </a:r>
            <a:endParaRPr lang="cs-CZ"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23</a:t>
            </a:fld>
            <a:endParaRPr lang="cs-CZ"/>
          </a:p>
        </p:txBody>
      </p:sp>
      <p:sp>
        <p:nvSpPr>
          <p:cNvPr id="5" name="TextovéPole 4"/>
          <p:cNvSpPr txBox="1"/>
          <p:nvPr/>
        </p:nvSpPr>
        <p:spPr>
          <a:xfrm>
            <a:off x="5643570" y="357166"/>
            <a:ext cx="2786082" cy="369332"/>
          </a:xfrm>
          <a:prstGeom prst="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cs-CZ" dirty="0" smtClean="0"/>
              <a:t>Anharmonické jevy - </a:t>
            </a:r>
            <a:r>
              <a:rPr lang="cs-CZ" i="1" dirty="0" smtClean="0"/>
              <a:t>1</a:t>
            </a:r>
            <a:endParaRPr lang="cs-CZ" i="1" dirty="0"/>
          </a:p>
        </p:txBody>
      </p:sp>
      <p:sp>
        <p:nvSpPr>
          <p:cNvPr id="6" name="TextovéPole 5"/>
          <p:cNvSpPr txBox="1"/>
          <p:nvPr/>
        </p:nvSpPr>
        <p:spPr>
          <a:xfrm>
            <a:off x="785786" y="857232"/>
            <a:ext cx="7000924" cy="2416046"/>
          </a:xfrm>
          <a:prstGeom prst="rect">
            <a:avLst/>
          </a:prstGeom>
          <a:solidFill>
            <a:srgbClr val="F7F5F9"/>
          </a:solidFill>
        </p:spPr>
        <p:txBody>
          <a:bodyPr wrap="square" rtlCol="0">
            <a:spAutoFit/>
          </a:bodyPr>
          <a:lstStyle/>
          <a:p>
            <a:r>
              <a:rPr lang="cs-CZ" i="1" dirty="0" smtClean="0">
                <a:solidFill>
                  <a:srgbClr val="0000FF"/>
                </a:solidFill>
              </a:rPr>
              <a:t>V harmonické aproximaci</a:t>
            </a:r>
          </a:p>
          <a:p>
            <a:pPr>
              <a:spcBef>
                <a:spcPts val="600"/>
              </a:spcBef>
              <a:buFont typeface="Wingdings" pitchFamily="2" charset="2"/>
              <a:buChar char="Ø"/>
            </a:pPr>
            <a:r>
              <a:rPr lang="cs-CZ" dirty="0" smtClean="0"/>
              <a:t>  máme ideální </a:t>
            </a:r>
            <a:r>
              <a:rPr lang="cs-CZ" dirty="0" err="1" smtClean="0"/>
              <a:t>fononový</a:t>
            </a:r>
            <a:r>
              <a:rPr lang="cs-CZ" dirty="0" smtClean="0"/>
              <a:t> plyn </a:t>
            </a:r>
            <a:br>
              <a:rPr lang="cs-CZ" dirty="0" smtClean="0"/>
            </a:br>
            <a:r>
              <a:rPr lang="cs-CZ" dirty="0" smtClean="0"/>
              <a:t>    </a:t>
            </a:r>
            <a:r>
              <a:rPr lang="cs-CZ" sz="1600" dirty="0" smtClean="0"/>
              <a:t>(fonony spolu neinteragují, jejich doba života je neomezená),</a:t>
            </a:r>
          </a:p>
          <a:p>
            <a:pPr>
              <a:spcBef>
                <a:spcPts val="600"/>
              </a:spcBef>
              <a:buFont typeface="Wingdings" pitchFamily="2" charset="2"/>
              <a:buChar char="Ø"/>
            </a:pPr>
            <a:r>
              <a:rPr lang="cs-CZ" sz="1600" dirty="0" smtClean="0"/>
              <a:t>  </a:t>
            </a:r>
            <a:r>
              <a:rPr lang="cs-CZ" dirty="0" smtClean="0"/>
              <a:t>měrné teplo pro </a:t>
            </a:r>
            <a:r>
              <a:rPr lang="cs-CZ" i="1"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 &gt;T</a:t>
            </a:r>
            <a:r>
              <a:rPr lang="en-US" baseline="-25000" dirty="0" smtClean="0"/>
              <a:t>D </a:t>
            </a:r>
            <a:r>
              <a:rPr lang="en-US" dirty="0" smtClean="0"/>
              <a:t>je </a:t>
            </a:r>
            <a:r>
              <a:rPr lang="en-US" dirty="0" err="1" smtClean="0"/>
              <a:t>konstantn</a:t>
            </a:r>
            <a:r>
              <a:rPr lang="cs-CZ" dirty="0" smtClean="0"/>
              <a:t>í </a:t>
            </a:r>
            <a:r>
              <a:rPr lang="cs-CZ" sz="1600" dirty="0" smtClean="0"/>
              <a:t>(</a:t>
            </a:r>
            <a:r>
              <a:rPr lang="cs-CZ" sz="1600" dirty="0" err="1" smtClean="0"/>
              <a:t>Dulongův</a:t>
            </a:r>
            <a:r>
              <a:rPr lang="cs-CZ" sz="1600" dirty="0" smtClean="0"/>
              <a:t>-</a:t>
            </a:r>
            <a:r>
              <a:rPr lang="cs-CZ" sz="1600" dirty="0" err="1" smtClean="0"/>
              <a:t>Petitův</a:t>
            </a:r>
            <a:r>
              <a:rPr lang="cs-CZ" sz="1600" dirty="0" smtClean="0"/>
              <a:t> zákon),</a:t>
            </a:r>
          </a:p>
          <a:p>
            <a:pPr>
              <a:spcBef>
                <a:spcPts val="600"/>
              </a:spcBef>
              <a:buFont typeface="Wingdings" pitchFamily="2" charset="2"/>
              <a:buChar char="Ø"/>
            </a:pPr>
            <a:r>
              <a:rPr lang="cs-CZ" sz="1600" dirty="0" smtClean="0"/>
              <a:t>  </a:t>
            </a:r>
            <a:r>
              <a:rPr lang="cs-CZ" dirty="0" smtClean="0"/>
              <a:t>neexistuje tepelná roztažnost,</a:t>
            </a:r>
            <a:endParaRPr lang="cs-CZ" sz="1600" dirty="0" smtClean="0"/>
          </a:p>
          <a:p>
            <a:pPr>
              <a:spcBef>
                <a:spcPts val="600"/>
              </a:spcBef>
              <a:buFont typeface="Wingdings" pitchFamily="2" charset="2"/>
              <a:buChar char="Ø"/>
            </a:pPr>
            <a:r>
              <a:rPr lang="cs-CZ" sz="1600" baseline="-25000" dirty="0" smtClean="0"/>
              <a:t>  </a:t>
            </a:r>
            <a:r>
              <a:rPr lang="cs-CZ" dirty="0" smtClean="0"/>
              <a:t>tepelná vodivost je nekonečná,</a:t>
            </a:r>
          </a:p>
          <a:p>
            <a:pPr>
              <a:spcBef>
                <a:spcPts val="600"/>
              </a:spcBef>
              <a:buFont typeface="Wingdings" pitchFamily="2" charset="2"/>
              <a:buChar char="Ø"/>
            </a:pPr>
            <a:r>
              <a:rPr lang="cs-CZ" dirty="0" smtClean="0"/>
              <a:t>  neexistuje tlumení zvukových vln, ….  </a:t>
            </a:r>
            <a:endParaRPr lang="cs-CZ" baseline="-25000" dirty="0"/>
          </a:p>
        </p:txBody>
      </p:sp>
      <p:grpSp>
        <p:nvGrpSpPr>
          <p:cNvPr id="11" name="Skupina 10"/>
          <p:cNvGrpSpPr/>
          <p:nvPr/>
        </p:nvGrpSpPr>
        <p:grpSpPr>
          <a:xfrm>
            <a:off x="785786" y="3500438"/>
            <a:ext cx="7429552" cy="3000396"/>
            <a:chOff x="785786" y="3500438"/>
            <a:chExt cx="7429552" cy="3000396"/>
          </a:xfrm>
        </p:grpSpPr>
        <p:sp>
          <p:nvSpPr>
            <p:cNvPr id="7" name="TextovéPole 6"/>
            <p:cNvSpPr txBox="1"/>
            <p:nvPr/>
          </p:nvSpPr>
          <p:spPr>
            <a:xfrm>
              <a:off x="785786" y="3500438"/>
              <a:ext cx="7429552" cy="1200329"/>
            </a:xfrm>
            <a:prstGeom prst="rect">
              <a:avLst/>
            </a:prstGeom>
            <a:solidFill>
              <a:srgbClr val="FFFF99"/>
            </a:solidFill>
          </p:spPr>
          <p:txBody>
            <a:bodyPr wrap="square" rtlCol="0">
              <a:spAutoFit/>
            </a:bodyPr>
            <a:lstStyle/>
            <a:p>
              <a:r>
                <a:rPr lang="cs-CZ" i="1" dirty="0" smtClean="0">
                  <a:solidFill>
                    <a:srgbClr val="0000FF"/>
                  </a:solidFill>
                </a:rPr>
                <a:t>V reálných krystalech </a:t>
              </a:r>
              <a:r>
                <a:rPr lang="cs-CZ" dirty="0" smtClean="0"/>
                <a:t>nic z toho přesně neplatí.</a:t>
              </a:r>
            </a:p>
            <a:p>
              <a:r>
                <a:rPr lang="cs-CZ" dirty="0" smtClean="0"/>
                <a:t>Odchylky lze připsat </a:t>
              </a:r>
              <a:r>
                <a:rPr lang="cs-CZ" i="1" dirty="0" smtClean="0">
                  <a:solidFill>
                    <a:srgbClr val="C00000"/>
                  </a:solidFill>
                </a:rPr>
                <a:t>zanedbání kubických a vyšších členů v </a:t>
              </a:r>
              <a:r>
                <a:rPr lang="cs-CZ" i="1" dirty="0" err="1" smtClean="0">
                  <a:solidFill>
                    <a:srgbClr val="C00000"/>
                  </a:solidFill>
                </a:rPr>
                <a:t>Taylorově</a:t>
              </a:r>
              <a:r>
                <a:rPr lang="cs-CZ" i="1" dirty="0" smtClean="0">
                  <a:solidFill>
                    <a:srgbClr val="C00000"/>
                  </a:solidFill>
                </a:rPr>
                <a:t> rozvoji </a:t>
              </a:r>
              <a:r>
                <a:rPr lang="cs-CZ" dirty="0" smtClean="0"/>
                <a:t>potenciální energie. </a:t>
              </a:r>
            </a:p>
            <a:p>
              <a:r>
                <a:rPr lang="cs-CZ" i="1" dirty="0" smtClean="0">
                  <a:solidFill>
                    <a:srgbClr val="FF0000"/>
                  </a:solidFill>
                </a:rPr>
                <a:t>První zanedbaný člen </a:t>
              </a:r>
              <a:r>
                <a:rPr lang="cs-CZ" dirty="0" smtClean="0"/>
                <a:t>(omezíme se na </a:t>
              </a:r>
              <a:r>
                <a:rPr lang="cs-CZ" dirty="0" err="1" smtClean="0"/>
                <a:t>Bravaisovy</a:t>
              </a:r>
              <a:r>
                <a:rPr lang="cs-CZ" dirty="0" smtClean="0"/>
                <a:t> mříže)  </a:t>
              </a:r>
              <a:endParaRPr lang="cs-CZ" dirty="0"/>
            </a:p>
          </p:txBody>
        </p:sp>
        <p:grpSp>
          <p:nvGrpSpPr>
            <p:cNvPr id="10" name="Skupina 9"/>
            <p:cNvGrpSpPr/>
            <p:nvPr/>
          </p:nvGrpSpPr>
          <p:grpSpPr>
            <a:xfrm>
              <a:off x="1428728" y="4786322"/>
              <a:ext cx="5857916" cy="1714512"/>
              <a:chOff x="1428728" y="4786322"/>
              <a:chExt cx="5857916" cy="1714512"/>
            </a:xfrm>
          </p:grpSpPr>
          <p:sp>
            <p:nvSpPr>
              <p:cNvPr id="9" name="Zaoblený obdélník 8"/>
              <p:cNvSpPr/>
              <p:nvPr/>
            </p:nvSpPr>
            <p:spPr>
              <a:xfrm>
                <a:off x="1428728" y="4786322"/>
                <a:ext cx="5857916" cy="1714512"/>
              </a:xfrm>
              <a:prstGeom prst="roundRect">
                <a:avLst>
                  <a:gd name="adj" fmla="val 7284"/>
                </a:avLst>
              </a:prstGeom>
              <a:solidFill>
                <a:srgbClr val="F2F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Objekt 7"/>
              <p:cNvGraphicFramePr>
                <a:graphicFrameLocks noChangeAspect="1"/>
              </p:cNvGraphicFramePr>
              <p:nvPr/>
            </p:nvGraphicFramePr>
            <p:xfrm>
              <a:off x="1626108" y="4900095"/>
              <a:ext cx="5531721" cy="1428760"/>
            </p:xfrm>
            <a:graphic>
              <a:graphicData uri="http://schemas.openxmlformats.org/presentationml/2006/ole">
                <p:oleObj spid="_x0000_s86018" name="Rovnice" r:id="rId3" imgW="3733560" imgH="965160" progId="Equation.3">
                  <p:embed/>
                </p:oleObj>
              </a:graphicData>
            </a:graphic>
          </p:graphicFrame>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aoblený obdélník 15"/>
          <p:cNvSpPr/>
          <p:nvPr/>
        </p:nvSpPr>
        <p:spPr>
          <a:xfrm>
            <a:off x="2786050" y="5214950"/>
            <a:ext cx="2214578" cy="500066"/>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24</a:t>
            </a:fld>
            <a:endParaRPr lang="cs-CZ"/>
          </a:p>
        </p:txBody>
      </p:sp>
      <p:sp>
        <p:nvSpPr>
          <p:cNvPr id="5" name="TextovéPole 4"/>
          <p:cNvSpPr txBox="1"/>
          <p:nvPr/>
        </p:nvSpPr>
        <p:spPr>
          <a:xfrm>
            <a:off x="5786446" y="285728"/>
            <a:ext cx="2786082" cy="369332"/>
          </a:xfrm>
          <a:prstGeom prst="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cs-CZ" dirty="0" smtClean="0"/>
              <a:t>Anharmonické jevy - </a:t>
            </a:r>
            <a:r>
              <a:rPr lang="cs-CZ" i="1" dirty="0" smtClean="0"/>
              <a:t>2</a:t>
            </a:r>
            <a:endParaRPr lang="cs-CZ" i="1" dirty="0"/>
          </a:p>
        </p:txBody>
      </p:sp>
      <p:sp>
        <p:nvSpPr>
          <p:cNvPr id="6" name="TextovéPole 5"/>
          <p:cNvSpPr txBox="1"/>
          <p:nvPr/>
        </p:nvSpPr>
        <p:spPr>
          <a:xfrm>
            <a:off x="500034" y="857232"/>
            <a:ext cx="7858180" cy="646331"/>
          </a:xfrm>
          <a:prstGeom prst="rect">
            <a:avLst/>
          </a:prstGeom>
          <a:noFill/>
        </p:spPr>
        <p:txBody>
          <a:bodyPr wrap="square" rtlCol="0">
            <a:spAutoFit/>
          </a:bodyPr>
          <a:lstStyle/>
          <a:p>
            <a:r>
              <a:rPr lang="cs-CZ" dirty="0" smtClean="0"/>
              <a:t>Operátor </a:t>
            </a:r>
            <a:r>
              <a:rPr lang="cs-CZ" dirty="0" err="1" smtClean="0">
                <a:solidFill>
                  <a:srgbClr val="FF0000"/>
                </a:solidFill>
                <a:latin typeface="Times New Roman" pitchFamily="18" charset="0"/>
                <a:cs typeface="Times New Roman" pitchFamily="18" charset="0"/>
              </a:rPr>
              <a:t>V</a:t>
            </a:r>
            <a:r>
              <a:rPr lang="cs-CZ" sz="2000" baseline="-25000" dirty="0" err="1" smtClean="0">
                <a:solidFill>
                  <a:srgbClr val="FF0000"/>
                </a:solidFill>
              </a:rPr>
              <a:t>3</a:t>
            </a:r>
            <a:r>
              <a:rPr lang="cs-CZ" dirty="0" smtClean="0">
                <a:solidFill>
                  <a:srgbClr val="FF0000"/>
                </a:solidFill>
              </a:rPr>
              <a:t> </a:t>
            </a:r>
            <a:r>
              <a:rPr lang="cs-CZ" i="1" dirty="0" smtClean="0">
                <a:solidFill>
                  <a:srgbClr val="FF0000"/>
                </a:solidFill>
              </a:rPr>
              <a:t>v </a:t>
            </a:r>
            <a:r>
              <a:rPr lang="cs-CZ" i="1" dirty="0" err="1" smtClean="0">
                <a:solidFill>
                  <a:srgbClr val="FF0000"/>
                </a:solidFill>
              </a:rPr>
              <a:t>reprezenaci</a:t>
            </a:r>
            <a:r>
              <a:rPr lang="cs-CZ" i="1" dirty="0" smtClean="0">
                <a:solidFill>
                  <a:srgbClr val="FF0000"/>
                </a:solidFill>
              </a:rPr>
              <a:t> obsazovacích čísel</a:t>
            </a:r>
            <a:r>
              <a:rPr lang="cs-CZ" dirty="0" smtClean="0">
                <a:solidFill>
                  <a:srgbClr val="FF0000"/>
                </a:solidFill>
              </a:rPr>
              <a:t> </a:t>
            </a:r>
            <a:r>
              <a:rPr lang="cs-CZ" dirty="0" smtClean="0"/>
              <a:t>získáme pouhým </a:t>
            </a:r>
            <a:r>
              <a:rPr lang="cs-CZ" i="1" dirty="0" smtClean="0">
                <a:solidFill>
                  <a:srgbClr val="0000FF"/>
                </a:solidFill>
              </a:rPr>
              <a:t>dosazením</a:t>
            </a:r>
            <a:r>
              <a:rPr lang="cs-CZ" dirty="0" smtClean="0"/>
              <a:t> už známých </a:t>
            </a:r>
            <a:r>
              <a:rPr lang="cs-CZ" i="1" dirty="0" smtClean="0">
                <a:solidFill>
                  <a:srgbClr val="0000FF"/>
                </a:solidFill>
                <a:hlinkClick r:id="rId3" action="ppaction://hlinksldjump"/>
              </a:rPr>
              <a:t>operátorů výchylky</a:t>
            </a:r>
            <a:r>
              <a:rPr lang="cs-CZ" dirty="0" smtClean="0">
                <a:hlinkClick r:id="rId3" action="ppaction://hlinksldjump"/>
              </a:rPr>
              <a:t> </a:t>
            </a:r>
            <a:r>
              <a:rPr lang="cs-CZ" dirty="0" smtClean="0"/>
              <a:t>v této reprezentaci.  </a:t>
            </a:r>
            <a:endParaRPr lang="cs-CZ" dirty="0"/>
          </a:p>
        </p:txBody>
      </p:sp>
      <p:grpSp>
        <p:nvGrpSpPr>
          <p:cNvPr id="14" name="Skupina 13"/>
          <p:cNvGrpSpPr/>
          <p:nvPr/>
        </p:nvGrpSpPr>
        <p:grpSpPr>
          <a:xfrm>
            <a:off x="357158" y="1571612"/>
            <a:ext cx="8215370" cy="1000132"/>
            <a:chOff x="357158" y="1571612"/>
            <a:chExt cx="8215370" cy="1000132"/>
          </a:xfrm>
        </p:grpSpPr>
        <p:sp>
          <p:nvSpPr>
            <p:cNvPr id="13" name="Zaoblený obdélník 12"/>
            <p:cNvSpPr/>
            <p:nvPr/>
          </p:nvSpPr>
          <p:spPr>
            <a:xfrm>
              <a:off x="357158" y="1571612"/>
              <a:ext cx="8143932" cy="1000132"/>
            </a:xfrm>
            <a:prstGeom prst="roundRect">
              <a:avLst>
                <a:gd name="adj" fmla="val 9894"/>
              </a:avLst>
            </a:prstGeom>
            <a:solidFill>
              <a:srgbClr val="E5FFE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Objekt 6"/>
            <p:cNvGraphicFramePr>
              <a:graphicFrameLocks noChangeAspect="1"/>
            </p:cNvGraphicFramePr>
            <p:nvPr/>
          </p:nvGraphicFramePr>
          <p:xfrm>
            <a:off x="436528" y="1785926"/>
            <a:ext cx="8136000" cy="648000"/>
          </p:xfrm>
          <a:graphic>
            <a:graphicData uri="http://schemas.openxmlformats.org/presentationml/2006/ole">
              <p:oleObj spid="_x0000_s87042" name="Rovnice" r:id="rId4" imgW="5740200" imgH="457200" progId="Equation.3">
                <p:embed/>
              </p:oleObj>
            </a:graphicData>
          </a:graphic>
        </p:graphicFrame>
      </p:grpSp>
      <p:sp>
        <p:nvSpPr>
          <p:cNvPr id="8" name="TextovéPole 7"/>
          <p:cNvSpPr txBox="1"/>
          <p:nvPr/>
        </p:nvSpPr>
        <p:spPr>
          <a:xfrm>
            <a:off x="500034" y="2714620"/>
            <a:ext cx="8072494" cy="646331"/>
          </a:xfrm>
          <a:prstGeom prst="rect">
            <a:avLst/>
          </a:prstGeom>
          <a:noFill/>
        </p:spPr>
        <p:txBody>
          <a:bodyPr wrap="square" rtlCol="0">
            <a:spAutoFit/>
          </a:bodyPr>
          <a:lstStyle/>
          <a:p>
            <a:r>
              <a:rPr lang="cs-CZ" dirty="0" smtClean="0"/>
              <a:t>Předpokládali jsme, že koeficienty </a:t>
            </a:r>
            <a:r>
              <a:rPr lang="cs-CZ" i="1" dirty="0" smtClean="0">
                <a:solidFill>
                  <a:srgbClr val="0000FF"/>
                </a:solidFill>
                <a:latin typeface="Times New Roman" pitchFamily="18" charset="0"/>
                <a:cs typeface="Times New Roman" pitchFamily="18" charset="0"/>
              </a:rPr>
              <a:t>A</a:t>
            </a:r>
            <a:r>
              <a:rPr lang="el-GR" i="1" baseline="-25000" dirty="0" smtClean="0">
                <a:solidFill>
                  <a:srgbClr val="0000FF"/>
                </a:solidFill>
                <a:latin typeface="Cambria Math"/>
                <a:ea typeface="Cambria Math"/>
              </a:rPr>
              <a:t>α</a:t>
            </a:r>
            <a:r>
              <a:rPr lang="cs-CZ" i="1" baseline="-25000" dirty="0" smtClean="0">
                <a:solidFill>
                  <a:srgbClr val="0000FF"/>
                </a:solidFill>
                <a:latin typeface="Cambria Math"/>
                <a:ea typeface="Cambria Math"/>
              </a:rPr>
              <a:t>,</a:t>
            </a:r>
            <a:r>
              <a:rPr lang="el-GR" i="1" baseline="-25000" dirty="0" smtClean="0">
                <a:solidFill>
                  <a:srgbClr val="0000FF"/>
                </a:solidFill>
                <a:latin typeface="Cambria Math"/>
                <a:ea typeface="Cambria Math"/>
              </a:rPr>
              <a:t>β</a:t>
            </a:r>
            <a:r>
              <a:rPr lang="cs-CZ" i="1" baseline="-25000" dirty="0" smtClean="0">
                <a:solidFill>
                  <a:srgbClr val="0000FF"/>
                </a:solidFill>
                <a:latin typeface="Cambria Math"/>
                <a:ea typeface="Cambria Math"/>
              </a:rPr>
              <a:t>,</a:t>
            </a:r>
            <a:r>
              <a:rPr lang="el-GR" i="1" baseline="-25000" dirty="0" smtClean="0">
                <a:solidFill>
                  <a:srgbClr val="0000FF"/>
                </a:solidFill>
                <a:latin typeface="Cambria Math"/>
                <a:ea typeface="Cambria Math"/>
              </a:rPr>
              <a:t>γ</a:t>
            </a:r>
            <a:r>
              <a:rPr lang="cs-CZ" dirty="0" smtClean="0">
                <a:solidFill>
                  <a:srgbClr val="0000FF"/>
                </a:solidFill>
              </a:rPr>
              <a:t> (</a:t>
            </a:r>
            <a:r>
              <a:rPr lang="cs-CZ" b="1" i="1" dirty="0" smtClean="0">
                <a:solidFill>
                  <a:srgbClr val="0000FF"/>
                </a:solidFill>
              </a:rPr>
              <a:t>m</a:t>
            </a:r>
            <a:r>
              <a:rPr lang="cs-CZ" dirty="0" smtClean="0">
                <a:solidFill>
                  <a:srgbClr val="0000FF"/>
                </a:solidFill>
              </a:rPr>
              <a:t>,</a:t>
            </a:r>
            <a:r>
              <a:rPr lang="cs-CZ" b="1" i="1" dirty="0" smtClean="0">
                <a:solidFill>
                  <a:srgbClr val="0000FF"/>
                </a:solidFill>
              </a:rPr>
              <a:t>n</a:t>
            </a:r>
            <a:r>
              <a:rPr lang="cs-CZ" dirty="0" smtClean="0">
                <a:solidFill>
                  <a:srgbClr val="0000FF"/>
                </a:solidFill>
              </a:rPr>
              <a:t>,</a:t>
            </a:r>
            <a:r>
              <a:rPr lang="cs-CZ" b="1" i="1" dirty="0" smtClean="0">
                <a:solidFill>
                  <a:srgbClr val="0000FF"/>
                </a:solidFill>
              </a:rPr>
              <a:t>p</a:t>
            </a:r>
            <a:r>
              <a:rPr lang="cs-CZ" dirty="0" smtClean="0">
                <a:solidFill>
                  <a:srgbClr val="0000FF"/>
                </a:solidFill>
              </a:rPr>
              <a:t>) závisí jen na vzájemné poloze</a:t>
            </a:r>
            <a:r>
              <a:rPr lang="cs-CZ" dirty="0" smtClean="0"/>
              <a:t>, tj. na vektorech </a:t>
            </a:r>
            <a:r>
              <a:rPr lang="cs-CZ" b="1" i="1" dirty="0" smtClean="0">
                <a:solidFill>
                  <a:srgbClr val="0000FF"/>
                </a:solidFill>
              </a:rPr>
              <a:t>T</a:t>
            </a:r>
            <a:r>
              <a:rPr lang="cs-CZ" b="1" i="1" baseline="-25000" dirty="0" smtClean="0">
                <a:solidFill>
                  <a:srgbClr val="0000FF"/>
                </a:solidFill>
              </a:rPr>
              <a:t>g</a:t>
            </a:r>
            <a:r>
              <a:rPr lang="cs-CZ" dirty="0" smtClean="0">
                <a:solidFill>
                  <a:srgbClr val="0000FF"/>
                </a:solidFill>
              </a:rPr>
              <a:t> = </a:t>
            </a:r>
            <a:r>
              <a:rPr lang="cs-CZ" b="1" i="1" dirty="0" err="1" smtClean="0">
                <a:solidFill>
                  <a:srgbClr val="0000FF"/>
                </a:solidFill>
              </a:rPr>
              <a:t>T</a:t>
            </a:r>
            <a:r>
              <a:rPr lang="cs-CZ" b="1" i="1" baseline="-25000" dirty="0" err="1" smtClean="0">
                <a:solidFill>
                  <a:srgbClr val="0000FF"/>
                </a:solidFill>
              </a:rPr>
              <a:t>n</a:t>
            </a:r>
            <a:r>
              <a:rPr lang="cs-CZ" dirty="0" smtClean="0">
                <a:solidFill>
                  <a:srgbClr val="0000FF"/>
                </a:solidFill>
              </a:rPr>
              <a:t> - </a:t>
            </a:r>
            <a:r>
              <a:rPr lang="cs-CZ" b="1" i="1" dirty="0" err="1" smtClean="0">
                <a:solidFill>
                  <a:srgbClr val="0000FF"/>
                </a:solidFill>
              </a:rPr>
              <a:t>T</a:t>
            </a:r>
            <a:r>
              <a:rPr lang="cs-CZ" b="1" i="1" baseline="-25000" dirty="0" err="1" smtClean="0">
                <a:solidFill>
                  <a:srgbClr val="0000FF"/>
                </a:solidFill>
              </a:rPr>
              <a:t>m</a:t>
            </a:r>
            <a:r>
              <a:rPr lang="cs-CZ" dirty="0" smtClean="0">
                <a:solidFill>
                  <a:srgbClr val="0000FF"/>
                </a:solidFill>
              </a:rPr>
              <a:t>  , </a:t>
            </a:r>
            <a:r>
              <a:rPr lang="cs-CZ" b="1" i="1" dirty="0" err="1" smtClean="0">
                <a:solidFill>
                  <a:srgbClr val="0000FF"/>
                </a:solidFill>
              </a:rPr>
              <a:t>T</a:t>
            </a:r>
            <a:r>
              <a:rPr lang="cs-CZ" b="1" i="1" baseline="-25000" dirty="0" err="1" smtClean="0">
                <a:solidFill>
                  <a:srgbClr val="0000FF"/>
                </a:solidFill>
              </a:rPr>
              <a:t>h</a:t>
            </a:r>
            <a:r>
              <a:rPr lang="cs-CZ" dirty="0" smtClean="0">
                <a:solidFill>
                  <a:srgbClr val="0000FF"/>
                </a:solidFill>
              </a:rPr>
              <a:t> = </a:t>
            </a:r>
            <a:r>
              <a:rPr lang="cs-CZ" b="1" i="1" dirty="0" err="1" smtClean="0">
                <a:solidFill>
                  <a:srgbClr val="0000FF"/>
                </a:solidFill>
              </a:rPr>
              <a:t>T</a:t>
            </a:r>
            <a:r>
              <a:rPr lang="cs-CZ" b="1" i="1" baseline="-25000" dirty="0" err="1" smtClean="0">
                <a:solidFill>
                  <a:srgbClr val="0000FF"/>
                </a:solidFill>
              </a:rPr>
              <a:t>p</a:t>
            </a:r>
            <a:r>
              <a:rPr lang="cs-CZ" dirty="0" smtClean="0">
                <a:solidFill>
                  <a:srgbClr val="0000FF"/>
                </a:solidFill>
              </a:rPr>
              <a:t> – </a:t>
            </a:r>
            <a:r>
              <a:rPr lang="cs-CZ" b="1" i="1" dirty="0" err="1" smtClean="0">
                <a:solidFill>
                  <a:srgbClr val="0000FF"/>
                </a:solidFill>
              </a:rPr>
              <a:t>T</a:t>
            </a:r>
            <a:r>
              <a:rPr lang="cs-CZ" b="1" i="1" baseline="-25000" dirty="0" err="1" smtClean="0">
                <a:solidFill>
                  <a:srgbClr val="0000FF"/>
                </a:solidFill>
              </a:rPr>
              <a:t>m</a:t>
            </a:r>
            <a:r>
              <a:rPr lang="cs-CZ" dirty="0" smtClean="0">
                <a:solidFill>
                  <a:srgbClr val="0000FF"/>
                </a:solidFill>
              </a:rPr>
              <a:t>  </a:t>
            </a:r>
            <a:r>
              <a:rPr lang="cs-CZ" dirty="0" smtClean="0"/>
              <a:t>a označili jsme</a:t>
            </a:r>
            <a:endParaRPr lang="cs-CZ" dirty="0"/>
          </a:p>
        </p:txBody>
      </p:sp>
      <p:graphicFrame>
        <p:nvGraphicFramePr>
          <p:cNvPr id="9" name="Objekt 8"/>
          <p:cNvGraphicFramePr>
            <a:graphicFrameLocks noChangeAspect="1"/>
          </p:cNvGraphicFramePr>
          <p:nvPr/>
        </p:nvGraphicFramePr>
        <p:xfrm>
          <a:off x="1000100" y="3505204"/>
          <a:ext cx="7036299" cy="638176"/>
        </p:xfrm>
        <a:graphic>
          <a:graphicData uri="http://schemas.openxmlformats.org/presentationml/2006/ole">
            <p:oleObj spid="_x0000_s87043" name="Rovnice" r:id="rId5" imgW="5460840" imgH="495000" progId="Equation.3">
              <p:embed/>
            </p:oleObj>
          </a:graphicData>
        </a:graphic>
      </p:graphicFrame>
      <p:grpSp>
        <p:nvGrpSpPr>
          <p:cNvPr id="15" name="Skupina 14"/>
          <p:cNvGrpSpPr/>
          <p:nvPr/>
        </p:nvGrpSpPr>
        <p:grpSpPr>
          <a:xfrm>
            <a:off x="500034" y="4500570"/>
            <a:ext cx="7786742" cy="1643074"/>
            <a:chOff x="500034" y="4286256"/>
            <a:chExt cx="7786742" cy="1643074"/>
          </a:xfrm>
          <a:solidFill>
            <a:schemeClr val="accent6">
              <a:lumMod val="20000"/>
              <a:lumOff val="80000"/>
            </a:schemeClr>
          </a:solidFill>
        </p:grpSpPr>
        <p:sp>
          <p:nvSpPr>
            <p:cNvPr id="10" name="TextovéPole 9"/>
            <p:cNvSpPr txBox="1"/>
            <p:nvPr/>
          </p:nvSpPr>
          <p:spPr>
            <a:xfrm>
              <a:off x="571472" y="4286256"/>
              <a:ext cx="7715304" cy="646331"/>
            </a:xfrm>
            <a:prstGeom prst="rect">
              <a:avLst/>
            </a:prstGeom>
            <a:grpFill/>
          </p:spPr>
          <p:txBody>
            <a:bodyPr wrap="square" rtlCol="0">
              <a:spAutoFit/>
            </a:bodyPr>
            <a:lstStyle/>
            <a:p>
              <a:r>
                <a:rPr lang="cs-CZ" dirty="0" smtClean="0"/>
                <a:t>Ve výrazu pro </a:t>
              </a:r>
              <a:r>
                <a:rPr lang="cs-CZ" dirty="0" err="1" smtClean="0">
                  <a:latin typeface="Times New Roman" pitchFamily="18" charset="0"/>
                  <a:cs typeface="Times New Roman" pitchFamily="18" charset="0"/>
                </a:rPr>
                <a:t>V</a:t>
              </a:r>
              <a:r>
                <a:rPr lang="cs-CZ" baseline="-25000" dirty="0" err="1" smtClean="0">
                  <a:latin typeface="Times New Roman" pitchFamily="18" charset="0"/>
                  <a:cs typeface="Times New Roman" pitchFamily="18" charset="0"/>
                </a:rPr>
                <a:t>3</a:t>
              </a:r>
              <a:r>
                <a:rPr lang="cs-CZ" baseline="-25000" dirty="0" smtClean="0">
                  <a:latin typeface="Times New Roman" pitchFamily="18" charset="0"/>
                  <a:cs typeface="Times New Roman" pitchFamily="18" charset="0"/>
                </a:rPr>
                <a:t>  </a:t>
              </a:r>
              <a:r>
                <a:rPr lang="cs-CZ" dirty="0" smtClean="0"/>
                <a:t> si předně všimneme </a:t>
              </a:r>
              <a:r>
                <a:rPr lang="cs-CZ" i="1" dirty="0" smtClean="0">
                  <a:solidFill>
                    <a:srgbClr val="FF0000"/>
                  </a:solidFill>
                </a:rPr>
                <a:t>sumy přes</a:t>
              </a:r>
              <a:r>
                <a:rPr lang="cs-CZ" dirty="0" smtClean="0">
                  <a:solidFill>
                    <a:srgbClr val="FF0000"/>
                  </a:solidFill>
                </a:rPr>
                <a:t> </a:t>
              </a:r>
              <a:r>
                <a:rPr lang="cs-CZ" b="1" i="1" dirty="0" smtClean="0">
                  <a:solidFill>
                    <a:srgbClr val="FF0000"/>
                  </a:solidFill>
                </a:rPr>
                <a:t>m</a:t>
              </a:r>
              <a:r>
                <a:rPr lang="en-US" dirty="0" smtClean="0">
                  <a:solidFill>
                    <a:srgbClr val="FF0000"/>
                  </a:solidFill>
                </a:rPr>
                <a:t> </a:t>
              </a:r>
              <a:r>
                <a:rPr lang="en-US" dirty="0" err="1" smtClean="0"/>
                <a:t>kter</a:t>
              </a:r>
              <a:r>
                <a:rPr lang="cs-CZ" dirty="0" smtClean="0"/>
                <a:t>á </a:t>
              </a:r>
              <a:r>
                <a:rPr lang="cs-CZ" dirty="0" smtClean="0">
                  <a:solidFill>
                    <a:srgbClr val="FF0000"/>
                  </a:solidFill>
                </a:rPr>
                <a:t>je </a:t>
              </a:r>
              <a:r>
                <a:rPr lang="cs-CZ" i="1" dirty="0" smtClean="0">
                  <a:solidFill>
                    <a:srgbClr val="FF0000"/>
                  </a:solidFill>
                </a:rPr>
                <a:t>od nuly různá jen pro</a:t>
              </a:r>
              <a:br>
                <a:rPr lang="cs-CZ" i="1" dirty="0" smtClean="0">
                  <a:solidFill>
                    <a:srgbClr val="FF0000"/>
                  </a:solidFill>
                </a:rPr>
              </a:br>
              <a:r>
                <a:rPr lang="cs-CZ" i="1" dirty="0" smtClean="0"/>
                <a:t> </a:t>
              </a:r>
              <a:r>
                <a:rPr lang="cs-CZ" sz="1600" dirty="0" smtClean="0"/>
                <a:t>(viz rozptyl </a:t>
              </a:r>
              <a:r>
                <a:rPr lang="cs-CZ" sz="1600" dirty="0" err="1" smtClean="0"/>
                <a:t>rentgenova</a:t>
              </a:r>
              <a:r>
                <a:rPr lang="cs-CZ" sz="1600" dirty="0" smtClean="0"/>
                <a:t> záření)</a:t>
              </a:r>
              <a:r>
                <a:rPr lang="en-US" dirty="0" smtClean="0"/>
                <a:t> </a:t>
              </a:r>
              <a:endParaRPr lang="cs-CZ" baseline="-25000" dirty="0">
                <a:latin typeface="Times New Roman" pitchFamily="18" charset="0"/>
                <a:cs typeface="Times New Roman" pitchFamily="18" charset="0"/>
              </a:endParaRPr>
            </a:p>
          </p:txBody>
        </p:sp>
        <p:graphicFrame>
          <p:nvGraphicFramePr>
            <p:cNvPr id="11" name="Objekt 10"/>
            <p:cNvGraphicFramePr>
              <a:graphicFrameLocks noChangeAspect="1"/>
            </p:cNvGraphicFramePr>
            <p:nvPr/>
          </p:nvGraphicFramePr>
          <p:xfrm>
            <a:off x="2916319" y="5000636"/>
            <a:ext cx="1941433" cy="428628"/>
          </p:xfrm>
          <a:graphic>
            <a:graphicData uri="http://schemas.openxmlformats.org/presentationml/2006/ole">
              <p:oleObj spid="_x0000_s87044" name="Rovnice" r:id="rId6" imgW="977760" imgH="215640" progId="Equation.3">
                <p:embed/>
              </p:oleObj>
            </a:graphicData>
          </a:graphic>
        </p:graphicFrame>
        <p:sp>
          <p:nvSpPr>
            <p:cNvPr id="12" name="TextovéPole 11"/>
            <p:cNvSpPr txBox="1"/>
            <p:nvPr/>
          </p:nvSpPr>
          <p:spPr>
            <a:xfrm>
              <a:off x="500034" y="5559998"/>
              <a:ext cx="4357718" cy="369332"/>
            </a:xfrm>
            <a:prstGeom prst="rect">
              <a:avLst/>
            </a:prstGeom>
            <a:grpFill/>
          </p:spPr>
          <p:txBody>
            <a:bodyPr wrap="square" rtlCol="0">
              <a:spAutoFit/>
            </a:bodyPr>
            <a:lstStyle/>
            <a:p>
              <a:r>
                <a:rPr lang="cs-CZ" dirty="0" smtClean="0"/>
                <a:t>a vyjadřuje </a:t>
              </a:r>
              <a:r>
                <a:rPr lang="cs-CZ" i="1" dirty="0" smtClean="0">
                  <a:solidFill>
                    <a:srgbClr val="FF0000"/>
                  </a:solidFill>
                </a:rPr>
                <a:t>zákon zachování </a:t>
              </a:r>
              <a:r>
                <a:rPr lang="cs-CZ" i="1" dirty="0" err="1" smtClean="0">
                  <a:solidFill>
                    <a:srgbClr val="FF0000"/>
                  </a:solidFill>
                </a:rPr>
                <a:t>kvaziimpulzu</a:t>
              </a:r>
              <a:r>
                <a:rPr lang="cs-CZ" dirty="0" smtClean="0"/>
                <a:t>.</a:t>
              </a:r>
              <a:endParaRPr lang="cs-CZ"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aoblený obdélník 9"/>
          <p:cNvSpPr/>
          <p:nvPr/>
        </p:nvSpPr>
        <p:spPr>
          <a:xfrm>
            <a:off x="928662" y="5572140"/>
            <a:ext cx="7072362" cy="714380"/>
          </a:xfrm>
          <a:prstGeom prst="roundRect">
            <a:avLst>
              <a:gd name="adj" fmla="val 6000"/>
            </a:avLst>
          </a:prstGeom>
          <a:solidFill>
            <a:srgbClr val="FFFF99"/>
          </a:solidFill>
          <a:ln>
            <a:solidFill>
              <a:schemeClr val="accent2">
                <a:lumMod val="40000"/>
                <a:lumOff val="6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25</a:t>
            </a:fld>
            <a:endParaRPr lang="cs-CZ"/>
          </a:p>
        </p:txBody>
      </p:sp>
      <p:sp>
        <p:nvSpPr>
          <p:cNvPr id="6" name="TextovéPole 5"/>
          <p:cNvSpPr txBox="1"/>
          <p:nvPr/>
        </p:nvSpPr>
        <p:spPr>
          <a:xfrm>
            <a:off x="5929322" y="273586"/>
            <a:ext cx="2786082" cy="369332"/>
          </a:xfrm>
          <a:prstGeom prst="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cs-CZ" dirty="0" smtClean="0"/>
              <a:t>Anharmonické jevy - </a:t>
            </a:r>
            <a:r>
              <a:rPr lang="cs-CZ" i="1" dirty="0" smtClean="0"/>
              <a:t>3</a:t>
            </a:r>
            <a:endParaRPr lang="cs-CZ" i="1" dirty="0"/>
          </a:p>
        </p:txBody>
      </p:sp>
      <p:sp>
        <p:nvSpPr>
          <p:cNvPr id="7" name="TextovéPole 6"/>
          <p:cNvSpPr txBox="1"/>
          <p:nvPr/>
        </p:nvSpPr>
        <p:spPr>
          <a:xfrm>
            <a:off x="714348" y="500042"/>
            <a:ext cx="314327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cs-CZ" dirty="0" smtClean="0"/>
              <a:t>Fonon – </a:t>
            </a:r>
            <a:r>
              <a:rPr lang="cs-CZ" dirty="0" err="1" smtClean="0"/>
              <a:t>fononová</a:t>
            </a:r>
            <a:r>
              <a:rPr lang="cs-CZ" dirty="0" smtClean="0"/>
              <a:t> interakce</a:t>
            </a:r>
            <a:endParaRPr lang="cs-CZ" dirty="0"/>
          </a:p>
        </p:txBody>
      </p:sp>
      <p:sp>
        <p:nvSpPr>
          <p:cNvPr id="8" name="TextovéPole 7"/>
          <p:cNvSpPr txBox="1"/>
          <p:nvPr/>
        </p:nvSpPr>
        <p:spPr>
          <a:xfrm>
            <a:off x="714348" y="1071546"/>
            <a:ext cx="7715304" cy="1200329"/>
          </a:xfrm>
          <a:prstGeom prst="rect">
            <a:avLst/>
          </a:prstGeom>
          <a:noFill/>
        </p:spPr>
        <p:txBody>
          <a:bodyPr wrap="square" rtlCol="0">
            <a:spAutoFit/>
          </a:bodyPr>
          <a:lstStyle/>
          <a:p>
            <a:r>
              <a:rPr lang="cs-CZ" dirty="0" smtClean="0"/>
              <a:t>Považujme </a:t>
            </a:r>
            <a:r>
              <a:rPr lang="cs-CZ" dirty="0" err="1" smtClean="0">
                <a:solidFill>
                  <a:srgbClr val="FF0000"/>
                </a:solidFill>
                <a:latin typeface="Times New Roman" pitchFamily="18" charset="0"/>
                <a:cs typeface="Times New Roman" pitchFamily="18" charset="0"/>
              </a:rPr>
              <a:t>V</a:t>
            </a:r>
            <a:r>
              <a:rPr lang="cs-CZ" sz="2000" baseline="-25000" dirty="0" err="1" smtClean="0">
                <a:solidFill>
                  <a:srgbClr val="FF0000"/>
                </a:solidFill>
                <a:latin typeface="Times New Roman" pitchFamily="18" charset="0"/>
                <a:cs typeface="Times New Roman" pitchFamily="18" charset="0"/>
              </a:rPr>
              <a:t>3</a:t>
            </a:r>
            <a:r>
              <a:rPr lang="cs-CZ" dirty="0" smtClean="0"/>
              <a:t> za poruchu, která </a:t>
            </a:r>
            <a:r>
              <a:rPr lang="cs-CZ" dirty="0" smtClean="0">
                <a:solidFill>
                  <a:srgbClr val="FF0000"/>
                </a:solidFill>
              </a:rPr>
              <a:t>způsobí přechody mezi neporušenými stavy</a:t>
            </a:r>
            <a:r>
              <a:rPr lang="cs-CZ" dirty="0" smtClean="0"/>
              <a:t/>
            </a:r>
            <a:br>
              <a:rPr lang="cs-CZ" dirty="0" smtClean="0"/>
            </a:br>
            <a:r>
              <a:rPr lang="cs-CZ" dirty="0" smtClean="0"/>
              <a:t>z harmonické aproximace. Použijeme-li pro pravděpodobnost přechodu výraz získaný pro </a:t>
            </a:r>
            <a:r>
              <a:rPr lang="cs-CZ" i="1" dirty="0" smtClean="0">
                <a:hlinkClick r:id="rId3" action="ppaction://hlinksldjump"/>
              </a:rPr>
              <a:t>poruchu nezávislou na čase </a:t>
            </a:r>
            <a:r>
              <a:rPr lang="cs-CZ" i="1" dirty="0" smtClean="0"/>
              <a:t>, </a:t>
            </a:r>
            <a:r>
              <a:rPr lang="cs-CZ" dirty="0" smtClean="0"/>
              <a:t>vyjadřuje </a:t>
            </a:r>
            <a:r>
              <a:rPr lang="el-GR" dirty="0" smtClean="0">
                <a:latin typeface="Cambria Math"/>
                <a:ea typeface="Cambria Math"/>
              </a:rPr>
              <a:t>δ</a:t>
            </a:r>
            <a:r>
              <a:rPr lang="cs-CZ" dirty="0" smtClean="0"/>
              <a:t>-funkce zachování energie</a:t>
            </a:r>
            <a:br>
              <a:rPr lang="cs-CZ" dirty="0" smtClean="0"/>
            </a:br>
            <a:r>
              <a:rPr lang="cs-CZ" sz="1600" dirty="0" smtClean="0"/>
              <a:t>(izolovaný </a:t>
            </a:r>
            <a:r>
              <a:rPr lang="cs-CZ" sz="1600" dirty="0" err="1" smtClean="0"/>
              <a:t>fononový</a:t>
            </a:r>
            <a:r>
              <a:rPr lang="cs-CZ" sz="1600" dirty="0" smtClean="0"/>
              <a:t> plyn, celková energie se musí zachovávat)</a:t>
            </a:r>
            <a:r>
              <a:rPr lang="cs-CZ" dirty="0" smtClean="0"/>
              <a:t>.</a:t>
            </a:r>
            <a:r>
              <a:rPr lang="cs-CZ" dirty="0" smtClean="0">
                <a:latin typeface="Cambria Math"/>
                <a:ea typeface="Cambria Math"/>
              </a:rPr>
              <a:t> </a:t>
            </a:r>
            <a:endParaRPr lang="cs-CZ" dirty="0"/>
          </a:p>
        </p:txBody>
      </p:sp>
      <p:sp>
        <p:nvSpPr>
          <p:cNvPr id="9" name="TextovéPole 8"/>
          <p:cNvSpPr txBox="1"/>
          <p:nvPr/>
        </p:nvSpPr>
        <p:spPr>
          <a:xfrm>
            <a:off x="785786" y="2357430"/>
            <a:ext cx="7429552" cy="646331"/>
          </a:xfrm>
          <a:prstGeom prst="rect">
            <a:avLst/>
          </a:prstGeom>
          <a:noFill/>
        </p:spPr>
        <p:txBody>
          <a:bodyPr wrap="square" rtlCol="0">
            <a:spAutoFit/>
          </a:bodyPr>
          <a:lstStyle/>
          <a:p>
            <a:r>
              <a:rPr lang="cs-CZ" dirty="0" smtClean="0"/>
              <a:t>Možné interakce jsou </a:t>
            </a:r>
            <a:r>
              <a:rPr lang="cs-CZ" sz="1600" dirty="0" smtClean="0"/>
              <a:t>(roznásobením závorek ve výrazu pro </a:t>
            </a:r>
            <a:r>
              <a:rPr lang="cs-CZ" sz="1600" dirty="0" err="1" smtClean="0">
                <a:latin typeface="Times New Roman" pitchFamily="18" charset="0"/>
                <a:cs typeface="Times New Roman" pitchFamily="18" charset="0"/>
              </a:rPr>
              <a:t>V</a:t>
            </a:r>
            <a:r>
              <a:rPr lang="cs-CZ" sz="1600" baseline="-25000" dirty="0" err="1" smtClean="0">
                <a:latin typeface="Times New Roman" pitchFamily="18" charset="0"/>
                <a:cs typeface="Times New Roman" pitchFamily="18" charset="0"/>
              </a:rPr>
              <a:t>3</a:t>
            </a:r>
            <a:r>
              <a:rPr lang="cs-CZ" sz="1600" dirty="0" smtClean="0"/>
              <a:t> dostaneme součiny tří </a:t>
            </a:r>
            <a:r>
              <a:rPr lang="cs-CZ" sz="1600" dirty="0" smtClean="0">
                <a:latin typeface="Times New Roman" pitchFamily="18" charset="0"/>
                <a:cs typeface="Times New Roman" pitchFamily="18" charset="0"/>
              </a:rPr>
              <a:t>a</a:t>
            </a:r>
            <a:r>
              <a:rPr lang="cs-CZ" sz="1600" dirty="0" smtClean="0"/>
              <a:t>-operátorů které působí v maticovém elementu </a:t>
            </a:r>
            <a:r>
              <a:rPr lang="cs-CZ" sz="1600" i="1" dirty="0" err="1" smtClean="0">
                <a:latin typeface="Times New Roman" pitchFamily="18" charset="0"/>
                <a:cs typeface="Times New Roman" pitchFamily="18" charset="0"/>
              </a:rPr>
              <a:t>V</a:t>
            </a:r>
            <a:r>
              <a:rPr lang="cs-CZ" sz="1600" i="1" baseline="-25000" dirty="0" err="1" smtClean="0">
                <a:latin typeface="Times New Roman" pitchFamily="18" charset="0"/>
                <a:cs typeface="Times New Roman" pitchFamily="18" charset="0"/>
              </a:rPr>
              <a:t>f</a:t>
            </a:r>
            <a:r>
              <a:rPr lang="en-US" sz="1050" i="1" baseline="-25000" dirty="0" smtClean="0">
                <a:latin typeface="Times New Roman" pitchFamily="18" charset="0"/>
                <a:cs typeface="Times New Roman" pitchFamily="18" charset="0"/>
              </a:rPr>
              <a:t> </a:t>
            </a:r>
            <a:r>
              <a:rPr lang="cs-CZ" sz="1600" i="1" baseline="-25000" dirty="0" smtClean="0">
                <a:latin typeface="Times New Roman" pitchFamily="18" charset="0"/>
                <a:cs typeface="Times New Roman" pitchFamily="18" charset="0"/>
              </a:rPr>
              <a:t>i</a:t>
            </a:r>
            <a:r>
              <a:rPr lang="cs-CZ" sz="1600" dirty="0" smtClean="0"/>
              <a:t> na stav </a:t>
            </a:r>
            <a:r>
              <a:rPr lang="en-US" sz="1600" dirty="0" smtClean="0"/>
              <a:t>|</a:t>
            </a:r>
            <a:r>
              <a:rPr lang="en-US" sz="1600" i="1" dirty="0" err="1" smtClean="0">
                <a:latin typeface="Times New Roman" pitchFamily="18" charset="0"/>
                <a:cs typeface="Times New Roman" pitchFamily="18" charset="0"/>
              </a:rPr>
              <a:t>i</a:t>
            </a:r>
            <a:r>
              <a:rPr lang="en-US" sz="1600" dirty="0" smtClean="0"/>
              <a:t>⟩ )</a:t>
            </a:r>
            <a:r>
              <a:rPr lang="cs-CZ" sz="1600" dirty="0" smtClean="0"/>
              <a:t>  </a:t>
            </a:r>
            <a:r>
              <a:rPr lang="cs-CZ" dirty="0" smtClean="0"/>
              <a:t>  </a:t>
            </a:r>
            <a:endParaRPr lang="cs-CZ" dirty="0"/>
          </a:p>
        </p:txBody>
      </p:sp>
      <p:pic>
        <p:nvPicPr>
          <p:cNvPr id="88067" name="Picture 3"/>
          <p:cNvPicPr>
            <a:picLocks noChangeAspect="1" noChangeArrowheads="1"/>
          </p:cNvPicPr>
          <p:nvPr/>
        </p:nvPicPr>
        <p:blipFill>
          <a:blip r:embed="rId4" cstate="print"/>
          <a:srcRect/>
          <a:stretch>
            <a:fillRect/>
          </a:stretch>
        </p:blipFill>
        <p:spPr bwMode="auto">
          <a:xfrm>
            <a:off x="1643042" y="3071810"/>
            <a:ext cx="5736436" cy="1719270"/>
          </a:xfrm>
          <a:prstGeom prst="rect">
            <a:avLst/>
          </a:prstGeom>
          <a:noFill/>
          <a:ln w="9525">
            <a:noFill/>
            <a:miter lim="800000"/>
            <a:headEnd/>
            <a:tailEnd/>
          </a:ln>
        </p:spPr>
      </p:pic>
      <p:sp>
        <p:nvSpPr>
          <p:cNvPr id="11" name="TextovéPole 10"/>
          <p:cNvSpPr txBox="1"/>
          <p:nvPr/>
        </p:nvSpPr>
        <p:spPr>
          <a:xfrm>
            <a:off x="571472" y="4786322"/>
            <a:ext cx="7929618" cy="707886"/>
          </a:xfrm>
          <a:prstGeom prst="rect">
            <a:avLst/>
          </a:prstGeom>
          <a:noFill/>
        </p:spPr>
        <p:txBody>
          <a:bodyPr wrap="square" rtlCol="0">
            <a:spAutoFit/>
          </a:bodyPr>
          <a:lstStyle/>
          <a:p>
            <a:r>
              <a:rPr lang="en-US" i="1" dirty="0" smtClean="0">
                <a:solidFill>
                  <a:srgbClr val="0000FF"/>
                </a:solidFill>
              </a:rPr>
              <a:t>P</a:t>
            </a:r>
            <a:r>
              <a:rPr lang="cs-CZ" i="1" dirty="0" err="1" smtClean="0">
                <a:solidFill>
                  <a:srgbClr val="0000FF"/>
                </a:solidFill>
              </a:rPr>
              <a:t>řípady</a:t>
            </a:r>
            <a:r>
              <a:rPr lang="cs-CZ" dirty="0" smtClean="0"/>
              <a:t> </a:t>
            </a:r>
            <a:r>
              <a:rPr lang="cs-CZ" dirty="0" smtClean="0">
                <a:solidFill>
                  <a:srgbClr val="0000FF"/>
                </a:solidFill>
              </a:rPr>
              <a:t>(a), (d)</a:t>
            </a:r>
            <a:r>
              <a:rPr lang="cs-CZ" dirty="0" smtClean="0"/>
              <a:t> musíme vyloučit, protože </a:t>
            </a:r>
            <a:r>
              <a:rPr lang="cs-CZ" i="1" dirty="0" smtClean="0">
                <a:solidFill>
                  <a:srgbClr val="0000FF"/>
                </a:solidFill>
              </a:rPr>
              <a:t>nezachovávají energii</a:t>
            </a:r>
            <a:r>
              <a:rPr lang="cs-CZ" dirty="0" smtClean="0"/>
              <a:t>.</a:t>
            </a:r>
          </a:p>
          <a:p>
            <a:endParaRPr lang="cs-CZ" sz="400" dirty="0" smtClean="0"/>
          </a:p>
          <a:p>
            <a:r>
              <a:rPr lang="cs-CZ" i="1" dirty="0" smtClean="0">
                <a:solidFill>
                  <a:srgbClr val="C00000"/>
                </a:solidFill>
              </a:rPr>
              <a:t> Pro zbývající dva platí</a:t>
            </a:r>
            <a:endParaRPr lang="cs-CZ" i="1" dirty="0">
              <a:solidFill>
                <a:srgbClr val="C00000"/>
              </a:solidFill>
            </a:endParaRPr>
          </a:p>
        </p:txBody>
      </p:sp>
      <p:graphicFrame>
        <p:nvGraphicFramePr>
          <p:cNvPr id="12" name="Objekt 11"/>
          <p:cNvGraphicFramePr>
            <a:graphicFrameLocks noChangeAspect="1"/>
          </p:cNvGraphicFramePr>
          <p:nvPr/>
        </p:nvGraphicFramePr>
        <p:xfrm>
          <a:off x="1071538" y="5715016"/>
          <a:ext cx="6840189" cy="428628"/>
        </p:xfrm>
        <a:graphic>
          <a:graphicData uri="http://schemas.openxmlformats.org/presentationml/2006/ole">
            <p:oleObj spid="_x0000_s88068" name="Rovnice" r:id="rId5" imgW="3860640" imgH="2412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26</a:t>
            </a:fld>
            <a:endParaRPr lang="cs-CZ"/>
          </a:p>
        </p:txBody>
      </p:sp>
      <p:sp>
        <p:nvSpPr>
          <p:cNvPr id="5" name="TextovéPole 4"/>
          <p:cNvSpPr txBox="1"/>
          <p:nvPr/>
        </p:nvSpPr>
        <p:spPr>
          <a:xfrm>
            <a:off x="5929322" y="273586"/>
            <a:ext cx="2786082" cy="369332"/>
          </a:xfrm>
          <a:prstGeom prst="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cs-CZ" dirty="0" smtClean="0"/>
              <a:t>Anharmonické jevy - </a:t>
            </a:r>
            <a:r>
              <a:rPr lang="cs-CZ" i="1" dirty="0" smtClean="0"/>
              <a:t>4</a:t>
            </a:r>
            <a:endParaRPr lang="cs-CZ" i="1" dirty="0"/>
          </a:p>
        </p:txBody>
      </p:sp>
      <p:sp>
        <p:nvSpPr>
          <p:cNvPr id="6" name="TextovéPole 5"/>
          <p:cNvSpPr txBox="1"/>
          <p:nvPr/>
        </p:nvSpPr>
        <p:spPr>
          <a:xfrm>
            <a:off x="571472" y="785794"/>
            <a:ext cx="7715304" cy="1077218"/>
          </a:xfrm>
          <a:prstGeom prst="rect">
            <a:avLst/>
          </a:prstGeom>
          <a:solidFill>
            <a:srgbClr val="FFFF99"/>
          </a:solidFill>
        </p:spPr>
        <p:txBody>
          <a:bodyPr wrap="square" rtlCol="0">
            <a:spAutoFit/>
          </a:bodyPr>
          <a:lstStyle/>
          <a:p>
            <a:r>
              <a:rPr lang="cs-CZ" dirty="0" smtClean="0"/>
              <a:t>Z hlediska zákona </a:t>
            </a:r>
            <a:r>
              <a:rPr lang="cs-CZ" i="1" dirty="0" smtClean="0">
                <a:solidFill>
                  <a:srgbClr val="FF0000"/>
                </a:solidFill>
              </a:rPr>
              <a:t>zachování </a:t>
            </a:r>
            <a:r>
              <a:rPr lang="cs-CZ" i="1" dirty="0" err="1" smtClean="0">
                <a:solidFill>
                  <a:srgbClr val="FF0000"/>
                </a:solidFill>
              </a:rPr>
              <a:t>kvaziimpulzu</a:t>
            </a:r>
            <a:r>
              <a:rPr lang="cs-CZ" i="1" dirty="0" smtClean="0">
                <a:solidFill>
                  <a:srgbClr val="0000FF"/>
                </a:solidFill>
              </a:rPr>
              <a:t> </a:t>
            </a:r>
            <a:r>
              <a:rPr lang="cs-CZ" dirty="0" smtClean="0"/>
              <a:t>je užitečné rozlišit </a:t>
            </a:r>
            <a:r>
              <a:rPr lang="cs-CZ" i="1" dirty="0" smtClean="0">
                <a:solidFill>
                  <a:srgbClr val="FF0000"/>
                </a:solidFill>
              </a:rPr>
              <a:t>dva typy procesů</a:t>
            </a:r>
          </a:p>
          <a:p>
            <a:pPr>
              <a:spcBef>
                <a:spcPts val="600"/>
              </a:spcBef>
              <a:buFont typeface="Wingdings" pitchFamily="2" charset="2"/>
              <a:buChar char="q"/>
            </a:pPr>
            <a:r>
              <a:rPr lang="cs-CZ" i="1" dirty="0" smtClean="0">
                <a:solidFill>
                  <a:srgbClr val="0000FF"/>
                </a:solidFill>
              </a:rPr>
              <a:t>  normální procesy (N-procesy) </a:t>
            </a:r>
            <a:r>
              <a:rPr lang="cs-CZ" i="1" dirty="0" smtClean="0"/>
              <a:t>při nichž</a:t>
            </a:r>
            <a:r>
              <a:rPr lang="cs-CZ" i="1" dirty="0" smtClean="0">
                <a:solidFill>
                  <a:srgbClr val="0000FF"/>
                </a:solidFill>
              </a:rPr>
              <a:t> je </a:t>
            </a:r>
            <a:r>
              <a:rPr lang="cs-CZ" b="1" i="1" dirty="0" smtClean="0">
                <a:solidFill>
                  <a:srgbClr val="0000FF"/>
                </a:solidFill>
              </a:rPr>
              <a:t>K</a:t>
            </a:r>
            <a:r>
              <a:rPr lang="cs-CZ" sz="2000" b="1" i="1" baseline="-25000" dirty="0" smtClean="0">
                <a:solidFill>
                  <a:srgbClr val="0000FF"/>
                </a:solidFill>
              </a:rPr>
              <a:t>m</a:t>
            </a:r>
            <a:r>
              <a:rPr lang="cs-CZ" i="1" dirty="0" smtClean="0">
                <a:solidFill>
                  <a:srgbClr val="0000FF"/>
                </a:solidFill>
              </a:rPr>
              <a:t> = </a:t>
            </a:r>
            <a:r>
              <a:rPr lang="cs-CZ" b="1" dirty="0" smtClean="0">
                <a:solidFill>
                  <a:srgbClr val="0000FF"/>
                </a:solidFill>
              </a:rPr>
              <a:t>0</a:t>
            </a:r>
            <a:r>
              <a:rPr lang="cs-CZ" dirty="0" smtClean="0">
                <a:solidFill>
                  <a:srgbClr val="0000FF"/>
                </a:solidFill>
              </a:rPr>
              <a:t>,</a:t>
            </a:r>
          </a:p>
          <a:p>
            <a:pPr>
              <a:spcBef>
                <a:spcPts val="600"/>
              </a:spcBef>
              <a:buFont typeface="Wingdings" pitchFamily="2" charset="2"/>
              <a:buChar char="q"/>
            </a:pPr>
            <a:r>
              <a:rPr lang="cs-CZ" dirty="0" smtClean="0">
                <a:solidFill>
                  <a:srgbClr val="0000FF"/>
                </a:solidFill>
              </a:rPr>
              <a:t>  </a:t>
            </a:r>
            <a:r>
              <a:rPr lang="cs-CZ" i="1" dirty="0" smtClean="0">
                <a:solidFill>
                  <a:srgbClr val="0000FF"/>
                </a:solidFill>
              </a:rPr>
              <a:t>reverzní procesy   (U-procesy, </a:t>
            </a:r>
            <a:r>
              <a:rPr lang="cs-CZ" sz="1600" i="1" dirty="0" smtClean="0"/>
              <a:t>něm</a:t>
            </a:r>
            <a:r>
              <a:rPr lang="cs-CZ" i="1" dirty="0" smtClean="0"/>
              <a:t>. </a:t>
            </a:r>
            <a:r>
              <a:rPr lang="cs-CZ" sz="1600" i="1" dirty="0" err="1" smtClean="0"/>
              <a:t>Umklapprozesse</a:t>
            </a:r>
            <a:r>
              <a:rPr lang="cs-CZ" sz="1600" i="1" dirty="0" smtClean="0">
                <a:solidFill>
                  <a:srgbClr val="0000FF"/>
                </a:solidFill>
              </a:rPr>
              <a:t>) </a:t>
            </a:r>
            <a:r>
              <a:rPr lang="cs-CZ" i="1" dirty="0" smtClean="0">
                <a:solidFill>
                  <a:srgbClr val="0000FF"/>
                </a:solidFill>
              </a:rPr>
              <a:t>s </a:t>
            </a:r>
            <a:r>
              <a:rPr lang="cs-CZ" b="1" i="1" dirty="0" smtClean="0">
                <a:solidFill>
                  <a:srgbClr val="0000FF"/>
                </a:solidFill>
              </a:rPr>
              <a:t>K</a:t>
            </a:r>
            <a:r>
              <a:rPr lang="cs-CZ" sz="2000" b="1" i="1" baseline="-25000" dirty="0" smtClean="0">
                <a:solidFill>
                  <a:srgbClr val="0000FF"/>
                </a:solidFill>
              </a:rPr>
              <a:t>m</a:t>
            </a:r>
            <a:r>
              <a:rPr lang="cs-CZ" i="1" dirty="0" smtClean="0">
                <a:solidFill>
                  <a:srgbClr val="0000FF"/>
                </a:solidFill>
              </a:rPr>
              <a:t> ≠ </a:t>
            </a:r>
            <a:r>
              <a:rPr lang="cs-CZ" b="1" dirty="0" smtClean="0">
                <a:solidFill>
                  <a:srgbClr val="0000FF"/>
                </a:solidFill>
              </a:rPr>
              <a:t>0 .</a:t>
            </a:r>
          </a:p>
        </p:txBody>
      </p:sp>
      <p:pic>
        <p:nvPicPr>
          <p:cNvPr id="89090" name="Picture 2"/>
          <p:cNvPicPr>
            <a:picLocks noChangeAspect="1" noChangeArrowheads="1"/>
          </p:cNvPicPr>
          <p:nvPr/>
        </p:nvPicPr>
        <p:blipFill>
          <a:blip r:embed="rId2" cstate="print"/>
          <a:srcRect/>
          <a:stretch>
            <a:fillRect/>
          </a:stretch>
        </p:blipFill>
        <p:spPr bwMode="auto">
          <a:xfrm>
            <a:off x="1500166" y="2000240"/>
            <a:ext cx="5490808" cy="2357454"/>
          </a:xfrm>
          <a:prstGeom prst="rect">
            <a:avLst/>
          </a:prstGeom>
          <a:noFill/>
          <a:ln w="9525">
            <a:noFill/>
            <a:miter lim="800000"/>
            <a:headEnd/>
            <a:tailEnd/>
          </a:ln>
        </p:spPr>
      </p:pic>
      <p:sp>
        <p:nvSpPr>
          <p:cNvPr id="8" name="TextovéPole 7"/>
          <p:cNvSpPr txBox="1"/>
          <p:nvPr/>
        </p:nvSpPr>
        <p:spPr>
          <a:xfrm>
            <a:off x="857224" y="4429132"/>
            <a:ext cx="6858048" cy="615553"/>
          </a:xfrm>
          <a:prstGeom prst="rect">
            <a:avLst/>
          </a:prstGeom>
          <a:noFill/>
        </p:spPr>
        <p:txBody>
          <a:bodyPr wrap="square" rtlCol="0">
            <a:spAutoFit/>
          </a:bodyPr>
          <a:lstStyle/>
          <a:p>
            <a:r>
              <a:rPr lang="cs-CZ" sz="1600" dirty="0" smtClean="0"/>
              <a:t>(a) </a:t>
            </a:r>
            <a:r>
              <a:rPr lang="cs-CZ" sz="1600" i="1" dirty="0" smtClean="0"/>
              <a:t>N-proces</a:t>
            </a:r>
            <a:r>
              <a:rPr lang="cs-CZ" sz="1600" dirty="0" smtClean="0"/>
              <a:t> a (b) </a:t>
            </a:r>
            <a:r>
              <a:rPr lang="cs-CZ" sz="1600" i="1" dirty="0" smtClean="0"/>
              <a:t>U-proces </a:t>
            </a:r>
            <a:r>
              <a:rPr lang="cs-CZ" sz="1600" dirty="0" smtClean="0"/>
              <a:t>při anihilaci dvou fononů ve stavech </a:t>
            </a:r>
            <a:r>
              <a:rPr lang="cs-CZ" sz="1600" b="1" i="1" dirty="0" smtClean="0"/>
              <a:t>q</a:t>
            </a:r>
            <a:r>
              <a:rPr lang="cs-CZ" sz="1600" dirty="0" smtClean="0"/>
              <a:t>, </a:t>
            </a:r>
            <a:r>
              <a:rPr lang="cs-CZ" sz="1600" b="1" i="1" dirty="0" smtClean="0"/>
              <a:t>q</a:t>
            </a:r>
            <a:r>
              <a:rPr lang="en-US" sz="1600" b="1" i="1" dirty="0" smtClean="0"/>
              <a:t>’  </a:t>
            </a:r>
            <a:r>
              <a:rPr lang="en-US" sz="1600" dirty="0" smtClean="0"/>
              <a:t>a </a:t>
            </a:r>
            <a:r>
              <a:rPr lang="en-US" sz="1600" dirty="0" err="1" smtClean="0"/>
              <a:t>kreaci</a:t>
            </a:r>
            <a:r>
              <a:rPr lang="en-US" sz="1600" dirty="0" smtClean="0"/>
              <a:t> </a:t>
            </a:r>
            <a:r>
              <a:rPr lang="en-US" sz="1600" dirty="0" err="1" smtClean="0"/>
              <a:t>fononu</a:t>
            </a:r>
            <a:r>
              <a:rPr lang="en-US" sz="1600" dirty="0" smtClean="0"/>
              <a:t> </a:t>
            </a:r>
            <a:r>
              <a:rPr lang="en-US" sz="1600" dirty="0" err="1" smtClean="0"/>
              <a:t>ve</a:t>
            </a:r>
            <a:r>
              <a:rPr lang="en-US" sz="1600" dirty="0" smtClean="0"/>
              <a:t> </a:t>
            </a:r>
            <a:r>
              <a:rPr lang="en-US" sz="1600" dirty="0" err="1" smtClean="0"/>
              <a:t>stavu</a:t>
            </a:r>
            <a:r>
              <a:rPr lang="en-US" sz="1600" dirty="0" smtClean="0"/>
              <a:t>  -</a:t>
            </a:r>
            <a:r>
              <a:rPr lang="en-US" sz="1600" b="1" i="1" dirty="0" smtClean="0"/>
              <a:t>q’’ . </a:t>
            </a:r>
            <a:r>
              <a:rPr lang="en-US" sz="1600" dirty="0" smtClean="0"/>
              <a:t>V </a:t>
            </a:r>
            <a:r>
              <a:rPr lang="cs-CZ" sz="1600" dirty="0" smtClean="0"/>
              <a:t>(a) </a:t>
            </a:r>
            <a:r>
              <a:rPr lang="cs-CZ" sz="1600" b="1" i="1" dirty="0" smtClean="0"/>
              <a:t>q</a:t>
            </a:r>
            <a:r>
              <a:rPr lang="cs-CZ" sz="1600" dirty="0" smtClean="0"/>
              <a:t> + </a:t>
            </a:r>
            <a:r>
              <a:rPr lang="cs-CZ" sz="1600" b="1" i="1" dirty="0" smtClean="0"/>
              <a:t>q</a:t>
            </a:r>
            <a:r>
              <a:rPr lang="en-US" sz="1600" b="1" i="1" dirty="0" smtClean="0"/>
              <a:t>’</a:t>
            </a:r>
            <a:r>
              <a:rPr lang="en-US" sz="1600" dirty="0" smtClean="0"/>
              <a:t> = </a:t>
            </a:r>
            <a:r>
              <a:rPr lang="en-US" sz="1600" b="1" i="1" dirty="0" smtClean="0"/>
              <a:t>-q’’  </a:t>
            </a:r>
            <a:r>
              <a:rPr lang="en-US" sz="1600" dirty="0" smtClean="0"/>
              <a:t>a v (b) </a:t>
            </a:r>
            <a:r>
              <a:rPr lang="cs-CZ" sz="1600" b="1" i="1" dirty="0" smtClean="0"/>
              <a:t>q</a:t>
            </a:r>
            <a:r>
              <a:rPr lang="cs-CZ" sz="1600" dirty="0" smtClean="0"/>
              <a:t> + </a:t>
            </a:r>
            <a:r>
              <a:rPr lang="cs-CZ" sz="1600" b="1" i="1" dirty="0" smtClean="0"/>
              <a:t>q</a:t>
            </a:r>
            <a:r>
              <a:rPr lang="en-US" sz="1600" b="1" i="1" dirty="0" smtClean="0"/>
              <a:t>’</a:t>
            </a:r>
            <a:r>
              <a:rPr lang="en-US" sz="1600" dirty="0" smtClean="0"/>
              <a:t> = </a:t>
            </a:r>
            <a:r>
              <a:rPr lang="en-US" sz="1600" b="1" i="1" dirty="0" smtClean="0"/>
              <a:t>-q’’ </a:t>
            </a:r>
            <a:r>
              <a:rPr lang="en-US" sz="1600" dirty="0" smtClean="0"/>
              <a:t>+ </a:t>
            </a:r>
            <a:r>
              <a:rPr lang="en-US" sz="1600" b="1" i="1" dirty="0" err="1" smtClean="0"/>
              <a:t>b</a:t>
            </a:r>
            <a:r>
              <a:rPr lang="en-US" i="1" baseline="-25000" dirty="0" err="1" smtClean="0"/>
              <a:t>1</a:t>
            </a:r>
            <a:r>
              <a:rPr lang="en-US" i="1" baseline="-25000" dirty="0" smtClean="0"/>
              <a:t> </a:t>
            </a:r>
            <a:r>
              <a:rPr lang="en-US" dirty="0" smtClean="0"/>
              <a:t>.</a:t>
            </a:r>
            <a:r>
              <a:rPr lang="en-US" sz="1600" dirty="0" smtClean="0"/>
              <a:t> </a:t>
            </a:r>
            <a:endParaRPr lang="cs-CZ" sz="1600" b="1" i="1" dirty="0"/>
          </a:p>
        </p:txBody>
      </p:sp>
      <p:sp>
        <p:nvSpPr>
          <p:cNvPr id="9" name="TextovéPole 8"/>
          <p:cNvSpPr txBox="1"/>
          <p:nvPr/>
        </p:nvSpPr>
        <p:spPr>
          <a:xfrm>
            <a:off x="500034" y="5354437"/>
            <a:ext cx="7858180" cy="646331"/>
          </a:xfrm>
          <a:prstGeom prst="rect">
            <a:avLst/>
          </a:prstGeom>
          <a:solidFill>
            <a:srgbClr val="E2FFC5"/>
          </a:solidFill>
        </p:spPr>
        <p:txBody>
          <a:bodyPr wrap="square" rtlCol="0">
            <a:spAutoFit/>
          </a:bodyPr>
          <a:lstStyle/>
          <a:p>
            <a:r>
              <a:rPr lang="en-US" dirty="0" smtClean="0">
                <a:solidFill>
                  <a:srgbClr val="FF0000"/>
                </a:solidFill>
              </a:rPr>
              <a:t>P</a:t>
            </a:r>
            <a:r>
              <a:rPr lang="cs-CZ" dirty="0" err="1" smtClean="0">
                <a:solidFill>
                  <a:srgbClr val="FF0000"/>
                </a:solidFill>
              </a:rPr>
              <a:t>ři</a:t>
            </a:r>
            <a:r>
              <a:rPr lang="cs-CZ" dirty="0" smtClean="0">
                <a:solidFill>
                  <a:srgbClr val="FF0000"/>
                </a:solidFill>
              </a:rPr>
              <a:t> </a:t>
            </a:r>
            <a:r>
              <a:rPr lang="cs-CZ" i="1" dirty="0" smtClean="0">
                <a:solidFill>
                  <a:srgbClr val="FF0000"/>
                </a:solidFill>
              </a:rPr>
              <a:t>U</a:t>
            </a:r>
            <a:r>
              <a:rPr lang="cs-CZ" dirty="0" smtClean="0">
                <a:solidFill>
                  <a:srgbClr val="FF0000"/>
                </a:solidFill>
              </a:rPr>
              <a:t>-procesech přebírá </a:t>
            </a:r>
            <a:r>
              <a:rPr lang="cs-CZ" dirty="0" err="1" smtClean="0">
                <a:solidFill>
                  <a:srgbClr val="FF0000"/>
                </a:solidFill>
                <a:latin typeface="Cambria Math"/>
                <a:ea typeface="Cambria Math"/>
              </a:rPr>
              <a:t>ℏ</a:t>
            </a:r>
            <a:r>
              <a:rPr lang="cs-CZ" b="1" i="1" dirty="0" err="1" smtClean="0">
                <a:solidFill>
                  <a:srgbClr val="FF0000"/>
                </a:solidFill>
              </a:rPr>
              <a:t>K</a:t>
            </a:r>
            <a:r>
              <a:rPr lang="cs-CZ" b="1" i="1" baseline="-25000" dirty="0" err="1" smtClean="0">
                <a:solidFill>
                  <a:srgbClr val="FF0000"/>
                </a:solidFill>
              </a:rPr>
              <a:t>m</a:t>
            </a:r>
            <a:r>
              <a:rPr lang="cs-CZ" b="1" i="1" baseline="-25000" dirty="0" smtClean="0">
                <a:solidFill>
                  <a:srgbClr val="FF0000"/>
                </a:solidFill>
              </a:rPr>
              <a:t>  </a:t>
            </a:r>
            <a:r>
              <a:rPr lang="cs-CZ" dirty="0" smtClean="0">
                <a:solidFill>
                  <a:srgbClr val="FF0000"/>
                </a:solidFill>
              </a:rPr>
              <a:t>těžiště mříže</a:t>
            </a:r>
            <a:r>
              <a:rPr lang="cs-CZ" dirty="0" smtClean="0"/>
              <a:t> </a:t>
            </a:r>
            <a:r>
              <a:rPr lang="cs-CZ" sz="1400" dirty="0" smtClean="0"/>
              <a:t>(</a:t>
            </a:r>
            <a:r>
              <a:rPr lang="cs-CZ" sz="1400" i="1" dirty="0" smtClean="0"/>
              <a:t>N</a:t>
            </a:r>
            <a:r>
              <a:rPr lang="cs-CZ" sz="1400" dirty="0" smtClean="0"/>
              <a:t>-proces doplněný </a:t>
            </a:r>
            <a:r>
              <a:rPr lang="cs-CZ" sz="1400" dirty="0" err="1" smtClean="0"/>
              <a:t>Braggovým</a:t>
            </a:r>
            <a:r>
              <a:rPr lang="cs-CZ" sz="1400" dirty="0" smtClean="0"/>
              <a:t> rozptylem).</a:t>
            </a:r>
          </a:p>
          <a:p>
            <a:r>
              <a:rPr lang="cs-CZ" dirty="0" smtClean="0"/>
              <a:t>Rozdíl mezi těmito dvěma procesy vynikne např. při výpočtu tepelné vodivosti.</a:t>
            </a:r>
            <a:endParaRPr lang="cs-CZ" sz="1600" b="1" i="1" baseline="-25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27</a:t>
            </a:fld>
            <a:endParaRPr lang="cs-CZ"/>
          </a:p>
        </p:txBody>
      </p:sp>
      <p:sp>
        <p:nvSpPr>
          <p:cNvPr id="5" name="TextovéPole 4"/>
          <p:cNvSpPr txBox="1"/>
          <p:nvPr/>
        </p:nvSpPr>
        <p:spPr>
          <a:xfrm>
            <a:off x="5929322" y="273586"/>
            <a:ext cx="2786082" cy="369332"/>
          </a:xfrm>
          <a:prstGeom prst="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cs-CZ" dirty="0" smtClean="0"/>
              <a:t>Anharmonické jevy - </a:t>
            </a:r>
            <a:r>
              <a:rPr lang="cs-CZ" i="1" dirty="0" smtClean="0"/>
              <a:t>5</a:t>
            </a:r>
            <a:endParaRPr lang="cs-CZ" i="1" dirty="0"/>
          </a:p>
        </p:txBody>
      </p:sp>
      <p:sp>
        <p:nvSpPr>
          <p:cNvPr id="6" name="TextovéPole 5"/>
          <p:cNvSpPr txBox="1"/>
          <p:nvPr/>
        </p:nvSpPr>
        <p:spPr>
          <a:xfrm>
            <a:off x="642910" y="500042"/>
            <a:ext cx="378621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cs-CZ" dirty="0" smtClean="0"/>
              <a:t>Tepelná vodivost </a:t>
            </a:r>
            <a:r>
              <a:rPr lang="cs-CZ" dirty="0" err="1" smtClean="0"/>
              <a:t>fononového</a:t>
            </a:r>
            <a:r>
              <a:rPr lang="cs-CZ" dirty="0" smtClean="0"/>
              <a:t> plynu</a:t>
            </a:r>
            <a:endParaRPr lang="cs-CZ" dirty="0"/>
          </a:p>
        </p:txBody>
      </p:sp>
      <p:sp>
        <p:nvSpPr>
          <p:cNvPr id="7" name="TextovéPole 6"/>
          <p:cNvSpPr txBox="1"/>
          <p:nvPr/>
        </p:nvSpPr>
        <p:spPr>
          <a:xfrm>
            <a:off x="714348" y="1071546"/>
            <a:ext cx="7858180" cy="646331"/>
          </a:xfrm>
          <a:prstGeom prst="rect">
            <a:avLst/>
          </a:prstGeom>
          <a:noFill/>
        </p:spPr>
        <p:txBody>
          <a:bodyPr wrap="square" rtlCol="0">
            <a:spAutoFit/>
          </a:bodyPr>
          <a:lstStyle/>
          <a:p>
            <a:r>
              <a:rPr lang="cs-CZ" i="1" dirty="0" smtClean="0">
                <a:solidFill>
                  <a:srgbClr val="0000FF"/>
                </a:solidFill>
              </a:rPr>
              <a:t>V harmonické aproximaci </a:t>
            </a:r>
            <a:r>
              <a:rPr lang="cs-CZ" dirty="0" smtClean="0"/>
              <a:t>je </a:t>
            </a:r>
            <a:r>
              <a:rPr lang="cs-CZ" i="1" dirty="0" err="1" smtClean="0">
                <a:solidFill>
                  <a:srgbClr val="FF0000"/>
                </a:solidFill>
              </a:rPr>
              <a:t>fononová</a:t>
            </a:r>
            <a:r>
              <a:rPr lang="cs-CZ" i="1" dirty="0" smtClean="0">
                <a:solidFill>
                  <a:srgbClr val="FF0000"/>
                </a:solidFill>
              </a:rPr>
              <a:t> střední volná dráha</a:t>
            </a:r>
            <a:r>
              <a:rPr lang="cs-CZ" dirty="0" smtClean="0">
                <a:solidFill>
                  <a:srgbClr val="FF0000"/>
                </a:solidFill>
              </a:rPr>
              <a:t> </a:t>
            </a:r>
            <a:r>
              <a:rPr lang="cs-CZ" dirty="0" smtClean="0">
                <a:solidFill>
                  <a:srgbClr val="FF0000"/>
                </a:solidFill>
                <a:latin typeface="Cambria Math"/>
                <a:ea typeface="Cambria Math"/>
              </a:rPr>
              <a:t>ℓ</a:t>
            </a:r>
            <a:r>
              <a:rPr lang="cs-CZ" dirty="0" smtClean="0">
                <a:solidFill>
                  <a:srgbClr val="FF0000"/>
                </a:solidFill>
                <a:latin typeface="Lucida Handwriting" pitchFamily="66" charset="0"/>
              </a:rPr>
              <a:t> </a:t>
            </a:r>
            <a:r>
              <a:rPr lang="cs-CZ" dirty="0" smtClean="0"/>
              <a:t>omezena jen hranicí krystalu (případně přítomnými poruchami mříže).</a:t>
            </a:r>
          </a:p>
        </p:txBody>
      </p:sp>
      <p:sp>
        <p:nvSpPr>
          <p:cNvPr id="8" name="TextovéPole 7"/>
          <p:cNvSpPr txBox="1"/>
          <p:nvPr/>
        </p:nvSpPr>
        <p:spPr>
          <a:xfrm>
            <a:off x="714348" y="1785926"/>
            <a:ext cx="7929618" cy="646331"/>
          </a:xfrm>
          <a:prstGeom prst="rect">
            <a:avLst/>
          </a:prstGeom>
          <a:noFill/>
        </p:spPr>
        <p:txBody>
          <a:bodyPr wrap="square" rtlCol="0">
            <a:spAutoFit/>
          </a:bodyPr>
          <a:lstStyle/>
          <a:p>
            <a:r>
              <a:rPr lang="cs-CZ" i="1" dirty="0" smtClean="0">
                <a:solidFill>
                  <a:srgbClr val="0000FF"/>
                </a:solidFill>
              </a:rPr>
              <a:t>V anharmonické mříži </a:t>
            </a:r>
            <a:r>
              <a:rPr lang="cs-CZ" dirty="0" smtClean="0"/>
              <a:t>střední volnou dráhu </a:t>
            </a:r>
            <a:r>
              <a:rPr lang="cs-CZ" dirty="0" smtClean="0">
                <a:latin typeface="Cambria Math"/>
                <a:ea typeface="Cambria Math"/>
              </a:rPr>
              <a:t>ℓ</a:t>
            </a:r>
            <a:r>
              <a:rPr lang="cs-CZ" dirty="0" smtClean="0"/>
              <a:t> omezuje i  </a:t>
            </a:r>
            <a:r>
              <a:rPr lang="cs-CZ" i="1" dirty="0" smtClean="0">
                <a:solidFill>
                  <a:srgbClr val="FF0000"/>
                </a:solidFill>
              </a:rPr>
              <a:t>fonon-</a:t>
            </a:r>
            <a:r>
              <a:rPr lang="cs-CZ" i="1" dirty="0" err="1" smtClean="0">
                <a:solidFill>
                  <a:srgbClr val="FF0000"/>
                </a:solidFill>
              </a:rPr>
              <a:t>fononová</a:t>
            </a:r>
            <a:r>
              <a:rPr lang="cs-CZ" i="1" dirty="0" smtClean="0">
                <a:solidFill>
                  <a:srgbClr val="FF0000"/>
                </a:solidFill>
              </a:rPr>
              <a:t> interakce</a:t>
            </a:r>
            <a:r>
              <a:rPr lang="cs-CZ" dirty="0" smtClean="0"/>
              <a:t>.</a:t>
            </a:r>
          </a:p>
          <a:p>
            <a:r>
              <a:rPr lang="cs-CZ" dirty="0" smtClean="0"/>
              <a:t>Z teorie plyne, že </a:t>
            </a:r>
            <a:r>
              <a:rPr lang="cs-CZ" i="1" dirty="0" smtClean="0">
                <a:solidFill>
                  <a:srgbClr val="0000FF"/>
                </a:solidFill>
              </a:rPr>
              <a:t>při vysokých teplotách </a:t>
            </a:r>
            <a:r>
              <a:rPr lang="cs-CZ" dirty="0" smtClean="0"/>
              <a:t>(ve shodě s experimenty) je </a:t>
            </a:r>
            <a:endParaRPr lang="cs-CZ" dirty="0"/>
          </a:p>
        </p:txBody>
      </p:sp>
      <p:graphicFrame>
        <p:nvGraphicFramePr>
          <p:cNvPr id="9" name="Objekt 8"/>
          <p:cNvGraphicFramePr>
            <a:graphicFrameLocks noChangeAspect="1"/>
          </p:cNvGraphicFramePr>
          <p:nvPr/>
        </p:nvGraphicFramePr>
        <p:xfrm>
          <a:off x="3929058" y="2428868"/>
          <a:ext cx="737425" cy="571504"/>
        </p:xfrm>
        <a:graphic>
          <a:graphicData uri="http://schemas.openxmlformats.org/presentationml/2006/ole">
            <p:oleObj spid="_x0000_s90114" name="Rovnice" r:id="rId3" imgW="507960" imgH="393480" progId="Equation.3">
              <p:embed/>
            </p:oleObj>
          </a:graphicData>
        </a:graphic>
      </p:graphicFrame>
      <p:grpSp>
        <p:nvGrpSpPr>
          <p:cNvPr id="40" name="Skupina 39"/>
          <p:cNvGrpSpPr/>
          <p:nvPr/>
        </p:nvGrpSpPr>
        <p:grpSpPr>
          <a:xfrm>
            <a:off x="571472" y="4357694"/>
            <a:ext cx="8072494" cy="1945622"/>
            <a:chOff x="642910" y="4293744"/>
            <a:chExt cx="8072494" cy="1945622"/>
          </a:xfrm>
        </p:grpSpPr>
        <p:grpSp>
          <p:nvGrpSpPr>
            <p:cNvPr id="41" name="Skupina 26"/>
            <p:cNvGrpSpPr/>
            <p:nvPr/>
          </p:nvGrpSpPr>
          <p:grpSpPr>
            <a:xfrm>
              <a:off x="4286248" y="4357694"/>
              <a:ext cx="857256" cy="349702"/>
              <a:chOff x="4214810" y="4643446"/>
              <a:chExt cx="642942" cy="349702"/>
            </a:xfrm>
          </p:grpSpPr>
          <p:sp>
            <p:nvSpPr>
              <p:cNvPr id="60" name="TextovéPole 59"/>
              <p:cNvSpPr txBox="1"/>
              <p:nvPr/>
            </p:nvSpPr>
            <p:spPr>
              <a:xfrm>
                <a:off x="4214810" y="4643446"/>
                <a:ext cx="428628" cy="349702"/>
              </a:xfrm>
              <a:prstGeom prst="rect">
                <a:avLst/>
              </a:prstGeom>
              <a:noFill/>
            </p:spPr>
            <p:txBody>
              <a:bodyPr wrap="square" lIns="36000" tIns="36000" rIns="36000" bIns="36000" rtlCol="0">
                <a:spAutoFit/>
              </a:bodyPr>
              <a:lstStyle/>
              <a:p>
                <a:r>
                  <a:rPr lang="en-US" i="1" dirty="0" err="1" smtClean="0">
                    <a:solidFill>
                      <a:srgbClr val="FF0000"/>
                    </a:solidFill>
                    <a:latin typeface="Times New Roman" pitchFamily="18" charset="0"/>
                    <a:cs typeface="Times New Roman" pitchFamily="18" charset="0"/>
                  </a:rPr>
                  <a:t>T</a:t>
                </a:r>
                <a:r>
                  <a:rPr lang="en-US" baseline="-25000" dirty="0" err="1" smtClean="0">
                    <a:solidFill>
                      <a:srgbClr val="FF0000"/>
                    </a:solidFill>
                  </a:rPr>
                  <a:t>1</a:t>
                </a:r>
                <a:r>
                  <a:rPr lang="en-US" baseline="-25000" dirty="0" smtClean="0">
                    <a:solidFill>
                      <a:srgbClr val="C00000"/>
                    </a:solidFill>
                  </a:rPr>
                  <a:t>   </a:t>
                </a:r>
                <a:r>
                  <a:rPr lang="en-US" dirty="0" smtClean="0">
                    <a:solidFill>
                      <a:srgbClr val="C00000"/>
                    </a:solidFill>
                  </a:rPr>
                  <a:t>&gt;</a:t>
                </a:r>
                <a:endParaRPr lang="cs-CZ" baseline="-25000" dirty="0">
                  <a:solidFill>
                    <a:srgbClr val="C00000"/>
                  </a:solidFill>
                </a:endParaRPr>
              </a:p>
            </p:txBody>
          </p:sp>
          <p:sp>
            <p:nvSpPr>
              <p:cNvPr id="61" name="TextovéPole 60"/>
              <p:cNvSpPr txBox="1"/>
              <p:nvPr/>
            </p:nvSpPr>
            <p:spPr>
              <a:xfrm>
                <a:off x="4572000" y="4643446"/>
                <a:ext cx="285752" cy="349702"/>
              </a:xfrm>
              <a:prstGeom prst="rect">
                <a:avLst/>
              </a:prstGeom>
              <a:noFill/>
            </p:spPr>
            <p:txBody>
              <a:bodyPr wrap="square" lIns="36000" tIns="36000" rIns="36000" bIns="36000" rtlCol="0">
                <a:spAutoFit/>
              </a:bodyPr>
              <a:lstStyle/>
              <a:p>
                <a:r>
                  <a:rPr lang="en-US" i="1" dirty="0" err="1" smtClean="0">
                    <a:solidFill>
                      <a:srgbClr val="0000FF"/>
                    </a:solidFill>
                    <a:latin typeface="Times New Roman" pitchFamily="18" charset="0"/>
                    <a:cs typeface="Times New Roman" pitchFamily="18" charset="0"/>
                  </a:rPr>
                  <a:t>T</a:t>
                </a:r>
                <a:r>
                  <a:rPr lang="en-US" baseline="-25000" dirty="0" err="1" smtClean="0">
                    <a:solidFill>
                      <a:srgbClr val="0000FF"/>
                    </a:solidFill>
                  </a:rPr>
                  <a:t>2</a:t>
                </a:r>
                <a:endParaRPr lang="cs-CZ" baseline="-25000" dirty="0">
                  <a:solidFill>
                    <a:srgbClr val="0000FF"/>
                  </a:solidFill>
                </a:endParaRPr>
              </a:p>
            </p:txBody>
          </p:sp>
        </p:grpSp>
        <p:grpSp>
          <p:nvGrpSpPr>
            <p:cNvPr id="42" name="Skupina 37"/>
            <p:cNvGrpSpPr/>
            <p:nvPr/>
          </p:nvGrpSpPr>
          <p:grpSpPr>
            <a:xfrm>
              <a:off x="642910" y="4293744"/>
              <a:ext cx="3534330" cy="1945622"/>
              <a:chOff x="642910" y="4293744"/>
              <a:chExt cx="3534330" cy="1945622"/>
            </a:xfrm>
          </p:grpSpPr>
          <p:grpSp>
            <p:nvGrpSpPr>
              <p:cNvPr id="52" name="Skupina 23"/>
              <p:cNvGrpSpPr/>
              <p:nvPr/>
            </p:nvGrpSpPr>
            <p:grpSpPr>
              <a:xfrm>
                <a:off x="642910" y="4572008"/>
                <a:ext cx="3534330" cy="1116000"/>
                <a:chOff x="642910" y="4572008"/>
                <a:chExt cx="3534330" cy="1116000"/>
              </a:xfrm>
            </p:grpSpPr>
            <p:pic>
              <p:nvPicPr>
                <p:cNvPr id="57" name="Obrázek 13" descr="tepVodivost1.emf"/>
                <p:cNvPicPr>
                  <a:picLocks noChangeAspect="1"/>
                </p:cNvPicPr>
                <p:nvPr/>
              </p:nvPicPr>
              <p:blipFill>
                <a:blip r:embed="rId4" cstate="print"/>
                <a:srcRect l="4630" r="51376" b="65594"/>
                <a:stretch>
                  <a:fillRect/>
                </a:stretch>
              </p:blipFill>
              <p:spPr>
                <a:xfrm>
                  <a:off x="871706" y="4572008"/>
                  <a:ext cx="3057352" cy="1116000"/>
                </a:xfrm>
                <a:prstGeom prst="rect">
                  <a:avLst/>
                </a:prstGeom>
              </p:spPr>
            </p:pic>
            <p:sp>
              <p:nvSpPr>
                <p:cNvPr id="58" name="TextovéPole 57"/>
                <p:cNvSpPr txBox="1"/>
                <p:nvPr/>
              </p:nvSpPr>
              <p:spPr>
                <a:xfrm>
                  <a:off x="642910" y="4936686"/>
                  <a:ext cx="285752" cy="349702"/>
                </a:xfrm>
                <a:prstGeom prst="rect">
                  <a:avLst/>
                </a:prstGeom>
                <a:noFill/>
              </p:spPr>
              <p:txBody>
                <a:bodyPr wrap="square" lIns="36000" tIns="36000" rIns="36000" bIns="36000" rtlCol="0">
                  <a:spAutoFit/>
                </a:bodyPr>
                <a:lstStyle/>
                <a:p>
                  <a:r>
                    <a:rPr lang="en-US" i="1" dirty="0" err="1" smtClean="0">
                      <a:solidFill>
                        <a:srgbClr val="FF0000"/>
                      </a:solidFill>
                      <a:latin typeface="Times New Roman" pitchFamily="18" charset="0"/>
                      <a:cs typeface="Times New Roman" pitchFamily="18" charset="0"/>
                    </a:rPr>
                    <a:t>T</a:t>
                  </a:r>
                  <a:r>
                    <a:rPr lang="en-US" baseline="-25000" dirty="0" err="1" smtClean="0">
                      <a:solidFill>
                        <a:srgbClr val="FF0000"/>
                      </a:solidFill>
                    </a:rPr>
                    <a:t>1</a:t>
                  </a:r>
                  <a:endParaRPr lang="cs-CZ" baseline="-25000" dirty="0">
                    <a:solidFill>
                      <a:srgbClr val="FF0000"/>
                    </a:solidFill>
                  </a:endParaRPr>
                </a:p>
              </p:txBody>
            </p:sp>
            <p:sp>
              <p:nvSpPr>
                <p:cNvPr id="59" name="TextovéPole 58"/>
                <p:cNvSpPr txBox="1"/>
                <p:nvPr/>
              </p:nvSpPr>
              <p:spPr>
                <a:xfrm>
                  <a:off x="3891488" y="4929198"/>
                  <a:ext cx="285752" cy="349702"/>
                </a:xfrm>
                <a:prstGeom prst="rect">
                  <a:avLst/>
                </a:prstGeom>
                <a:noFill/>
              </p:spPr>
              <p:txBody>
                <a:bodyPr wrap="square" lIns="36000" tIns="36000" rIns="36000" bIns="36000" rtlCol="0">
                  <a:spAutoFit/>
                </a:bodyPr>
                <a:lstStyle/>
                <a:p>
                  <a:r>
                    <a:rPr lang="en-US" i="1" dirty="0" err="1" smtClean="0">
                      <a:solidFill>
                        <a:srgbClr val="0000FF"/>
                      </a:solidFill>
                      <a:latin typeface="Times New Roman" pitchFamily="18" charset="0"/>
                      <a:cs typeface="Times New Roman" pitchFamily="18" charset="0"/>
                    </a:rPr>
                    <a:t>T</a:t>
                  </a:r>
                  <a:r>
                    <a:rPr lang="en-US" baseline="-25000" dirty="0" err="1" smtClean="0">
                      <a:solidFill>
                        <a:srgbClr val="0000FF"/>
                      </a:solidFill>
                    </a:rPr>
                    <a:t>2</a:t>
                  </a:r>
                  <a:endParaRPr lang="cs-CZ" baseline="-25000" dirty="0">
                    <a:solidFill>
                      <a:srgbClr val="0000FF"/>
                    </a:solidFill>
                  </a:endParaRPr>
                </a:p>
              </p:txBody>
            </p:sp>
          </p:grpSp>
          <p:grpSp>
            <p:nvGrpSpPr>
              <p:cNvPr id="53" name="Skupina 30"/>
              <p:cNvGrpSpPr/>
              <p:nvPr/>
            </p:nvGrpSpPr>
            <p:grpSpPr>
              <a:xfrm>
                <a:off x="1857356" y="4293744"/>
                <a:ext cx="1071570" cy="349702"/>
                <a:chOff x="1857356" y="4177248"/>
                <a:chExt cx="1071570" cy="349702"/>
              </a:xfrm>
            </p:grpSpPr>
            <p:cxnSp>
              <p:nvCxnSpPr>
                <p:cNvPr id="55" name="Přímá spojovací šipka 54"/>
                <p:cNvCxnSpPr/>
                <p:nvPr/>
              </p:nvCxnSpPr>
              <p:spPr>
                <a:xfrm rot="10800000" flipH="1">
                  <a:off x="1857356" y="4500570"/>
                  <a:ext cx="107157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6" name="TextovéPole 55"/>
                <p:cNvSpPr txBox="1"/>
                <p:nvPr/>
              </p:nvSpPr>
              <p:spPr>
                <a:xfrm>
                  <a:off x="1945728" y="4177248"/>
                  <a:ext cx="785818" cy="349702"/>
                </a:xfrm>
                <a:prstGeom prst="rect">
                  <a:avLst/>
                </a:prstGeom>
                <a:noFill/>
              </p:spPr>
              <p:txBody>
                <a:bodyPr wrap="square" lIns="36000" tIns="36000" rIns="36000" bIns="36000" rtlCol="0">
                  <a:spAutoFit/>
                </a:bodyPr>
                <a:lstStyle/>
                <a:p>
                  <a:r>
                    <a:rPr lang="en-US" i="1" dirty="0" smtClean="0">
                      <a:solidFill>
                        <a:schemeClr val="accent1">
                          <a:lumMod val="75000"/>
                        </a:schemeClr>
                      </a:solidFill>
                    </a:rPr>
                    <a:t>- </a:t>
                  </a:r>
                  <a:r>
                    <a:rPr lang="en-US" sz="1600" dirty="0" smtClean="0">
                      <a:solidFill>
                        <a:schemeClr val="accent1">
                          <a:lumMod val="75000"/>
                        </a:schemeClr>
                      </a:solidFill>
                      <a:sym typeface="Symbol"/>
                    </a:rPr>
                    <a:t>grad</a:t>
                  </a:r>
                  <a:r>
                    <a:rPr lang="en-US" dirty="0" smtClean="0">
                      <a:solidFill>
                        <a:schemeClr val="accent1">
                          <a:lumMod val="75000"/>
                        </a:schemeClr>
                      </a:solidFill>
                      <a:sym typeface="Symbol"/>
                    </a:rPr>
                    <a:t> </a:t>
                  </a:r>
                  <a:r>
                    <a:rPr lang="en-US" sz="1600" i="1" dirty="0" smtClean="0">
                      <a:solidFill>
                        <a:schemeClr val="accent1">
                          <a:lumMod val="75000"/>
                        </a:schemeClr>
                      </a:solidFill>
                      <a:latin typeface="Times New Roman" pitchFamily="18" charset="0"/>
                      <a:cs typeface="Times New Roman" pitchFamily="18" charset="0"/>
                      <a:sym typeface="Symbol"/>
                    </a:rPr>
                    <a:t>T</a:t>
                  </a:r>
                  <a:endParaRPr lang="cs-CZ" i="1" baseline="-25000" dirty="0">
                    <a:solidFill>
                      <a:schemeClr val="accent1">
                        <a:lumMod val="75000"/>
                      </a:schemeClr>
                    </a:solidFill>
                    <a:latin typeface="Times New Roman" pitchFamily="18" charset="0"/>
                    <a:cs typeface="Times New Roman" pitchFamily="18" charset="0"/>
                  </a:endParaRPr>
                </a:p>
              </p:txBody>
            </p:sp>
          </p:grpSp>
          <p:sp>
            <p:nvSpPr>
              <p:cNvPr id="54" name="TextovéPole 53"/>
              <p:cNvSpPr txBox="1"/>
              <p:nvPr/>
            </p:nvSpPr>
            <p:spPr>
              <a:xfrm>
                <a:off x="928662" y="5500702"/>
                <a:ext cx="3000396" cy="738664"/>
              </a:xfrm>
              <a:prstGeom prst="rect">
                <a:avLst/>
              </a:prstGeom>
              <a:noFill/>
            </p:spPr>
            <p:txBody>
              <a:bodyPr wrap="square" rtlCol="0">
                <a:spAutoFit/>
              </a:bodyPr>
              <a:lstStyle/>
              <a:p>
                <a:r>
                  <a:rPr lang="en-US" sz="1400" i="1" dirty="0" err="1" smtClean="0">
                    <a:solidFill>
                      <a:srgbClr val="FF0000"/>
                    </a:solidFill>
                  </a:rPr>
                  <a:t>Fononov</a:t>
                </a:r>
                <a:r>
                  <a:rPr lang="cs-CZ" sz="1400" i="1" dirty="0" smtClean="0">
                    <a:solidFill>
                      <a:srgbClr val="FF0000"/>
                    </a:solidFill>
                  </a:rPr>
                  <a:t>ý plyn </a:t>
                </a:r>
                <a:r>
                  <a:rPr lang="cs-CZ" sz="1400" dirty="0" smtClean="0"/>
                  <a:t>:</a:t>
                </a:r>
              </a:p>
              <a:p>
                <a:r>
                  <a:rPr lang="cs-CZ" sz="1400" dirty="0" smtClean="0"/>
                  <a:t>více fononů na teplém konci, </a:t>
                </a:r>
              </a:p>
              <a:p>
                <a:r>
                  <a:rPr lang="cs-CZ" sz="1400" dirty="0" smtClean="0"/>
                  <a:t>existuje tok fononů</a:t>
                </a:r>
                <a:endParaRPr lang="cs-CZ" sz="1400" dirty="0"/>
              </a:p>
            </p:txBody>
          </p:sp>
        </p:grpSp>
        <p:grpSp>
          <p:nvGrpSpPr>
            <p:cNvPr id="43" name="Skupina 36"/>
            <p:cNvGrpSpPr/>
            <p:nvPr/>
          </p:nvGrpSpPr>
          <p:grpSpPr>
            <a:xfrm>
              <a:off x="5017562" y="4293744"/>
              <a:ext cx="3697842" cy="1945622"/>
              <a:chOff x="5017562" y="4293744"/>
              <a:chExt cx="3697842" cy="1945622"/>
            </a:xfrm>
          </p:grpSpPr>
          <p:grpSp>
            <p:nvGrpSpPr>
              <p:cNvPr id="44" name="Skupina 22"/>
              <p:cNvGrpSpPr/>
              <p:nvPr/>
            </p:nvGrpSpPr>
            <p:grpSpPr>
              <a:xfrm>
                <a:off x="5017562" y="4605876"/>
                <a:ext cx="3382987" cy="1062000"/>
                <a:chOff x="5017562" y="4605876"/>
                <a:chExt cx="3382987" cy="1062000"/>
              </a:xfrm>
            </p:grpSpPr>
            <p:pic>
              <p:nvPicPr>
                <p:cNvPr id="49" name="Obrázek 48" descr="tepVodivost1.emf"/>
                <p:cNvPicPr>
                  <a:picLocks/>
                </p:cNvPicPr>
                <p:nvPr/>
              </p:nvPicPr>
              <p:blipFill>
                <a:blip r:embed="rId4" cstate="print"/>
                <a:srcRect l="5262" t="53828" r="51586" b="12347"/>
                <a:stretch>
                  <a:fillRect/>
                </a:stretch>
              </p:blipFill>
              <p:spPr>
                <a:xfrm>
                  <a:off x="5286380" y="4605876"/>
                  <a:ext cx="2853600" cy="1062000"/>
                </a:xfrm>
                <a:prstGeom prst="rect">
                  <a:avLst/>
                </a:prstGeom>
              </p:spPr>
            </p:pic>
            <p:sp>
              <p:nvSpPr>
                <p:cNvPr id="50" name="TextovéPole 49"/>
                <p:cNvSpPr txBox="1"/>
                <p:nvPr/>
              </p:nvSpPr>
              <p:spPr>
                <a:xfrm>
                  <a:off x="5017562" y="4929198"/>
                  <a:ext cx="285752" cy="349702"/>
                </a:xfrm>
                <a:prstGeom prst="rect">
                  <a:avLst/>
                </a:prstGeom>
                <a:noFill/>
              </p:spPr>
              <p:txBody>
                <a:bodyPr wrap="square" lIns="36000" tIns="36000" rIns="36000" bIns="36000" rtlCol="0">
                  <a:spAutoFit/>
                </a:bodyPr>
                <a:lstStyle/>
                <a:p>
                  <a:r>
                    <a:rPr lang="en-US" i="1" dirty="0" err="1" smtClean="0">
                      <a:solidFill>
                        <a:srgbClr val="FF0000"/>
                      </a:solidFill>
                      <a:latin typeface="Times New Roman" pitchFamily="18" charset="0"/>
                      <a:cs typeface="Times New Roman" pitchFamily="18" charset="0"/>
                    </a:rPr>
                    <a:t>T</a:t>
                  </a:r>
                  <a:r>
                    <a:rPr lang="en-US" baseline="-25000" dirty="0" err="1" smtClean="0">
                      <a:solidFill>
                        <a:srgbClr val="FF0000"/>
                      </a:solidFill>
                    </a:rPr>
                    <a:t>1</a:t>
                  </a:r>
                  <a:endParaRPr lang="cs-CZ" baseline="-25000" dirty="0">
                    <a:solidFill>
                      <a:srgbClr val="FF0000"/>
                    </a:solidFill>
                  </a:endParaRPr>
                </a:p>
              </p:txBody>
            </p:sp>
            <p:sp>
              <p:nvSpPr>
                <p:cNvPr id="51" name="TextovéPole 50"/>
                <p:cNvSpPr txBox="1"/>
                <p:nvPr/>
              </p:nvSpPr>
              <p:spPr>
                <a:xfrm>
                  <a:off x="8114797" y="4929198"/>
                  <a:ext cx="285752" cy="349702"/>
                </a:xfrm>
                <a:prstGeom prst="rect">
                  <a:avLst/>
                </a:prstGeom>
                <a:noFill/>
              </p:spPr>
              <p:txBody>
                <a:bodyPr wrap="square" lIns="36000" tIns="36000" rIns="36000" bIns="36000" rtlCol="0">
                  <a:spAutoFit/>
                </a:bodyPr>
                <a:lstStyle/>
                <a:p>
                  <a:r>
                    <a:rPr lang="en-US" i="1" dirty="0" err="1" smtClean="0">
                      <a:solidFill>
                        <a:srgbClr val="0000FF"/>
                      </a:solidFill>
                      <a:latin typeface="Times New Roman" pitchFamily="18" charset="0"/>
                      <a:cs typeface="Times New Roman" pitchFamily="18" charset="0"/>
                    </a:rPr>
                    <a:t>T</a:t>
                  </a:r>
                  <a:r>
                    <a:rPr lang="en-US" baseline="-25000" dirty="0" err="1" smtClean="0">
                      <a:solidFill>
                        <a:srgbClr val="0000FF"/>
                      </a:solidFill>
                    </a:rPr>
                    <a:t>2</a:t>
                  </a:r>
                  <a:endParaRPr lang="cs-CZ" baseline="-25000" dirty="0">
                    <a:solidFill>
                      <a:srgbClr val="0000FF"/>
                    </a:solidFill>
                  </a:endParaRPr>
                </a:p>
              </p:txBody>
            </p:sp>
          </p:grpSp>
          <p:grpSp>
            <p:nvGrpSpPr>
              <p:cNvPr id="45" name="Skupina 31"/>
              <p:cNvGrpSpPr/>
              <p:nvPr/>
            </p:nvGrpSpPr>
            <p:grpSpPr>
              <a:xfrm>
                <a:off x="6072198" y="4293744"/>
                <a:ext cx="1071570" cy="349702"/>
                <a:chOff x="1857356" y="4177248"/>
                <a:chExt cx="1071570" cy="349702"/>
              </a:xfrm>
            </p:grpSpPr>
            <p:cxnSp>
              <p:nvCxnSpPr>
                <p:cNvPr id="47" name="Přímá spojovací šipka 46"/>
                <p:cNvCxnSpPr/>
                <p:nvPr/>
              </p:nvCxnSpPr>
              <p:spPr>
                <a:xfrm rot="10800000" flipH="1">
                  <a:off x="1857356" y="4500570"/>
                  <a:ext cx="107157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8" name="TextovéPole 47"/>
                <p:cNvSpPr txBox="1"/>
                <p:nvPr/>
              </p:nvSpPr>
              <p:spPr>
                <a:xfrm>
                  <a:off x="1945728" y="4177248"/>
                  <a:ext cx="785818" cy="349702"/>
                </a:xfrm>
                <a:prstGeom prst="rect">
                  <a:avLst/>
                </a:prstGeom>
                <a:noFill/>
              </p:spPr>
              <p:txBody>
                <a:bodyPr wrap="square" lIns="36000" tIns="36000" rIns="36000" bIns="36000" rtlCol="0">
                  <a:spAutoFit/>
                </a:bodyPr>
                <a:lstStyle/>
                <a:p>
                  <a:r>
                    <a:rPr lang="en-US" i="1" dirty="0" smtClean="0">
                      <a:solidFill>
                        <a:schemeClr val="accent1">
                          <a:lumMod val="75000"/>
                        </a:schemeClr>
                      </a:solidFill>
                    </a:rPr>
                    <a:t>- </a:t>
                  </a:r>
                  <a:r>
                    <a:rPr lang="en-US" sz="1600" dirty="0" smtClean="0">
                      <a:solidFill>
                        <a:schemeClr val="accent1">
                          <a:lumMod val="75000"/>
                        </a:schemeClr>
                      </a:solidFill>
                      <a:sym typeface="Symbol"/>
                    </a:rPr>
                    <a:t>grad</a:t>
                  </a:r>
                  <a:r>
                    <a:rPr lang="en-US" dirty="0" smtClean="0">
                      <a:solidFill>
                        <a:schemeClr val="accent1">
                          <a:lumMod val="75000"/>
                        </a:schemeClr>
                      </a:solidFill>
                      <a:sym typeface="Symbol"/>
                    </a:rPr>
                    <a:t> </a:t>
                  </a:r>
                  <a:r>
                    <a:rPr lang="en-US" sz="1600" i="1" dirty="0" smtClean="0">
                      <a:solidFill>
                        <a:schemeClr val="accent1">
                          <a:lumMod val="75000"/>
                        </a:schemeClr>
                      </a:solidFill>
                      <a:latin typeface="Times New Roman" pitchFamily="18" charset="0"/>
                      <a:cs typeface="Times New Roman" pitchFamily="18" charset="0"/>
                      <a:sym typeface="Symbol"/>
                    </a:rPr>
                    <a:t>T</a:t>
                  </a:r>
                  <a:endParaRPr lang="cs-CZ" i="1" baseline="-25000" dirty="0">
                    <a:solidFill>
                      <a:schemeClr val="accent1">
                        <a:lumMod val="75000"/>
                      </a:schemeClr>
                    </a:solidFill>
                    <a:latin typeface="Times New Roman" pitchFamily="18" charset="0"/>
                    <a:cs typeface="Times New Roman" pitchFamily="18" charset="0"/>
                  </a:endParaRPr>
                </a:p>
              </p:txBody>
            </p:sp>
          </p:grpSp>
          <p:sp>
            <p:nvSpPr>
              <p:cNvPr id="46" name="TextovéPole 45"/>
              <p:cNvSpPr txBox="1"/>
              <p:nvPr/>
            </p:nvSpPr>
            <p:spPr>
              <a:xfrm>
                <a:off x="5286380" y="5500702"/>
                <a:ext cx="3429024" cy="738664"/>
              </a:xfrm>
              <a:prstGeom prst="rect">
                <a:avLst/>
              </a:prstGeom>
              <a:noFill/>
            </p:spPr>
            <p:txBody>
              <a:bodyPr wrap="square" rtlCol="0">
                <a:spAutoFit/>
              </a:bodyPr>
              <a:lstStyle/>
              <a:p>
                <a:r>
                  <a:rPr lang="cs-CZ" sz="1400" i="1" dirty="0" smtClean="0">
                    <a:solidFill>
                      <a:srgbClr val="FF0000"/>
                    </a:solidFill>
                  </a:rPr>
                  <a:t>Reálný plyn </a:t>
                </a:r>
                <a:r>
                  <a:rPr lang="cs-CZ" sz="1400" dirty="0" smtClean="0"/>
                  <a:t>:</a:t>
                </a:r>
              </a:p>
              <a:p>
                <a:r>
                  <a:rPr lang="cs-CZ" sz="1400" dirty="0" smtClean="0"/>
                  <a:t>na teplém konci méně atomů s větší energií, </a:t>
                </a:r>
              </a:p>
              <a:p>
                <a:r>
                  <a:rPr lang="cs-CZ" sz="1400" dirty="0" smtClean="0"/>
                  <a:t>neexistuje tok atomů</a:t>
                </a:r>
                <a:endParaRPr lang="cs-CZ" sz="1400" dirty="0"/>
              </a:p>
            </p:txBody>
          </p:sp>
        </p:grpSp>
      </p:grpSp>
      <p:grpSp>
        <p:nvGrpSpPr>
          <p:cNvPr id="35" name="Skupina 34"/>
          <p:cNvGrpSpPr/>
          <p:nvPr/>
        </p:nvGrpSpPr>
        <p:grpSpPr>
          <a:xfrm>
            <a:off x="785786" y="3129977"/>
            <a:ext cx="7715304" cy="584775"/>
            <a:chOff x="785786" y="3129977"/>
            <a:chExt cx="7715304" cy="584775"/>
          </a:xfrm>
        </p:grpSpPr>
        <p:grpSp>
          <p:nvGrpSpPr>
            <p:cNvPr id="63" name="Skupina 62"/>
            <p:cNvGrpSpPr/>
            <p:nvPr/>
          </p:nvGrpSpPr>
          <p:grpSpPr>
            <a:xfrm>
              <a:off x="785786" y="3129977"/>
              <a:ext cx="7715304" cy="584775"/>
              <a:chOff x="785786" y="3129977"/>
              <a:chExt cx="7715304" cy="584775"/>
            </a:xfrm>
          </p:grpSpPr>
          <p:sp>
            <p:nvSpPr>
              <p:cNvPr id="10" name="TextovéPole 9"/>
              <p:cNvSpPr txBox="1"/>
              <p:nvPr/>
            </p:nvSpPr>
            <p:spPr>
              <a:xfrm>
                <a:off x="785786" y="3129977"/>
                <a:ext cx="7715304" cy="584775"/>
              </a:xfrm>
              <a:prstGeom prst="rect">
                <a:avLst/>
              </a:prstGeom>
              <a:noFill/>
            </p:spPr>
            <p:txBody>
              <a:bodyPr wrap="square" rtlCol="0">
                <a:spAutoFit/>
              </a:bodyPr>
              <a:lstStyle/>
              <a:p>
                <a:r>
                  <a:rPr lang="cs-CZ" sz="1600" dirty="0" smtClean="0"/>
                  <a:t>Při teplotách</a:t>
                </a:r>
                <a:r>
                  <a:rPr lang="en-US" sz="1600" dirty="0" smtClean="0"/>
                  <a:t> </a:t>
                </a:r>
                <a:r>
                  <a:rPr lang="en-US" sz="1600" i="1" dirty="0" smtClean="0">
                    <a:latin typeface="Cambria Math" pitchFamily="18" charset="0"/>
                    <a:ea typeface="Cambria Math" pitchFamily="18" charset="0"/>
                  </a:rPr>
                  <a:t>T </a:t>
                </a:r>
                <a:r>
                  <a:rPr lang="en-US" sz="1600" dirty="0" smtClean="0"/>
                  <a:t>&gt;</a:t>
                </a:r>
                <a:r>
                  <a:rPr lang="en-US" sz="1600" i="1" dirty="0" smtClean="0">
                    <a:latin typeface="Cambria Math" pitchFamily="18" charset="0"/>
                    <a:ea typeface="Cambria Math" pitchFamily="18" charset="0"/>
                  </a:rPr>
                  <a:t>T</a:t>
                </a:r>
                <a:r>
                  <a:rPr lang="en-US" sz="1600" i="1" baseline="-25000" dirty="0" smtClean="0">
                    <a:latin typeface="Cambria Math" pitchFamily="18" charset="0"/>
                    <a:ea typeface="Cambria Math" pitchFamily="18" charset="0"/>
                  </a:rPr>
                  <a:t>D</a:t>
                </a:r>
                <a:r>
                  <a:rPr lang="cs-CZ" sz="1600" dirty="0" smtClean="0"/>
                  <a:t> je počet excitovaných fononů úměrný </a:t>
                </a:r>
                <a:r>
                  <a:rPr lang="cs-CZ" sz="1600" i="1" dirty="0" smtClean="0">
                    <a:latin typeface="Times New Roman" pitchFamily="18" charset="0"/>
                    <a:cs typeface="Times New Roman" pitchFamily="18" charset="0"/>
                  </a:rPr>
                  <a:t>T ,  </a:t>
                </a:r>
              </a:p>
              <a:p>
                <a:r>
                  <a:rPr lang="cs-CZ" sz="1600" dirty="0" smtClean="0"/>
                  <a:t>takže počet srážek bude zřejmě úměrný počtu fononů. </a:t>
                </a:r>
                <a:endParaRPr lang="cs-CZ" sz="1600" dirty="0"/>
              </a:p>
            </p:txBody>
          </p:sp>
          <p:graphicFrame>
            <p:nvGraphicFramePr>
              <p:cNvPr id="62" name="Objekt 61"/>
              <p:cNvGraphicFramePr>
                <a:graphicFrameLocks noChangeAspect="1"/>
              </p:cNvGraphicFramePr>
              <p:nvPr/>
            </p:nvGraphicFramePr>
            <p:xfrm>
              <a:off x="6078322" y="3143248"/>
              <a:ext cx="2351330" cy="571504"/>
            </p:xfrm>
            <a:graphic>
              <a:graphicData uri="http://schemas.openxmlformats.org/presentationml/2006/ole">
                <p:oleObj spid="_x0000_s90117" name="Rovnice" r:id="rId5" imgW="1828800" imgH="444240" progId="Equation.3">
                  <p:embed/>
                </p:oleObj>
              </a:graphicData>
            </a:graphic>
          </p:graphicFrame>
        </p:grpSp>
        <p:cxnSp>
          <p:nvCxnSpPr>
            <p:cNvPr id="34" name="Přímá spojovací čára 33"/>
            <p:cNvCxnSpPr/>
            <p:nvPr/>
          </p:nvCxnSpPr>
          <p:spPr>
            <a:xfrm rot="5400000">
              <a:off x="5643570" y="3429000"/>
              <a:ext cx="571504"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28</a:t>
            </a:fld>
            <a:endParaRPr lang="cs-CZ"/>
          </a:p>
        </p:txBody>
      </p:sp>
      <p:sp>
        <p:nvSpPr>
          <p:cNvPr id="5" name="TextovéPole 4"/>
          <p:cNvSpPr txBox="1"/>
          <p:nvPr/>
        </p:nvSpPr>
        <p:spPr>
          <a:xfrm>
            <a:off x="5929322" y="273586"/>
            <a:ext cx="2786082" cy="369332"/>
          </a:xfrm>
          <a:prstGeom prst="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cs-CZ" dirty="0" smtClean="0"/>
              <a:t>Anharmonické jevy - </a:t>
            </a:r>
            <a:r>
              <a:rPr lang="cs-CZ" i="1" dirty="0" smtClean="0"/>
              <a:t>6</a:t>
            </a:r>
            <a:endParaRPr lang="cs-CZ" i="1" dirty="0"/>
          </a:p>
        </p:txBody>
      </p:sp>
      <p:grpSp>
        <p:nvGrpSpPr>
          <p:cNvPr id="6" name="Skupina 5"/>
          <p:cNvGrpSpPr/>
          <p:nvPr/>
        </p:nvGrpSpPr>
        <p:grpSpPr>
          <a:xfrm>
            <a:off x="714348" y="857232"/>
            <a:ext cx="7715304" cy="1477328"/>
            <a:chOff x="714348" y="4103566"/>
            <a:chExt cx="7715304" cy="1477328"/>
          </a:xfrm>
        </p:grpSpPr>
        <p:sp>
          <p:nvSpPr>
            <p:cNvPr id="7" name="TextovéPole 6"/>
            <p:cNvSpPr txBox="1"/>
            <p:nvPr/>
          </p:nvSpPr>
          <p:spPr>
            <a:xfrm>
              <a:off x="714348" y="4103566"/>
              <a:ext cx="7715304" cy="1477328"/>
            </a:xfrm>
            <a:prstGeom prst="rect">
              <a:avLst/>
            </a:prstGeom>
            <a:noFill/>
          </p:spPr>
          <p:txBody>
            <a:bodyPr wrap="square" rtlCol="0">
              <a:spAutoFit/>
            </a:bodyPr>
            <a:lstStyle/>
            <a:p>
              <a:r>
                <a:rPr lang="cs-CZ" dirty="0" smtClean="0"/>
                <a:t>Pro objasnění tepelné vodivosti nestačí jen omezení střední volné dráhy fononů,</a:t>
              </a:r>
            </a:p>
            <a:p>
              <a:r>
                <a:rPr lang="cs-CZ" dirty="0" smtClean="0"/>
                <a:t>ale musí existovat i mechanismus pro ustavení lokální tepelné rovnováhy.</a:t>
              </a:r>
            </a:p>
            <a:p>
              <a:r>
                <a:rPr lang="cs-CZ" i="1" dirty="0" smtClean="0">
                  <a:solidFill>
                    <a:srgbClr val="0000FF"/>
                  </a:solidFill>
                </a:rPr>
                <a:t>N-procesy</a:t>
              </a:r>
              <a:r>
                <a:rPr lang="cs-CZ" dirty="0" smtClean="0"/>
                <a:t> </a:t>
              </a:r>
              <a:r>
                <a:rPr lang="en-US" dirty="0" err="1" smtClean="0"/>
                <a:t>typu</a:t>
              </a:r>
              <a:r>
                <a:rPr lang="en-US" dirty="0" smtClean="0"/>
                <a:t> </a:t>
              </a:r>
              <a:r>
                <a:rPr lang="cs-CZ" b="1" i="1" dirty="0" smtClean="0"/>
                <a:t>q</a:t>
              </a:r>
              <a:r>
                <a:rPr lang="en-US" b="1" i="1" dirty="0" smtClean="0"/>
                <a:t> </a:t>
              </a:r>
              <a:r>
                <a:rPr lang="cs-CZ" dirty="0" smtClean="0"/>
                <a:t>+</a:t>
              </a:r>
              <a:r>
                <a:rPr lang="en-US" dirty="0" smtClean="0"/>
                <a:t> </a:t>
              </a:r>
              <a:r>
                <a:rPr lang="cs-CZ" b="1" i="1" dirty="0" smtClean="0"/>
                <a:t>q</a:t>
              </a:r>
              <a:r>
                <a:rPr lang="en-US" b="1" i="1" dirty="0" smtClean="0"/>
                <a:t>'</a:t>
              </a:r>
              <a:r>
                <a:rPr lang="en-US" dirty="0" smtClean="0"/>
                <a:t> = -</a:t>
              </a:r>
              <a:r>
                <a:rPr lang="en-US" b="1" i="1" dirty="0" smtClean="0"/>
                <a:t>q''</a:t>
              </a:r>
              <a:r>
                <a:rPr lang="en-US" baseline="-25000" dirty="0" smtClean="0"/>
                <a:t> </a:t>
              </a:r>
              <a:r>
                <a:rPr lang="en-US" dirty="0" err="1" smtClean="0"/>
                <a:t>na</a:t>
              </a:r>
              <a:r>
                <a:rPr lang="en-US" dirty="0" smtClean="0"/>
                <a:t> to </a:t>
              </a:r>
              <a:r>
                <a:rPr lang="en-US" dirty="0" err="1" smtClean="0"/>
                <a:t>nesta</a:t>
              </a:r>
              <a:r>
                <a:rPr lang="cs-CZ" dirty="0" smtClean="0"/>
                <a:t>čí, protože </a:t>
              </a:r>
              <a:r>
                <a:rPr lang="cs-CZ" i="1" dirty="0" smtClean="0">
                  <a:solidFill>
                    <a:srgbClr val="0000FF"/>
                  </a:solidFill>
                </a:rPr>
                <a:t>nemění celkový impulz</a:t>
              </a:r>
            </a:p>
            <a:p>
              <a:endParaRPr lang="cs-CZ" dirty="0" smtClean="0"/>
            </a:p>
            <a:p>
              <a:endParaRPr lang="cs-CZ" dirty="0" smtClean="0"/>
            </a:p>
          </p:txBody>
        </p:sp>
        <p:graphicFrame>
          <p:nvGraphicFramePr>
            <p:cNvPr id="8" name="Objekt 7"/>
            <p:cNvGraphicFramePr>
              <a:graphicFrameLocks noChangeAspect="1"/>
            </p:cNvGraphicFramePr>
            <p:nvPr/>
          </p:nvGraphicFramePr>
          <p:xfrm>
            <a:off x="3714744" y="5032260"/>
            <a:ext cx="1228388" cy="498476"/>
          </p:xfrm>
          <a:graphic>
            <a:graphicData uri="http://schemas.openxmlformats.org/presentationml/2006/ole">
              <p:oleObj spid="_x0000_s94209" name="Rovnice" r:id="rId3" imgW="876240" imgH="355320" progId="Equation.3">
                <p:embed/>
              </p:oleObj>
            </a:graphicData>
          </a:graphic>
        </p:graphicFrame>
      </p:grpSp>
      <p:grpSp>
        <p:nvGrpSpPr>
          <p:cNvPr id="23" name="Skupina 22"/>
          <p:cNvGrpSpPr/>
          <p:nvPr/>
        </p:nvGrpSpPr>
        <p:grpSpPr>
          <a:xfrm>
            <a:off x="1214414" y="2285992"/>
            <a:ext cx="7072362" cy="1672864"/>
            <a:chOff x="857224" y="2473905"/>
            <a:chExt cx="7072362" cy="1672864"/>
          </a:xfrm>
        </p:grpSpPr>
        <p:sp>
          <p:nvSpPr>
            <p:cNvPr id="15" name="TextovéPole 14"/>
            <p:cNvSpPr txBox="1"/>
            <p:nvPr/>
          </p:nvSpPr>
          <p:spPr>
            <a:xfrm>
              <a:off x="857224" y="3500438"/>
              <a:ext cx="7072362" cy="646331"/>
            </a:xfrm>
            <a:prstGeom prst="rect">
              <a:avLst/>
            </a:prstGeom>
            <a:noFill/>
          </p:spPr>
          <p:txBody>
            <a:bodyPr wrap="square" rtlCol="0">
              <a:spAutoFit/>
            </a:bodyPr>
            <a:lstStyle/>
            <a:p>
              <a:r>
                <a:rPr lang="cs-CZ" sz="1200" dirty="0" smtClean="0"/>
                <a:t>Jestliže na levém konci generujeme fonony vznikne </a:t>
              </a:r>
              <a:r>
                <a:rPr lang="cs-CZ" sz="1200" dirty="0" err="1" smtClean="0"/>
                <a:t>fononový</a:t>
              </a:r>
              <a:r>
                <a:rPr lang="cs-CZ" sz="1200" dirty="0" smtClean="0"/>
                <a:t> tok vpravo.  </a:t>
              </a:r>
              <a:r>
                <a:rPr lang="cs-CZ" sz="1200" i="1" dirty="0" smtClean="0"/>
                <a:t>N</a:t>
              </a:r>
              <a:r>
                <a:rPr lang="cs-CZ" sz="1200" dirty="0" smtClean="0"/>
                <a:t>-procesy nemění celkový impulz a počáteční  </a:t>
              </a:r>
              <a:r>
                <a:rPr lang="cs-CZ" sz="1200" dirty="0" err="1" smtClean="0"/>
                <a:t>fononový</a:t>
              </a:r>
              <a:r>
                <a:rPr lang="cs-CZ" sz="1200" dirty="0" smtClean="0"/>
                <a:t> tok  se nemění ani vlivem srážek.  Výsledný tok bude existovat i bez gradientu teploty.  Fonony vygenerované na </a:t>
              </a:r>
              <a:r>
                <a:rPr lang="cs-CZ" sz="1200" dirty="0" err="1" smtClean="0"/>
                <a:t>levem</a:t>
              </a:r>
              <a:r>
                <a:rPr lang="cs-CZ" sz="1200" dirty="0" smtClean="0"/>
                <a:t> okraji je možné odebrat na pravém okraji. Tepelný odpor je nulový.   </a:t>
              </a:r>
              <a:endParaRPr lang="cs-CZ" sz="1200" dirty="0"/>
            </a:p>
          </p:txBody>
        </p:sp>
        <p:grpSp>
          <p:nvGrpSpPr>
            <p:cNvPr id="20" name="Skupina 19"/>
            <p:cNvGrpSpPr/>
            <p:nvPr/>
          </p:nvGrpSpPr>
          <p:grpSpPr>
            <a:xfrm>
              <a:off x="1485557" y="2473905"/>
              <a:ext cx="5515335" cy="960715"/>
              <a:chOff x="1714480" y="2473905"/>
              <a:chExt cx="5515335" cy="960715"/>
            </a:xfrm>
          </p:grpSpPr>
          <p:grpSp>
            <p:nvGrpSpPr>
              <p:cNvPr id="13" name="Skupina 12"/>
              <p:cNvGrpSpPr/>
              <p:nvPr/>
            </p:nvGrpSpPr>
            <p:grpSpPr>
              <a:xfrm>
                <a:off x="1714480" y="2714620"/>
                <a:ext cx="5515335" cy="720000"/>
                <a:chOff x="1714480" y="2440100"/>
                <a:chExt cx="5515335" cy="720000"/>
              </a:xfrm>
              <a:solidFill>
                <a:schemeClr val="accent5">
                  <a:lumMod val="60000"/>
                  <a:lumOff val="40000"/>
                </a:schemeClr>
              </a:solidFill>
            </p:grpSpPr>
            <p:pic>
              <p:nvPicPr>
                <p:cNvPr id="9" name="Obrázek 8" descr="NU-proc.emf"/>
                <p:cNvPicPr>
                  <a:picLocks noChangeAspect="1"/>
                </p:cNvPicPr>
                <p:nvPr/>
              </p:nvPicPr>
              <p:blipFill>
                <a:blip r:embed="rId4" cstate="print">
                  <a:duotone>
                    <a:schemeClr val="accent5">
                      <a:shade val="45000"/>
                      <a:satMod val="135000"/>
                    </a:schemeClr>
                    <a:prstClr val="white"/>
                  </a:duotone>
                </a:blip>
                <a:srcRect l="17194" t="12581" r="17194" b="77083"/>
                <a:stretch>
                  <a:fillRect/>
                </a:stretch>
              </p:blipFill>
              <p:spPr>
                <a:xfrm>
                  <a:off x="1714480" y="2440100"/>
                  <a:ext cx="5515335" cy="720000"/>
                </a:xfrm>
                <a:prstGeom prst="rect">
                  <a:avLst/>
                </a:prstGeom>
                <a:grpFill/>
              </p:spPr>
            </p:pic>
            <p:sp>
              <p:nvSpPr>
                <p:cNvPr id="11" name="TextovéPole 10"/>
                <p:cNvSpPr txBox="1"/>
                <p:nvPr/>
              </p:nvSpPr>
              <p:spPr>
                <a:xfrm>
                  <a:off x="3954459" y="2772235"/>
                  <a:ext cx="792000" cy="211203"/>
                </a:xfrm>
                <a:prstGeom prst="rect">
                  <a:avLst/>
                </a:prstGeom>
                <a:grpFill/>
              </p:spPr>
              <p:txBody>
                <a:bodyPr wrap="square" lIns="36000" tIns="36000" rIns="36000" bIns="36000" rtlCol="0">
                  <a:spAutoFit/>
                </a:bodyPr>
                <a:lstStyle/>
                <a:p>
                  <a:pPr algn="ctr"/>
                  <a:r>
                    <a:rPr lang="cs-CZ" sz="900" b="1" i="1" dirty="0" smtClean="0"/>
                    <a:t>N - procesy</a:t>
                  </a:r>
                  <a:endParaRPr lang="cs-CZ" sz="800" b="1" i="1" dirty="0"/>
                </a:p>
              </p:txBody>
            </p:sp>
          </p:grpSp>
          <p:grpSp>
            <p:nvGrpSpPr>
              <p:cNvPr id="19" name="Skupina 18"/>
              <p:cNvGrpSpPr/>
              <p:nvPr/>
            </p:nvGrpSpPr>
            <p:grpSpPr>
              <a:xfrm>
                <a:off x="3784056" y="2473905"/>
                <a:ext cx="1643074" cy="170865"/>
                <a:chOff x="3784056" y="2473905"/>
                <a:chExt cx="1643074" cy="170865"/>
              </a:xfrm>
            </p:grpSpPr>
            <p:cxnSp>
              <p:nvCxnSpPr>
                <p:cNvPr id="17" name="Přímá spojovací šipka 16"/>
                <p:cNvCxnSpPr/>
                <p:nvPr/>
              </p:nvCxnSpPr>
              <p:spPr>
                <a:xfrm>
                  <a:off x="3929058" y="2643182"/>
                  <a:ext cx="142876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3784056" y="2473905"/>
                  <a:ext cx="1643074" cy="169277"/>
                </a:xfrm>
                <a:prstGeom prst="rect">
                  <a:avLst/>
                </a:prstGeom>
                <a:noFill/>
              </p:spPr>
              <p:txBody>
                <a:bodyPr wrap="square" lIns="0" tIns="0" rIns="0" bIns="0" rtlCol="0">
                  <a:spAutoFit/>
                </a:bodyPr>
                <a:lstStyle/>
                <a:p>
                  <a:pPr algn="ctr"/>
                  <a:r>
                    <a:rPr lang="cs-CZ" sz="1100" dirty="0" smtClean="0"/>
                    <a:t>výsledný tok fononů</a:t>
                  </a:r>
                  <a:endParaRPr lang="cs-CZ" sz="1100" dirty="0"/>
                </a:p>
              </p:txBody>
            </p:sp>
          </p:grpSp>
        </p:grpSp>
      </p:grpSp>
      <p:grpSp>
        <p:nvGrpSpPr>
          <p:cNvPr id="24" name="Skupina 23"/>
          <p:cNvGrpSpPr/>
          <p:nvPr/>
        </p:nvGrpSpPr>
        <p:grpSpPr>
          <a:xfrm>
            <a:off x="1000100" y="4071942"/>
            <a:ext cx="7286676" cy="2332284"/>
            <a:chOff x="642910" y="4239542"/>
            <a:chExt cx="7286676" cy="1928686"/>
          </a:xfrm>
        </p:grpSpPr>
        <p:grpSp>
          <p:nvGrpSpPr>
            <p:cNvPr id="14" name="Skupina 13"/>
            <p:cNvGrpSpPr/>
            <p:nvPr/>
          </p:nvGrpSpPr>
          <p:grpSpPr>
            <a:xfrm>
              <a:off x="1428728" y="4857760"/>
              <a:ext cx="5527283" cy="720000"/>
              <a:chOff x="1697546" y="5352206"/>
              <a:chExt cx="5527283" cy="720000"/>
            </a:xfrm>
          </p:grpSpPr>
          <p:pic>
            <p:nvPicPr>
              <p:cNvPr id="10" name="Obrázek 9" descr="NU-proc.emf"/>
              <p:cNvPicPr>
                <a:picLocks noChangeAspect="1"/>
              </p:cNvPicPr>
              <p:nvPr/>
            </p:nvPicPr>
            <p:blipFill>
              <a:blip r:embed="rId4" cstate="print">
                <a:duotone>
                  <a:prstClr val="black"/>
                  <a:schemeClr val="accent3">
                    <a:lumMod val="40000"/>
                    <a:lumOff val="60000"/>
                    <a:tint val="45000"/>
                    <a:satMod val="400000"/>
                  </a:schemeClr>
                </a:duotone>
                <a:lum bright="10000"/>
              </a:blip>
              <a:srcRect l="17472" t="64945" r="16908" b="25000"/>
              <a:stretch>
                <a:fillRect/>
              </a:stretch>
            </p:blipFill>
            <p:spPr>
              <a:xfrm>
                <a:off x="1697546" y="5352206"/>
                <a:ext cx="5527283" cy="720000"/>
              </a:xfrm>
              <a:prstGeom prst="rect">
                <a:avLst/>
              </a:prstGeom>
            </p:spPr>
          </p:pic>
          <p:sp>
            <p:nvSpPr>
              <p:cNvPr id="12" name="TextovéPole 11"/>
              <p:cNvSpPr txBox="1"/>
              <p:nvPr/>
            </p:nvSpPr>
            <p:spPr>
              <a:xfrm>
                <a:off x="4088868" y="5643578"/>
                <a:ext cx="792000" cy="211203"/>
              </a:xfrm>
              <a:prstGeom prst="rect">
                <a:avLst/>
              </a:prstGeom>
              <a:solidFill>
                <a:srgbClr val="B0C68C"/>
              </a:solidFill>
            </p:spPr>
            <p:txBody>
              <a:bodyPr wrap="square" lIns="36000" tIns="36000" rIns="36000" bIns="36000" rtlCol="0">
                <a:spAutoFit/>
              </a:bodyPr>
              <a:lstStyle/>
              <a:p>
                <a:pPr algn="ctr"/>
                <a:r>
                  <a:rPr lang="cs-CZ" sz="900" b="1" i="1" dirty="0" smtClean="0"/>
                  <a:t>U - procesy</a:t>
                </a:r>
                <a:endParaRPr lang="cs-CZ" sz="800" b="1" i="1" dirty="0"/>
              </a:p>
            </p:txBody>
          </p:sp>
        </p:grpSp>
        <p:sp>
          <p:nvSpPr>
            <p:cNvPr id="21" name="TextovéPole 20"/>
            <p:cNvSpPr txBox="1"/>
            <p:nvPr/>
          </p:nvSpPr>
          <p:spPr>
            <a:xfrm>
              <a:off x="642910" y="4239542"/>
              <a:ext cx="7286676" cy="534484"/>
            </a:xfrm>
            <a:prstGeom prst="rect">
              <a:avLst/>
            </a:prstGeom>
            <a:noFill/>
          </p:spPr>
          <p:txBody>
            <a:bodyPr wrap="square" rtlCol="0">
              <a:spAutoFit/>
            </a:bodyPr>
            <a:lstStyle/>
            <a:p>
              <a:r>
                <a:rPr lang="cs-CZ" i="1" dirty="0" smtClean="0">
                  <a:solidFill>
                    <a:srgbClr val="0000FF"/>
                  </a:solidFill>
                </a:rPr>
                <a:t>Celkový impulz</a:t>
              </a:r>
              <a:r>
                <a:rPr lang="cs-CZ" dirty="0" smtClean="0">
                  <a:solidFill>
                    <a:srgbClr val="0000FF"/>
                  </a:solidFill>
                </a:rPr>
                <a:t> </a:t>
              </a:r>
              <a:r>
                <a:rPr lang="cs-CZ" b="1" i="1" dirty="0" smtClean="0">
                  <a:solidFill>
                    <a:srgbClr val="0000FF"/>
                  </a:solidFill>
                </a:rPr>
                <a:t>j</a:t>
              </a:r>
              <a:r>
                <a:rPr lang="cs-CZ" dirty="0" smtClean="0">
                  <a:solidFill>
                    <a:srgbClr val="0000FF"/>
                  </a:solidFill>
                </a:rPr>
                <a:t> mohou  výrazně </a:t>
              </a:r>
              <a:r>
                <a:rPr lang="cs-CZ" i="1" dirty="0" smtClean="0">
                  <a:solidFill>
                    <a:srgbClr val="0000FF"/>
                  </a:solidFill>
                </a:rPr>
                <a:t>změnit</a:t>
              </a:r>
              <a:r>
                <a:rPr lang="cs-CZ" dirty="0" smtClean="0">
                  <a:solidFill>
                    <a:srgbClr val="0000FF"/>
                  </a:solidFill>
                </a:rPr>
                <a:t> jen </a:t>
              </a:r>
              <a:r>
                <a:rPr lang="cs-CZ" i="1" dirty="0" smtClean="0">
                  <a:solidFill>
                    <a:srgbClr val="0000FF"/>
                  </a:solidFill>
                </a:rPr>
                <a:t>U-procesy</a:t>
              </a:r>
              <a:r>
                <a:rPr lang="cs-CZ" i="1" dirty="0" smtClean="0"/>
                <a:t>.</a:t>
              </a:r>
            </a:p>
            <a:p>
              <a:r>
                <a:rPr lang="cs-CZ" sz="1600" i="1" dirty="0" smtClean="0"/>
                <a:t> </a:t>
              </a:r>
              <a:r>
                <a:rPr lang="cs-CZ" sz="1600" dirty="0" smtClean="0"/>
                <a:t>Uplatní se především při vyšších teplotách když je dostatek fononů pro </a:t>
              </a:r>
              <a:r>
                <a:rPr lang="cs-CZ" sz="1600" i="1" dirty="0" smtClean="0"/>
                <a:t>U</a:t>
              </a:r>
              <a:r>
                <a:rPr lang="cs-CZ" sz="1600" dirty="0" smtClean="0"/>
                <a:t>-procesy</a:t>
              </a:r>
              <a:r>
                <a:rPr lang="cs-CZ" dirty="0" smtClean="0"/>
                <a:t>.</a:t>
              </a:r>
              <a:endParaRPr lang="cs-CZ" dirty="0"/>
            </a:p>
          </p:txBody>
        </p:sp>
        <p:sp>
          <p:nvSpPr>
            <p:cNvPr id="22" name="TextovéPole 21"/>
            <p:cNvSpPr txBox="1"/>
            <p:nvPr/>
          </p:nvSpPr>
          <p:spPr>
            <a:xfrm>
              <a:off x="857224" y="5786453"/>
              <a:ext cx="7072362" cy="381775"/>
            </a:xfrm>
            <a:prstGeom prst="rect">
              <a:avLst/>
            </a:prstGeom>
            <a:noFill/>
          </p:spPr>
          <p:txBody>
            <a:bodyPr wrap="square" rtlCol="0">
              <a:spAutoFit/>
            </a:bodyPr>
            <a:lstStyle/>
            <a:p>
              <a:r>
                <a:rPr lang="cs-CZ" sz="1200" dirty="0" smtClean="0"/>
                <a:t>Při srážkách v U-procesech se změní výsledný </a:t>
              </a:r>
              <a:r>
                <a:rPr lang="cs-CZ" sz="1200" dirty="0" err="1" smtClean="0"/>
                <a:t>kvaziimpuls</a:t>
              </a:r>
              <a:r>
                <a:rPr lang="cs-CZ" sz="1200" dirty="0" smtClean="0"/>
                <a:t> fononu tak, že počáteční </a:t>
              </a:r>
              <a:r>
                <a:rPr lang="cs-CZ" sz="1200" dirty="0" err="1" smtClean="0"/>
                <a:t>fononový</a:t>
              </a:r>
              <a:r>
                <a:rPr lang="cs-CZ" sz="1200" dirty="0" smtClean="0"/>
                <a:t> tok rychle klesá při pohybu vpravo. Tepelný odpor je nenulový. </a:t>
              </a:r>
              <a:endParaRPr lang="cs-CZ" sz="12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11" name="Picture 7"/>
          <p:cNvPicPr>
            <a:picLocks noChangeAspect="1" noChangeArrowheads="1"/>
          </p:cNvPicPr>
          <p:nvPr/>
        </p:nvPicPr>
        <p:blipFill>
          <a:blip r:embed="rId3" cstate="print"/>
          <a:srcRect/>
          <a:stretch>
            <a:fillRect/>
          </a:stretch>
        </p:blipFill>
        <p:spPr bwMode="auto">
          <a:xfrm>
            <a:off x="5357818" y="1619252"/>
            <a:ext cx="2576510" cy="2095500"/>
          </a:xfrm>
          <a:prstGeom prst="rect">
            <a:avLst/>
          </a:prstGeom>
          <a:noFill/>
          <a:ln w="9525">
            <a:noFill/>
            <a:miter lim="800000"/>
            <a:headEnd/>
            <a:tailEnd/>
          </a:ln>
        </p:spPr>
      </p:pic>
      <p:sp>
        <p:nvSpPr>
          <p:cNvPr id="4" name="Zástupný symbol pro číslo snímku 3"/>
          <p:cNvSpPr>
            <a:spLocks noGrp="1"/>
          </p:cNvSpPr>
          <p:nvPr>
            <p:ph type="sldNum" sz="quarter" idx="12"/>
          </p:nvPr>
        </p:nvSpPr>
        <p:spPr/>
        <p:txBody>
          <a:bodyPr/>
          <a:lstStyle/>
          <a:p>
            <a:fld id="{43834071-E7C3-4BA8-AC84-AF0BADB1CE30}" type="slidenum">
              <a:rPr lang="cs-CZ" smtClean="0"/>
              <a:pPr/>
              <a:t>29</a:t>
            </a:fld>
            <a:endParaRPr lang="cs-CZ"/>
          </a:p>
        </p:txBody>
      </p:sp>
      <p:sp>
        <p:nvSpPr>
          <p:cNvPr id="5" name="TextovéPole 4"/>
          <p:cNvSpPr txBox="1"/>
          <p:nvPr/>
        </p:nvSpPr>
        <p:spPr>
          <a:xfrm>
            <a:off x="5929322" y="273586"/>
            <a:ext cx="2786082" cy="369332"/>
          </a:xfrm>
          <a:prstGeom prst="rect">
            <a:avLst/>
          </a:prstGeom>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cs-CZ" dirty="0" smtClean="0"/>
              <a:t>Anharmonické jevy - </a:t>
            </a:r>
            <a:r>
              <a:rPr lang="cs-CZ" i="1" dirty="0" smtClean="0"/>
              <a:t>7</a:t>
            </a:r>
            <a:endParaRPr lang="cs-CZ" i="1" dirty="0"/>
          </a:p>
        </p:txBody>
      </p:sp>
      <p:sp>
        <p:nvSpPr>
          <p:cNvPr id="6" name="TextovéPole 5"/>
          <p:cNvSpPr txBox="1"/>
          <p:nvPr/>
        </p:nvSpPr>
        <p:spPr>
          <a:xfrm>
            <a:off x="785786" y="642918"/>
            <a:ext cx="250033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cs-CZ" dirty="0" smtClean="0"/>
              <a:t>Tepelná roztažnost</a:t>
            </a:r>
            <a:endParaRPr lang="cs-CZ" dirty="0"/>
          </a:p>
        </p:txBody>
      </p:sp>
      <p:sp>
        <p:nvSpPr>
          <p:cNvPr id="7" name="TextovéPole 6"/>
          <p:cNvSpPr txBox="1"/>
          <p:nvPr/>
        </p:nvSpPr>
        <p:spPr>
          <a:xfrm>
            <a:off x="714348" y="1214422"/>
            <a:ext cx="7643866" cy="646331"/>
          </a:xfrm>
          <a:prstGeom prst="rect">
            <a:avLst/>
          </a:prstGeom>
          <a:noFill/>
        </p:spPr>
        <p:txBody>
          <a:bodyPr wrap="square" rtlCol="0">
            <a:spAutoFit/>
          </a:bodyPr>
          <a:lstStyle/>
          <a:p>
            <a:r>
              <a:rPr lang="cs-CZ" dirty="0" smtClean="0"/>
              <a:t>Počítejme </a:t>
            </a:r>
            <a:r>
              <a:rPr lang="cs-CZ" i="1" dirty="0" smtClean="0">
                <a:solidFill>
                  <a:srgbClr val="FF0000"/>
                </a:solidFill>
              </a:rPr>
              <a:t>střední hodnotu výchylky anharmonického oscilátoru </a:t>
            </a:r>
            <a:r>
              <a:rPr lang="cs-CZ" dirty="0" smtClean="0"/>
              <a:t>s potenciální energií</a:t>
            </a:r>
            <a:endParaRPr lang="cs-CZ" dirty="0"/>
          </a:p>
        </p:txBody>
      </p:sp>
      <p:graphicFrame>
        <p:nvGraphicFramePr>
          <p:cNvPr id="8" name="Objekt 7"/>
          <p:cNvGraphicFramePr>
            <a:graphicFrameLocks noChangeAspect="1"/>
          </p:cNvGraphicFramePr>
          <p:nvPr/>
        </p:nvGraphicFramePr>
        <p:xfrm>
          <a:off x="1698605" y="1928802"/>
          <a:ext cx="2301891" cy="357190"/>
        </p:xfrm>
        <a:graphic>
          <a:graphicData uri="http://schemas.openxmlformats.org/presentationml/2006/ole">
            <p:oleObj spid="_x0000_s98306" name="Rovnice" r:id="rId4" imgW="1473120" imgH="228600" progId="Equation.3">
              <p:embed/>
            </p:oleObj>
          </a:graphicData>
        </a:graphic>
      </p:graphicFrame>
      <p:graphicFrame>
        <p:nvGraphicFramePr>
          <p:cNvPr id="9" name="Objekt 8"/>
          <p:cNvGraphicFramePr>
            <a:graphicFrameLocks noChangeAspect="1"/>
          </p:cNvGraphicFramePr>
          <p:nvPr/>
        </p:nvGraphicFramePr>
        <p:xfrm>
          <a:off x="1571604" y="2397118"/>
          <a:ext cx="2964677" cy="1317634"/>
        </p:xfrm>
        <a:graphic>
          <a:graphicData uri="http://schemas.openxmlformats.org/presentationml/2006/ole">
            <p:oleObj spid="_x0000_s98307" name="Rovnice" r:id="rId5" imgW="2057400" imgH="914400" progId="Equation.3">
              <p:embed/>
            </p:oleObj>
          </a:graphicData>
        </a:graphic>
      </p:graphicFrame>
      <p:sp>
        <p:nvSpPr>
          <p:cNvPr id="10" name="TextovéPole 9"/>
          <p:cNvSpPr txBox="1"/>
          <p:nvPr/>
        </p:nvSpPr>
        <p:spPr>
          <a:xfrm>
            <a:off x="785786" y="3916924"/>
            <a:ext cx="7286676" cy="369332"/>
          </a:xfrm>
          <a:prstGeom prst="rect">
            <a:avLst/>
          </a:prstGeom>
          <a:noFill/>
        </p:spPr>
        <p:txBody>
          <a:bodyPr wrap="square" rtlCol="0">
            <a:spAutoFit/>
          </a:bodyPr>
          <a:lstStyle/>
          <a:p>
            <a:r>
              <a:rPr lang="cs-CZ" dirty="0" smtClean="0"/>
              <a:t>Uvažujme </a:t>
            </a:r>
            <a:r>
              <a:rPr lang="cs-CZ" dirty="0" smtClean="0">
                <a:solidFill>
                  <a:srgbClr val="0000FF"/>
                </a:solidFill>
              </a:rPr>
              <a:t>výchylky, které dávají malý příspěvek do energie ve srovnání s </a:t>
            </a:r>
            <a:r>
              <a:rPr lang="el-GR" i="1" dirty="0" smtClean="0">
                <a:solidFill>
                  <a:srgbClr val="0000FF"/>
                </a:solidFill>
                <a:latin typeface="Cambria Math"/>
                <a:ea typeface="Cambria Math"/>
              </a:rPr>
              <a:t>κ</a:t>
            </a:r>
            <a:r>
              <a:rPr lang="cs-CZ" i="1" dirty="0" smtClean="0">
                <a:solidFill>
                  <a:srgbClr val="0000FF"/>
                </a:solidFill>
                <a:latin typeface="Cambria Math"/>
                <a:ea typeface="Cambria Math"/>
              </a:rPr>
              <a:t>T </a:t>
            </a:r>
            <a:r>
              <a:rPr lang="cs-CZ" i="1" dirty="0" smtClean="0">
                <a:latin typeface="Cambria Math"/>
                <a:ea typeface="Cambria Math"/>
              </a:rPr>
              <a:t>.</a:t>
            </a:r>
            <a:r>
              <a:rPr lang="cs-CZ" dirty="0" smtClean="0"/>
              <a:t> </a:t>
            </a:r>
            <a:endParaRPr lang="cs-CZ" dirty="0"/>
          </a:p>
        </p:txBody>
      </p:sp>
      <p:graphicFrame>
        <p:nvGraphicFramePr>
          <p:cNvPr id="11" name="Objekt 10"/>
          <p:cNvGraphicFramePr>
            <a:graphicFrameLocks noChangeAspect="1"/>
          </p:cNvGraphicFramePr>
          <p:nvPr/>
        </p:nvGraphicFramePr>
        <p:xfrm>
          <a:off x="1571604" y="4429132"/>
          <a:ext cx="5357850" cy="1254346"/>
        </p:xfrm>
        <a:graphic>
          <a:graphicData uri="http://schemas.openxmlformats.org/presentationml/2006/ole">
            <p:oleObj spid="_x0000_s98308" name="Rovnice" r:id="rId6" imgW="3797280" imgH="888840" progId="Equation.3">
              <p:embed/>
            </p:oleObj>
          </a:graphicData>
        </a:graphic>
      </p:graphicFrame>
      <p:grpSp>
        <p:nvGrpSpPr>
          <p:cNvPr id="17" name="Skupina 16"/>
          <p:cNvGrpSpPr/>
          <p:nvPr/>
        </p:nvGrpSpPr>
        <p:grpSpPr>
          <a:xfrm>
            <a:off x="2928926" y="5786454"/>
            <a:ext cx="1643074" cy="785818"/>
            <a:chOff x="2928926" y="5786454"/>
            <a:chExt cx="1643074" cy="785818"/>
          </a:xfrm>
        </p:grpSpPr>
        <p:sp>
          <p:nvSpPr>
            <p:cNvPr id="16" name="Zaoblený obdélník 15"/>
            <p:cNvSpPr/>
            <p:nvPr/>
          </p:nvSpPr>
          <p:spPr>
            <a:xfrm>
              <a:off x="2928926" y="5786454"/>
              <a:ext cx="1643074" cy="785818"/>
            </a:xfrm>
            <a:prstGeom prst="roundRect">
              <a:avLst/>
            </a:prstGeom>
            <a:solidFill>
              <a:srgbClr val="FFFF99"/>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2" name="Objekt 11"/>
            <p:cNvGraphicFramePr>
              <a:graphicFrameLocks noChangeAspect="1"/>
            </p:cNvGraphicFramePr>
            <p:nvPr/>
          </p:nvGraphicFramePr>
          <p:xfrm>
            <a:off x="3126306" y="5875886"/>
            <a:ext cx="1294481" cy="608014"/>
          </p:xfrm>
          <a:graphic>
            <a:graphicData uri="http://schemas.openxmlformats.org/presentationml/2006/ole">
              <p:oleObj spid="_x0000_s98309" name="Rovnice" r:id="rId7" imgW="838080" imgH="393480" progId="Equation.3">
                <p:embed/>
              </p:oleObj>
            </a:graphicData>
          </a:graphic>
        </p:graphicFrame>
      </p:grpSp>
      <p:sp>
        <p:nvSpPr>
          <p:cNvPr id="15" name="TextovéPole 14"/>
          <p:cNvSpPr txBox="1"/>
          <p:nvPr/>
        </p:nvSpPr>
        <p:spPr>
          <a:xfrm>
            <a:off x="7500958" y="2285992"/>
            <a:ext cx="1571604" cy="257369"/>
          </a:xfrm>
          <a:prstGeom prst="rect">
            <a:avLst/>
          </a:prstGeom>
          <a:noFill/>
        </p:spPr>
        <p:txBody>
          <a:bodyPr wrap="square" lIns="36000" tIns="36000" rIns="36000" bIns="36000" rtlCol="0">
            <a:spAutoFit/>
          </a:bodyPr>
          <a:lstStyle/>
          <a:p>
            <a:r>
              <a:rPr lang="cs-CZ" sz="1100" i="1" dirty="0" smtClean="0"/>
              <a:t>V</a:t>
            </a:r>
            <a:r>
              <a:rPr lang="en-US" sz="1100" dirty="0" smtClean="0"/>
              <a:t>(</a:t>
            </a:r>
            <a:r>
              <a:rPr lang="en-US" sz="1100" i="1" dirty="0" smtClean="0"/>
              <a:t>x</a:t>
            </a:r>
            <a:r>
              <a:rPr lang="en-US" sz="1100" dirty="0" smtClean="0"/>
              <a:t>)=</a:t>
            </a:r>
            <a:r>
              <a:rPr lang="en-US" sz="1100" dirty="0" err="1" smtClean="0"/>
              <a:t>2</a:t>
            </a:r>
            <a:r>
              <a:rPr lang="en-US" sz="1100" i="1" dirty="0" err="1" smtClean="0"/>
              <a:t>x</a:t>
            </a:r>
            <a:r>
              <a:rPr lang="en-US" sz="1200" baseline="30000" dirty="0" err="1" smtClean="0"/>
              <a:t>2</a:t>
            </a:r>
            <a:r>
              <a:rPr lang="en-US" sz="1200" baseline="30000" dirty="0" smtClean="0"/>
              <a:t> </a:t>
            </a:r>
            <a:r>
              <a:rPr lang="en-US" sz="1200" dirty="0" smtClean="0"/>
              <a:t>– </a:t>
            </a:r>
            <a:r>
              <a:rPr lang="en-US" sz="1200" dirty="0" err="1" smtClean="0"/>
              <a:t>0.5</a:t>
            </a:r>
            <a:r>
              <a:rPr lang="en-US" sz="1200" i="1" dirty="0" err="1" smtClean="0"/>
              <a:t>x</a:t>
            </a:r>
            <a:r>
              <a:rPr lang="en-US" sz="1400" baseline="30000" dirty="0" err="1" smtClean="0"/>
              <a:t>3</a:t>
            </a:r>
            <a:r>
              <a:rPr lang="en-US" sz="1200" dirty="0" err="1" smtClean="0"/>
              <a:t>-0.05</a:t>
            </a:r>
            <a:r>
              <a:rPr lang="en-US" sz="1200" i="1" dirty="0" err="1" smtClean="0"/>
              <a:t>x</a:t>
            </a:r>
            <a:r>
              <a:rPr lang="en-US" sz="1400" baseline="30000" dirty="0" err="1" smtClean="0"/>
              <a:t>4</a:t>
            </a:r>
            <a:endParaRPr lang="cs-CZ" sz="1100" baseline="30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6143636" y="285728"/>
            <a:ext cx="2571768" cy="369332"/>
          </a:xfrm>
          <a:prstGeom prst="rect">
            <a:avLst/>
          </a:prstGeom>
          <a:effectLst>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err="1" smtClean="0"/>
              <a:t>Impulz</a:t>
            </a:r>
            <a:r>
              <a:rPr lang="en-US" dirty="0" smtClean="0"/>
              <a:t> </a:t>
            </a:r>
            <a:r>
              <a:rPr lang="en-US" dirty="0" err="1" smtClean="0"/>
              <a:t>fononu</a:t>
            </a:r>
            <a:r>
              <a:rPr lang="en-US" dirty="0" smtClean="0"/>
              <a:t> - </a:t>
            </a:r>
            <a:r>
              <a:rPr lang="cs-CZ" i="1" dirty="0" smtClean="0"/>
              <a:t>2</a:t>
            </a:r>
            <a:endParaRPr lang="cs-CZ" i="1" dirty="0"/>
          </a:p>
        </p:txBody>
      </p:sp>
      <p:sp>
        <p:nvSpPr>
          <p:cNvPr id="6" name="Zástupný symbol pro číslo snímku 5"/>
          <p:cNvSpPr>
            <a:spLocks noGrp="1"/>
          </p:cNvSpPr>
          <p:nvPr>
            <p:ph type="sldNum" sz="quarter" idx="12"/>
          </p:nvPr>
        </p:nvSpPr>
        <p:spPr/>
        <p:txBody>
          <a:bodyPr/>
          <a:lstStyle/>
          <a:p>
            <a:fld id="{43834071-E7C3-4BA8-AC84-AF0BADB1CE30}" type="slidenum">
              <a:rPr lang="cs-CZ" smtClean="0"/>
              <a:pPr/>
              <a:t>3</a:t>
            </a:fld>
            <a:endParaRPr lang="cs-CZ"/>
          </a:p>
        </p:txBody>
      </p:sp>
      <p:grpSp>
        <p:nvGrpSpPr>
          <p:cNvPr id="8" name="Skupina 7"/>
          <p:cNvGrpSpPr/>
          <p:nvPr/>
        </p:nvGrpSpPr>
        <p:grpSpPr>
          <a:xfrm>
            <a:off x="571472" y="928670"/>
            <a:ext cx="4286280" cy="369332"/>
            <a:chOff x="1142976" y="1214422"/>
            <a:chExt cx="4286280" cy="369332"/>
          </a:xfrm>
        </p:grpSpPr>
        <p:sp>
          <p:nvSpPr>
            <p:cNvPr id="5" name="TextovéPole 4"/>
            <p:cNvSpPr txBox="1"/>
            <p:nvPr/>
          </p:nvSpPr>
          <p:spPr>
            <a:xfrm>
              <a:off x="1142976" y="1214422"/>
              <a:ext cx="4286280" cy="369332"/>
            </a:xfrm>
            <a:prstGeom prst="rect">
              <a:avLst/>
            </a:prstGeom>
            <a:noFill/>
          </p:spPr>
          <p:txBody>
            <a:bodyPr wrap="square" rtlCol="0">
              <a:spAutoFit/>
            </a:bodyPr>
            <a:lstStyle/>
            <a:p>
              <a:r>
                <a:rPr lang="cs-CZ" dirty="0" smtClean="0"/>
                <a:t>Po dosazení                                   máme</a:t>
              </a:r>
              <a:endParaRPr lang="cs-CZ" dirty="0"/>
            </a:p>
          </p:txBody>
        </p:sp>
        <p:graphicFrame>
          <p:nvGraphicFramePr>
            <p:cNvPr id="7" name="Objekt 6"/>
            <p:cNvGraphicFramePr>
              <a:graphicFrameLocks noChangeAspect="1"/>
            </p:cNvGraphicFramePr>
            <p:nvPr/>
          </p:nvGraphicFramePr>
          <p:xfrm>
            <a:off x="2500298" y="1214422"/>
            <a:ext cx="1572631" cy="360000"/>
          </p:xfrm>
          <a:graphic>
            <a:graphicData uri="http://schemas.openxmlformats.org/presentationml/2006/ole">
              <p:oleObj spid="_x0000_s2050" name="Rovnice" r:id="rId3" imgW="1054080" imgH="241200" progId="Equation.3">
                <p:embed/>
              </p:oleObj>
            </a:graphicData>
          </a:graphic>
        </p:graphicFrame>
      </p:grpSp>
      <p:graphicFrame>
        <p:nvGraphicFramePr>
          <p:cNvPr id="9" name="Objekt 8"/>
          <p:cNvGraphicFramePr>
            <a:graphicFrameLocks noChangeAspect="1"/>
          </p:cNvGraphicFramePr>
          <p:nvPr/>
        </p:nvGraphicFramePr>
        <p:xfrm>
          <a:off x="930299" y="1500174"/>
          <a:ext cx="7142163" cy="755650"/>
        </p:xfrm>
        <a:graphic>
          <a:graphicData uri="http://schemas.openxmlformats.org/presentationml/2006/ole">
            <p:oleObj spid="_x0000_s2051" name="Rovnice" r:id="rId4" imgW="4559040" imgH="482400" progId="Equation.3">
              <p:embed/>
            </p:oleObj>
          </a:graphicData>
        </a:graphic>
      </p:graphicFrame>
      <p:grpSp>
        <p:nvGrpSpPr>
          <p:cNvPr id="12" name="Skupina 11"/>
          <p:cNvGrpSpPr/>
          <p:nvPr/>
        </p:nvGrpSpPr>
        <p:grpSpPr>
          <a:xfrm>
            <a:off x="500034" y="2500306"/>
            <a:ext cx="4929222" cy="369332"/>
            <a:chOff x="857224" y="2571744"/>
            <a:chExt cx="4929222" cy="369332"/>
          </a:xfrm>
        </p:grpSpPr>
        <p:sp>
          <p:nvSpPr>
            <p:cNvPr id="10" name="TextovéPole 9"/>
            <p:cNvSpPr txBox="1"/>
            <p:nvPr/>
          </p:nvSpPr>
          <p:spPr>
            <a:xfrm>
              <a:off x="857224" y="2571744"/>
              <a:ext cx="4929222" cy="369332"/>
            </a:xfrm>
            <a:prstGeom prst="rect">
              <a:avLst/>
            </a:prstGeom>
            <a:noFill/>
          </p:spPr>
          <p:txBody>
            <a:bodyPr wrap="square" rtlCol="0">
              <a:spAutoFit/>
            </a:bodyPr>
            <a:lstStyle/>
            <a:p>
              <a:r>
                <a:rPr lang="cs-CZ" dirty="0" smtClean="0"/>
                <a:t>Protože                                                                          </a:t>
              </a:r>
              <a:endParaRPr lang="cs-CZ" dirty="0"/>
            </a:p>
          </p:txBody>
        </p:sp>
        <p:graphicFrame>
          <p:nvGraphicFramePr>
            <p:cNvPr id="11" name="Objekt 10"/>
            <p:cNvGraphicFramePr>
              <a:graphicFrameLocks noChangeAspect="1"/>
            </p:cNvGraphicFramePr>
            <p:nvPr/>
          </p:nvGraphicFramePr>
          <p:xfrm>
            <a:off x="1785917" y="2571744"/>
            <a:ext cx="3652323" cy="360000"/>
          </p:xfrm>
          <a:graphic>
            <a:graphicData uri="http://schemas.openxmlformats.org/presentationml/2006/ole">
              <p:oleObj spid="_x0000_s2052" name="Rovnice" r:id="rId5" imgW="2273040" imgH="228600" progId="Equation.3">
                <p:embed/>
              </p:oleObj>
            </a:graphicData>
          </a:graphic>
        </p:graphicFrame>
      </p:grpSp>
      <p:graphicFrame>
        <p:nvGraphicFramePr>
          <p:cNvPr id="2053" name="Object 5"/>
          <p:cNvGraphicFramePr>
            <a:graphicFrameLocks noChangeAspect="1"/>
          </p:cNvGraphicFramePr>
          <p:nvPr/>
        </p:nvGraphicFramePr>
        <p:xfrm>
          <a:off x="2643174" y="3000372"/>
          <a:ext cx="2684463" cy="674688"/>
        </p:xfrm>
        <a:graphic>
          <a:graphicData uri="http://schemas.openxmlformats.org/presentationml/2006/ole">
            <p:oleObj spid="_x0000_s2053" name="Rovnice" r:id="rId6" imgW="1714320" imgH="431640" progId="Equation.3">
              <p:embed/>
            </p:oleObj>
          </a:graphicData>
        </a:graphic>
      </p:graphicFrame>
      <p:grpSp>
        <p:nvGrpSpPr>
          <p:cNvPr id="18" name="Skupina 17"/>
          <p:cNvGrpSpPr/>
          <p:nvPr/>
        </p:nvGrpSpPr>
        <p:grpSpPr>
          <a:xfrm>
            <a:off x="428596" y="3786190"/>
            <a:ext cx="6357982" cy="592664"/>
            <a:chOff x="428596" y="3793863"/>
            <a:chExt cx="6357982" cy="592664"/>
          </a:xfrm>
        </p:grpSpPr>
        <p:sp>
          <p:nvSpPr>
            <p:cNvPr id="14" name="TextovéPole 13"/>
            <p:cNvSpPr txBox="1"/>
            <p:nvPr/>
          </p:nvSpPr>
          <p:spPr>
            <a:xfrm>
              <a:off x="428596" y="3810527"/>
              <a:ext cx="6357982" cy="576000"/>
            </a:xfrm>
            <a:prstGeom prst="rect">
              <a:avLst/>
            </a:prstGeom>
            <a:solidFill>
              <a:schemeClr val="accent3">
                <a:lumMod val="20000"/>
                <a:lumOff val="80000"/>
              </a:schemeClr>
            </a:solidFill>
          </p:spPr>
          <p:txBody>
            <a:bodyPr wrap="square" rtlCol="0">
              <a:spAutoFit/>
            </a:bodyPr>
            <a:lstStyle/>
            <a:p>
              <a:endParaRPr lang="cs-CZ" sz="400" dirty="0" smtClean="0"/>
            </a:p>
            <a:p>
              <a:r>
                <a:rPr lang="cs-CZ" dirty="0" smtClean="0"/>
                <a:t>Jedinou </a:t>
              </a:r>
              <a:r>
                <a:rPr lang="cs-CZ" dirty="0" err="1" smtClean="0">
                  <a:solidFill>
                    <a:srgbClr val="0000FF"/>
                  </a:solidFill>
                </a:rPr>
                <a:t>vyjímkou</a:t>
              </a:r>
              <a:r>
                <a:rPr lang="cs-CZ" dirty="0" smtClean="0">
                  <a:solidFill>
                    <a:srgbClr val="0000FF"/>
                  </a:solidFill>
                </a:rPr>
                <a:t> je </a:t>
              </a:r>
              <a:r>
                <a:rPr lang="cs-CZ" sz="2000" i="1" dirty="0" smtClean="0">
                  <a:solidFill>
                    <a:srgbClr val="0000FF"/>
                  </a:solidFill>
                  <a:latin typeface="Times New Roman" pitchFamily="18" charset="0"/>
                  <a:cs typeface="Times New Roman" pitchFamily="18" charset="0"/>
                </a:rPr>
                <a:t>q</a:t>
              </a:r>
              <a:r>
                <a:rPr lang="cs-CZ" dirty="0" smtClean="0">
                  <a:solidFill>
                    <a:srgbClr val="0000FF"/>
                  </a:solidFill>
                </a:rPr>
                <a:t> = 0</a:t>
              </a:r>
              <a:r>
                <a:rPr lang="en-US" dirty="0" smtClean="0"/>
                <a:t> </a:t>
              </a:r>
              <a:r>
                <a:rPr lang="cs-CZ" dirty="0" smtClean="0"/>
                <a:t>, kdy </a:t>
              </a:r>
              <a:r>
                <a:rPr lang="cs-CZ" i="1" dirty="0" err="1" smtClean="0">
                  <a:latin typeface="Times New Roman" pitchFamily="18" charset="0"/>
                  <a:cs typeface="Times New Roman" pitchFamily="18" charset="0"/>
                </a:rPr>
                <a:t>u</a:t>
              </a:r>
              <a:r>
                <a:rPr lang="cs-CZ" i="1" baseline="-25000" dirty="0" err="1" smtClean="0">
                  <a:latin typeface="Times New Roman" pitchFamily="18" charset="0"/>
                  <a:cs typeface="Times New Roman" pitchFamily="18" charset="0"/>
                </a:rPr>
                <a:t>n</a:t>
              </a:r>
              <a:r>
                <a:rPr lang="cs-CZ" i="1" dirty="0" smtClean="0">
                  <a:latin typeface="Times New Roman" pitchFamily="18" charset="0"/>
                  <a:cs typeface="Times New Roman" pitchFamily="18" charset="0"/>
                </a:rPr>
                <a:t>= u </a:t>
              </a:r>
              <a:r>
                <a:rPr lang="cs-CZ" dirty="0" smtClean="0"/>
                <a:t>(translace) a                        .   </a:t>
              </a:r>
              <a:r>
                <a:rPr lang="en-US" dirty="0" smtClean="0"/>
                <a:t> </a:t>
              </a:r>
              <a:r>
                <a:rPr lang="cs-CZ" dirty="0" smtClean="0"/>
                <a:t> </a:t>
              </a:r>
              <a:endParaRPr lang="cs-CZ" dirty="0"/>
            </a:p>
          </p:txBody>
        </p:sp>
        <p:graphicFrame>
          <p:nvGraphicFramePr>
            <p:cNvPr id="15" name="Objekt 14"/>
            <p:cNvGraphicFramePr>
              <a:graphicFrameLocks noChangeAspect="1"/>
            </p:cNvGraphicFramePr>
            <p:nvPr/>
          </p:nvGraphicFramePr>
          <p:xfrm>
            <a:off x="5141888" y="3793863"/>
            <a:ext cx="1102450" cy="576000"/>
          </p:xfrm>
          <a:graphic>
            <a:graphicData uri="http://schemas.openxmlformats.org/presentationml/2006/ole">
              <p:oleObj spid="_x0000_s2054" name="Rovnice" r:id="rId7" imgW="761760" imgH="393480" progId="Equation.3">
                <p:embed/>
              </p:oleObj>
            </a:graphicData>
          </a:graphic>
        </p:graphicFrame>
      </p:grpSp>
      <p:sp>
        <p:nvSpPr>
          <p:cNvPr id="17" name="TextovéPole 16"/>
          <p:cNvSpPr txBox="1"/>
          <p:nvPr/>
        </p:nvSpPr>
        <p:spPr>
          <a:xfrm>
            <a:off x="428596" y="4643446"/>
            <a:ext cx="8215370" cy="1461939"/>
          </a:xfrm>
          <a:prstGeom prst="rect">
            <a:avLst/>
          </a:prstGeom>
          <a:solidFill>
            <a:schemeClr val="accent5">
              <a:lumMod val="20000"/>
              <a:lumOff val="80000"/>
            </a:schemeClr>
          </a:solidFill>
        </p:spPr>
        <p:txBody>
          <a:bodyPr wrap="square" rtlCol="0">
            <a:spAutoFit/>
          </a:bodyPr>
          <a:lstStyle/>
          <a:p>
            <a:pPr>
              <a:spcAft>
                <a:spcPts val="600"/>
              </a:spcAft>
            </a:pPr>
            <a:r>
              <a:rPr lang="cs-CZ" dirty="0" smtClean="0">
                <a:solidFill>
                  <a:srgbClr val="FF0000"/>
                </a:solidFill>
              </a:rPr>
              <a:t>Při </a:t>
            </a:r>
            <a:r>
              <a:rPr lang="cs-CZ" i="1" dirty="0" smtClean="0">
                <a:solidFill>
                  <a:srgbClr val="FF0000"/>
                </a:solidFill>
              </a:rPr>
              <a:t>pružném rozptylu </a:t>
            </a:r>
            <a:r>
              <a:rPr lang="cs-CZ" i="1" dirty="0" err="1" smtClean="0">
                <a:solidFill>
                  <a:srgbClr val="FF0000"/>
                </a:solidFill>
              </a:rPr>
              <a:t>rentgenovského</a:t>
            </a:r>
            <a:r>
              <a:rPr lang="cs-CZ" i="1" dirty="0" smtClean="0">
                <a:solidFill>
                  <a:srgbClr val="FF0000"/>
                </a:solidFill>
              </a:rPr>
              <a:t> fotonu</a:t>
            </a:r>
            <a:r>
              <a:rPr lang="cs-CZ" i="1" dirty="0" smtClean="0"/>
              <a:t> </a:t>
            </a:r>
            <a:r>
              <a:rPr lang="cs-CZ" dirty="0" smtClean="0"/>
              <a:t>na krystalové mříži platí </a:t>
            </a:r>
            <a:r>
              <a:rPr lang="cs-CZ" sz="1600" dirty="0" smtClean="0"/>
              <a:t>(</a:t>
            </a:r>
            <a:r>
              <a:rPr lang="cs-CZ" sz="1600" dirty="0" err="1" smtClean="0"/>
              <a:t>Laueova</a:t>
            </a:r>
            <a:r>
              <a:rPr lang="cs-CZ" sz="1600" dirty="0" smtClean="0"/>
              <a:t> rovnice)</a:t>
            </a:r>
            <a:r>
              <a:rPr lang="cs-CZ" dirty="0" smtClean="0"/>
              <a:t> </a:t>
            </a:r>
            <a:endParaRPr lang="en-US" dirty="0" smtClean="0"/>
          </a:p>
          <a:p>
            <a:pPr algn="ctr">
              <a:spcAft>
                <a:spcPts val="600"/>
              </a:spcAft>
            </a:pPr>
            <a:r>
              <a:rPr lang="cs-CZ" dirty="0" smtClean="0">
                <a:solidFill>
                  <a:srgbClr val="0000FF"/>
                </a:solidFill>
              </a:rPr>
              <a:t>  </a:t>
            </a:r>
            <a:r>
              <a:rPr lang="cs-CZ" b="1" i="1" dirty="0" smtClean="0">
                <a:solidFill>
                  <a:srgbClr val="0000FF"/>
                </a:solidFill>
              </a:rPr>
              <a:t>k</a:t>
            </a:r>
            <a:r>
              <a:rPr lang="en-US" b="1" i="1" dirty="0" smtClean="0">
                <a:solidFill>
                  <a:srgbClr val="0000FF"/>
                </a:solidFill>
              </a:rPr>
              <a:t>’ </a:t>
            </a:r>
            <a:r>
              <a:rPr lang="en-US" dirty="0" smtClean="0">
                <a:solidFill>
                  <a:srgbClr val="0000FF"/>
                </a:solidFill>
              </a:rPr>
              <a:t>= </a:t>
            </a:r>
            <a:r>
              <a:rPr lang="en-US" b="1" i="1" dirty="0" smtClean="0">
                <a:solidFill>
                  <a:srgbClr val="0000FF"/>
                </a:solidFill>
              </a:rPr>
              <a:t>k </a:t>
            </a:r>
            <a:r>
              <a:rPr lang="en-US" dirty="0" smtClean="0">
                <a:solidFill>
                  <a:srgbClr val="0000FF"/>
                </a:solidFill>
              </a:rPr>
              <a:t>+ </a:t>
            </a:r>
            <a:r>
              <a:rPr lang="cs-CZ" b="1" i="1" dirty="0" smtClean="0">
                <a:solidFill>
                  <a:srgbClr val="0000FF"/>
                </a:solidFill>
              </a:rPr>
              <a:t>K</a:t>
            </a:r>
            <a:r>
              <a:rPr lang="cs-CZ" b="1" i="1" baseline="-25000" dirty="0" smtClean="0">
                <a:solidFill>
                  <a:srgbClr val="0000FF"/>
                </a:solidFill>
              </a:rPr>
              <a:t>m</a:t>
            </a:r>
            <a:r>
              <a:rPr lang="cs-CZ" b="1" i="1" dirty="0" smtClean="0">
                <a:solidFill>
                  <a:srgbClr val="0000FF"/>
                </a:solidFill>
              </a:rPr>
              <a:t>     </a:t>
            </a:r>
            <a:r>
              <a:rPr lang="cs-CZ" b="1" i="1" dirty="0" smtClean="0"/>
              <a:t> </a:t>
            </a:r>
            <a:r>
              <a:rPr lang="cs-CZ" dirty="0" smtClean="0"/>
              <a:t>(</a:t>
            </a:r>
            <a:r>
              <a:rPr lang="cs-CZ" dirty="0" err="1" smtClean="0"/>
              <a:t>ℏ</a:t>
            </a:r>
            <a:r>
              <a:rPr lang="cs-CZ" b="1" i="1" dirty="0" err="1" smtClean="0"/>
              <a:t>k</a:t>
            </a:r>
            <a:r>
              <a:rPr lang="en-US" b="1" i="1" dirty="0" smtClean="0"/>
              <a:t>’ </a:t>
            </a:r>
            <a:r>
              <a:rPr lang="en-US" dirty="0" smtClean="0"/>
              <a:t>= </a:t>
            </a:r>
            <a:r>
              <a:rPr lang="cs-CZ" dirty="0" smtClean="0"/>
              <a:t>ℏ</a:t>
            </a:r>
            <a:r>
              <a:rPr lang="en-US" b="1" i="1" dirty="0" smtClean="0"/>
              <a:t>k </a:t>
            </a:r>
            <a:r>
              <a:rPr lang="en-US" dirty="0" smtClean="0"/>
              <a:t>+ </a:t>
            </a:r>
            <a:r>
              <a:rPr lang="cs-CZ" dirty="0" err="1" smtClean="0"/>
              <a:t>ℏ</a:t>
            </a:r>
            <a:r>
              <a:rPr lang="cs-CZ" b="1" i="1" dirty="0" err="1" smtClean="0"/>
              <a:t>K</a:t>
            </a:r>
            <a:r>
              <a:rPr lang="cs-CZ" b="1" i="1" baseline="-25000" dirty="0" err="1" smtClean="0"/>
              <a:t>m</a:t>
            </a:r>
            <a:r>
              <a:rPr lang="cs-CZ" dirty="0" smtClean="0"/>
              <a:t>)  </a:t>
            </a:r>
            <a:r>
              <a:rPr lang="en-US" dirty="0" smtClean="0"/>
              <a:t> </a:t>
            </a:r>
            <a:endParaRPr lang="cs-CZ" dirty="0" smtClean="0"/>
          </a:p>
          <a:p>
            <a:pPr>
              <a:spcAft>
                <a:spcPts val="600"/>
              </a:spcAft>
            </a:pPr>
            <a:r>
              <a:rPr lang="cs-CZ" dirty="0" smtClean="0"/>
              <a:t>kde </a:t>
            </a:r>
            <a:r>
              <a:rPr lang="cs-CZ" sz="2000" b="1" i="1" dirty="0" smtClean="0"/>
              <a:t>k</a:t>
            </a:r>
            <a:r>
              <a:rPr lang="cs-CZ" sz="2000" dirty="0" smtClean="0"/>
              <a:t>(</a:t>
            </a:r>
            <a:r>
              <a:rPr lang="cs-CZ" sz="2000" b="1" i="1" dirty="0" smtClean="0"/>
              <a:t>k</a:t>
            </a:r>
            <a:r>
              <a:rPr lang="en-US" b="1" i="1" dirty="0" smtClean="0"/>
              <a:t>’</a:t>
            </a:r>
            <a:r>
              <a:rPr lang="cs-CZ" dirty="0" smtClean="0"/>
              <a:t>)</a:t>
            </a:r>
            <a:r>
              <a:rPr lang="en-US" b="1" i="1" dirty="0" smtClean="0"/>
              <a:t> </a:t>
            </a:r>
            <a:r>
              <a:rPr lang="cs-CZ" dirty="0" smtClean="0"/>
              <a:t>je vlnový vektor dopadající (rozptýlené) vlny a </a:t>
            </a:r>
            <a:r>
              <a:rPr lang="cs-CZ" b="1" i="1" dirty="0" smtClean="0"/>
              <a:t>K</a:t>
            </a:r>
            <a:r>
              <a:rPr lang="cs-CZ" b="1" i="1" baseline="-25000" dirty="0" smtClean="0"/>
              <a:t>m</a:t>
            </a:r>
            <a:r>
              <a:rPr lang="en-US" dirty="0" smtClean="0"/>
              <a:t> </a:t>
            </a:r>
            <a:r>
              <a:rPr lang="cs-CZ" dirty="0" smtClean="0"/>
              <a:t>je </a:t>
            </a:r>
            <a:r>
              <a:rPr lang="en-US" dirty="0" err="1" smtClean="0"/>
              <a:t>vektor</a:t>
            </a:r>
            <a:r>
              <a:rPr lang="en-US" dirty="0" smtClean="0"/>
              <a:t> </a:t>
            </a:r>
            <a:r>
              <a:rPr lang="en-US" dirty="0" err="1" smtClean="0"/>
              <a:t>reciprok</a:t>
            </a:r>
            <a:r>
              <a:rPr lang="cs-CZ" dirty="0" smtClean="0"/>
              <a:t>é mříže.</a:t>
            </a:r>
          </a:p>
          <a:p>
            <a:pPr>
              <a:spcAft>
                <a:spcPts val="600"/>
              </a:spcAft>
            </a:pPr>
            <a:r>
              <a:rPr lang="cs-CZ" dirty="0" smtClean="0"/>
              <a:t>Při rozptylu </a:t>
            </a:r>
            <a:r>
              <a:rPr lang="cs-CZ" dirty="0" smtClean="0">
                <a:solidFill>
                  <a:srgbClr val="FF0000"/>
                </a:solidFill>
              </a:rPr>
              <a:t>převezme krystal jako celek impulz -</a:t>
            </a:r>
            <a:r>
              <a:rPr lang="cs-CZ" dirty="0" err="1" smtClean="0">
                <a:solidFill>
                  <a:srgbClr val="FF0000"/>
                </a:solidFill>
              </a:rPr>
              <a:t>ℏ</a:t>
            </a:r>
            <a:r>
              <a:rPr lang="cs-CZ" b="1" i="1" dirty="0" err="1" smtClean="0">
                <a:solidFill>
                  <a:srgbClr val="FF0000"/>
                </a:solidFill>
              </a:rPr>
              <a:t>K</a:t>
            </a:r>
            <a:r>
              <a:rPr lang="cs-CZ" b="1" i="1" baseline="-25000" dirty="0" err="1" smtClean="0">
                <a:solidFill>
                  <a:srgbClr val="FF0000"/>
                </a:solidFill>
              </a:rPr>
              <a:t>m</a:t>
            </a:r>
            <a:r>
              <a:rPr lang="en-US" b="1" i="1" dirty="0" smtClean="0">
                <a:solidFill>
                  <a:srgbClr val="FF0000"/>
                </a:solidFill>
              </a:rPr>
              <a:t> </a:t>
            </a:r>
            <a:r>
              <a:rPr lang="cs-CZ" sz="1600" dirty="0" smtClean="0"/>
              <a:t>(zpravidla se explicitně neuvažuje)</a:t>
            </a:r>
            <a:r>
              <a:rPr lang="cs-CZ" dirty="0" smtClean="0"/>
              <a:t>.</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30</a:t>
            </a:fld>
            <a:endParaRPr lang="cs-CZ"/>
          </a:p>
        </p:txBody>
      </p:sp>
      <p:sp>
        <p:nvSpPr>
          <p:cNvPr id="5" name="TextovéPole 4"/>
          <p:cNvSpPr txBox="1"/>
          <p:nvPr/>
        </p:nvSpPr>
        <p:spPr>
          <a:xfrm>
            <a:off x="3786182" y="214290"/>
            <a:ext cx="500066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mtClean="0"/>
              <a:t>Reprezentace obsazovac</a:t>
            </a:r>
            <a:r>
              <a:rPr lang="cs-CZ" smtClean="0"/>
              <a:t>ích čísel pro fermiony - </a:t>
            </a:r>
            <a:r>
              <a:rPr lang="cs-CZ" i="1" smtClean="0"/>
              <a:t>1</a:t>
            </a:r>
            <a:endParaRPr lang="cs-CZ" i="1"/>
          </a:p>
        </p:txBody>
      </p:sp>
      <p:sp>
        <p:nvSpPr>
          <p:cNvPr id="6" name="TextovéPole 5"/>
          <p:cNvSpPr txBox="1"/>
          <p:nvPr/>
        </p:nvSpPr>
        <p:spPr>
          <a:xfrm>
            <a:off x="642910" y="857232"/>
            <a:ext cx="7643866" cy="646331"/>
          </a:xfrm>
          <a:prstGeom prst="rect">
            <a:avLst/>
          </a:prstGeom>
          <a:noFill/>
        </p:spPr>
        <p:txBody>
          <a:bodyPr wrap="square" rtlCol="0">
            <a:spAutoFit/>
          </a:bodyPr>
          <a:lstStyle/>
          <a:p>
            <a:r>
              <a:rPr lang="cs-CZ" sz="1600" smtClean="0"/>
              <a:t>Popsaný </a:t>
            </a:r>
            <a:r>
              <a:rPr lang="cs-CZ" sz="1600" smtClean="0">
                <a:solidFill>
                  <a:srgbClr val="C00000"/>
                </a:solidFill>
              </a:rPr>
              <a:t>aparát s operátory </a:t>
            </a:r>
            <a:r>
              <a:rPr lang="cs-CZ" b="1" smtClean="0">
                <a:solidFill>
                  <a:srgbClr val="C00000"/>
                </a:solidFill>
                <a:latin typeface="Times New Roman" pitchFamily="18" charset="0"/>
                <a:cs typeface="Times New Roman" pitchFamily="18" charset="0"/>
              </a:rPr>
              <a:t>a</a:t>
            </a:r>
            <a:r>
              <a:rPr lang="cs-CZ" sz="1600" b="1" baseline="30000" smtClean="0">
                <a:solidFill>
                  <a:srgbClr val="C00000"/>
                </a:solidFill>
                <a:latin typeface="Times New Roman" pitchFamily="18" charset="0"/>
                <a:cs typeface="Times New Roman" pitchFamily="18" charset="0"/>
              </a:rPr>
              <a:t>+</a:t>
            </a:r>
            <a:r>
              <a:rPr lang="cs-CZ" sz="1600" b="1" smtClean="0">
                <a:solidFill>
                  <a:srgbClr val="C00000"/>
                </a:solidFill>
              </a:rPr>
              <a:t>, </a:t>
            </a:r>
            <a:r>
              <a:rPr lang="cs-CZ" b="1" smtClean="0">
                <a:solidFill>
                  <a:srgbClr val="C00000"/>
                </a:solidFill>
                <a:latin typeface="Times New Roman" pitchFamily="18" charset="0"/>
                <a:cs typeface="Times New Roman" pitchFamily="18" charset="0"/>
              </a:rPr>
              <a:t>a </a:t>
            </a:r>
            <a:r>
              <a:rPr lang="cs-CZ" sz="1600" smtClean="0">
                <a:solidFill>
                  <a:srgbClr val="C00000"/>
                </a:solidFill>
              </a:rPr>
              <a:t>je </a:t>
            </a:r>
            <a:r>
              <a:rPr lang="cs-CZ" sz="1600" smtClean="0"/>
              <a:t>použitelný </a:t>
            </a:r>
            <a:r>
              <a:rPr lang="cs-CZ" sz="1600" smtClean="0">
                <a:solidFill>
                  <a:srgbClr val="C00000"/>
                </a:solidFill>
              </a:rPr>
              <a:t>pro bosony </a:t>
            </a:r>
            <a:r>
              <a:rPr lang="cs-CZ" sz="1600" smtClean="0"/>
              <a:t>neboť obsazovací čísla ve stavovém vektoru </a:t>
            </a:r>
            <a:r>
              <a:rPr lang="en-US" sz="1600" smtClean="0"/>
              <a:t>souboru boson</a:t>
            </a:r>
            <a:r>
              <a:rPr lang="cs-CZ" sz="1600" smtClean="0"/>
              <a:t>ů</a:t>
            </a:r>
            <a:r>
              <a:rPr lang="en-US" sz="1600" smtClean="0"/>
              <a:t>|</a:t>
            </a:r>
            <a:r>
              <a:rPr lang="en-US" i="1" smtClean="0">
                <a:latin typeface="Times New Roman" pitchFamily="18" charset="0"/>
                <a:cs typeface="Times New Roman" pitchFamily="18" charset="0"/>
              </a:rPr>
              <a:t>n</a:t>
            </a:r>
            <a:r>
              <a:rPr lang="en-US" sz="1600" baseline="-25000" smtClean="0"/>
              <a:t>1</a:t>
            </a:r>
            <a:r>
              <a:rPr lang="en-US" sz="1600" smtClean="0"/>
              <a:t>,</a:t>
            </a:r>
            <a:r>
              <a:rPr lang="en-US" sz="1600" i="1" smtClean="0">
                <a:latin typeface="Times New Roman" pitchFamily="18" charset="0"/>
                <a:cs typeface="Times New Roman" pitchFamily="18" charset="0"/>
              </a:rPr>
              <a:t>n</a:t>
            </a:r>
            <a:r>
              <a:rPr lang="en-US" sz="1600" baseline="-25000" smtClean="0"/>
              <a:t>2</a:t>
            </a:r>
            <a:r>
              <a:rPr lang="en-US" sz="1600" smtClean="0"/>
              <a:t>,...</a:t>
            </a:r>
            <a:r>
              <a:rPr lang="cs-CZ" sz="1600" smtClean="0"/>
              <a:t> ⟩ mohou být</a:t>
            </a:r>
            <a:r>
              <a:rPr lang="en-US" sz="1600" smtClean="0"/>
              <a:t> </a:t>
            </a:r>
            <a:r>
              <a:rPr lang="en-US" sz="1600" i="1" smtClean="0">
                <a:latin typeface="Times New Roman" pitchFamily="18" charset="0"/>
                <a:cs typeface="Times New Roman" pitchFamily="18" charset="0"/>
              </a:rPr>
              <a:t>n</a:t>
            </a:r>
            <a:r>
              <a:rPr lang="en-US" sz="1600" i="1" baseline="-25000" smtClean="0"/>
              <a:t>i</a:t>
            </a:r>
            <a:r>
              <a:rPr lang="cs-CZ" sz="1600" smtClean="0"/>
              <a:t> </a:t>
            </a:r>
            <a:r>
              <a:rPr lang="en-US" sz="1600" smtClean="0"/>
              <a:t>= 0,1,2,3,...  .</a:t>
            </a:r>
            <a:r>
              <a:rPr lang="cs-CZ" b="1" smtClean="0">
                <a:latin typeface="Times New Roman" pitchFamily="18" charset="0"/>
                <a:cs typeface="Times New Roman" pitchFamily="18" charset="0"/>
              </a:rPr>
              <a:t> </a:t>
            </a:r>
            <a:r>
              <a:rPr lang="cs-CZ" sz="1600" smtClean="0"/>
              <a:t>  </a:t>
            </a:r>
            <a:endParaRPr lang="cs-CZ" sz="1600"/>
          </a:p>
        </p:txBody>
      </p:sp>
      <p:grpSp>
        <p:nvGrpSpPr>
          <p:cNvPr id="2" name="Skupina 12"/>
          <p:cNvGrpSpPr/>
          <p:nvPr/>
        </p:nvGrpSpPr>
        <p:grpSpPr>
          <a:xfrm>
            <a:off x="642910" y="1643050"/>
            <a:ext cx="6572296" cy="2286016"/>
            <a:chOff x="642910" y="1643050"/>
            <a:chExt cx="6572296" cy="2286016"/>
          </a:xfrm>
        </p:grpSpPr>
        <p:sp>
          <p:nvSpPr>
            <p:cNvPr id="7" name="TextovéPole 6"/>
            <p:cNvSpPr txBox="1"/>
            <p:nvPr/>
          </p:nvSpPr>
          <p:spPr>
            <a:xfrm>
              <a:off x="642910" y="1643050"/>
              <a:ext cx="6572296" cy="646331"/>
            </a:xfrm>
            <a:prstGeom prst="rect">
              <a:avLst/>
            </a:prstGeom>
            <a:solidFill>
              <a:srgbClr val="E1FFF0"/>
            </a:solidFill>
          </p:spPr>
          <p:txBody>
            <a:bodyPr wrap="square" rtlCol="0">
              <a:spAutoFit/>
            </a:bodyPr>
            <a:lstStyle/>
            <a:p>
              <a:r>
                <a:rPr lang="en-US" i="1" dirty="0" smtClean="0">
                  <a:solidFill>
                    <a:srgbClr val="FF0000"/>
                  </a:solidFill>
                </a:rPr>
                <a:t>Pro </a:t>
              </a:r>
              <a:r>
                <a:rPr lang="en-US" i="1" dirty="0" err="1" smtClean="0">
                  <a:solidFill>
                    <a:srgbClr val="FF0000"/>
                  </a:solidFill>
                </a:rPr>
                <a:t>fermiony</a:t>
              </a:r>
              <a:r>
                <a:rPr lang="en-US" dirty="0" smtClean="0"/>
                <a:t> (</a:t>
              </a:r>
              <a:r>
                <a:rPr lang="en-US" dirty="0" err="1" smtClean="0"/>
                <a:t>elektrony</a:t>
              </a:r>
              <a:r>
                <a:rPr lang="cs-CZ" dirty="0" smtClean="0"/>
                <a:t>) mohou být </a:t>
              </a:r>
              <a:r>
                <a:rPr lang="en-US" i="1" dirty="0" smtClean="0">
                  <a:solidFill>
                    <a:srgbClr val="FF0000"/>
                  </a:solidFill>
                  <a:latin typeface="Times New Roman" pitchFamily="18" charset="0"/>
                  <a:cs typeface="Times New Roman" pitchFamily="18" charset="0"/>
                </a:rPr>
                <a:t>n</a:t>
              </a:r>
              <a:r>
                <a:rPr lang="cs-CZ" i="1" baseline="-25000" dirty="0" smtClean="0">
                  <a:solidFill>
                    <a:srgbClr val="FF0000"/>
                  </a:solidFill>
                </a:rPr>
                <a:t>i</a:t>
              </a:r>
              <a:r>
                <a:rPr lang="cs-CZ" dirty="0" smtClean="0">
                  <a:solidFill>
                    <a:srgbClr val="FF0000"/>
                  </a:solidFill>
                </a:rPr>
                <a:t> = 0,1</a:t>
              </a:r>
              <a:r>
                <a:rPr lang="cs-CZ" dirty="0" smtClean="0"/>
                <a:t> (</a:t>
              </a:r>
              <a:r>
                <a:rPr lang="cs-CZ" dirty="0" err="1" smtClean="0"/>
                <a:t>Pauliho</a:t>
              </a:r>
              <a:r>
                <a:rPr lang="cs-CZ" dirty="0" smtClean="0"/>
                <a:t> princip).</a:t>
              </a:r>
            </a:p>
            <a:p>
              <a:r>
                <a:rPr lang="cs-CZ" dirty="0" smtClean="0"/>
                <a:t>Dosáhneme to změnou </a:t>
              </a:r>
              <a:r>
                <a:rPr lang="cs-CZ" i="1" dirty="0" smtClean="0">
                  <a:solidFill>
                    <a:srgbClr val="FF0000"/>
                  </a:solidFill>
                </a:rPr>
                <a:t>definice</a:t>
              </a:r>
              <a:r>
                <a:rPr lang="cs-CZ" i="1" dirty="0" smtClean="0">
                  <a:solidFill>
                    <a:srgbClr val="0000FF"/>
                  </a:solidFill>
                </a:rPr>
                <a:t> kreačních a </a:t>
              </a:r>
              <a:r>
                <a:rPr lang="cs-CZ" i="1" dirty="0" err="1" smtClean="0">
                  <a:solidFill>
                    <a:srgbClr val="0000FF"/>
                  </a:solidFill>
                </a:rPr>
                <a:t>anihilačních</a:t>
              </a:r>
              <a:r>
                <a:rPr lang="cs-CZ" i="1" dirty="0" smtClean="0">
                  <a:solidFill>
                    <a:srgbClr val="0000FF"/>
                  </a:solidFill>
                </a:rPr>
                <a:t> operátorů</a:t>
              </a:r>
              <a:endParaRPr lang="cs-CZ" i="1" dirty="0">
                <a:solidFill>
                  <a:srgbClr val="0000FF"/>
                </a:solidFill>
              </a:endParaRPr>
            </a:p>
          </p:txBody>
        </p:sp>
        <p:grpSp>
          <p:nvGrpSpPr>
            <p:cNvPr id="3" name="Skupina 11"/>
            <p:cNvGrpSpPr/>
            <p:nvPr/>
          </p:nvGrpSpPr>
          <p:grpSpPr>
            <a:xfrm>
              <a:off x="1785918" y="2428868"/>
              <a:ext cx="4786346" cy="1500198"/>
              <a:chOff x="1785918" y="2428868"/>
              <a:chExt cx="4786346" cy="1500198"/>
            </a:xfrm>
          </p:grpSpPr>
          <p:sp>
            <p:nvSpPr>
              <p:cNvPr id="11" name="Zaoblený obdélník 10"/>
              <p:cNvSpPr/>
              <p:nvPr/>
            </p:nvSpPr>
            <p:spPr>
              <a:xfrm>
                <a:off x="1785918" y="2428868"/>
                <a:ext cx="4786346" cy="1500198"/>
              </a:xfrm>
              <a:prstGeom prst="roundRect">
                <a:avLst>
                  <a:gd name="adj" fmla="val 8201"/>
                </a:avLst>
              </a:prstGeom>
              <a:solidFill>
                <a:srgbClr val="F0F8FA"/>
              </a:solidFill>
              <a:ln>
                <a:solidFill>
                  <a:schemeClr val="accent1">
                    <a:lumMod val="60000"/>
                    <a:lumOff val="40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Objekt 7"/>
              <p:cNvGraphicFramePr>
                <a:graphicFrameLocks noChangeAspect="1"/>
              </p:cNvGraphicFramePr>
              <p:nvPr/>
            </p:nvGraphicFramePr>
            <p:xfrm>
              <a:off x="2071670" y="2571744"/>
              <a:ext cx="4500594" cy="1285884"/>
            </p:xfrm>
            <a:graphic>
              <a:graphicData uri="http://schemas.openxmlformats.org/presentationml/2006/ole">
                <p:oleObj spid="_x0000_s115714" name="Rovnice" r:id="rId3" imgW="2666880" imgH="761760" progId="Equation.3">
                  <p:embed/>
                </p:oleObj>
              </a:graphicData>
            </a:graphic>
          </p:graphicFrame>
        </p:grpSp>
      </p:grpSp>
      <p:grpSp>
        <p:nvGrpSpPr>
          <p:cNvPr id="12" name="Skupina 15"/>
          <p:cNvGrpSpPr/>
          <p:nvPr/>
        </p:nvGrpSpPr>
        <p:grpSpPr>
          <a:xfrm>
            <a:off x="642910" y="4107798"/>
            <a:ext cx="5715040" cy="2250160"/>
            <a:chOff x="642910" y="4027893"/>
            <a:chExt cx="5715040" cy="2250160"/>
          </a:xfrm>
        </p:grpSpPr>
        <p:sp>
          <p:nvSpPr>
            <p:cNvPr id="9" name="TextovéPole 8"/>
            <p:cNvSpPr txBox="1"/>
            <p:nvPr/>
          </p:nvSpPr>
          <p:spPr>
            <a:xfrm>
              <a:off x="642910" y="4027893"/>
              <a:ext cx="5715040" cy="615553"/>
            </a:xfrm>
            <a:prstGeom prst="rect">
              <a:avLst/>
            </a:prstGeom>
            <a:noFill/>
          </p:spPr>
          <p:txBody>
            <a:bodyPr wrap="square" rtlCol="0">
              <a:spAutoFit/>
            </a:bodyPr>
            <a:lstStyle/>
            <a:p>
              <a:r>
                <a:rPr lang="cs-CZ" i="1" dirty="0" smtClean="0">
                  <a:solidFill>
                    <a:srgbClr val="0000FF"/>
                  </a:solidFill>
                </a:rPr>
                <a:t>a k tomu </a:t>
              </a:r>
              <a:r>
                <a:rPr lang="cs-CZ" i="1" dirty="0" err="1" smtClean="0">
                  <a:solidFill>
                    <a:srgbClr val="FF0000"/>
                  </a:solidFill>
                </a:rPr>
                <a:t>antikomutační</a:t>
              </a:r>
              <a:r>
                <a:rPr lang="cs-CZ" i="1" dirty="0" smtClean="0">
                  <a:solidFill>
                    <a:srgbClr val="FF0000"/>
                  </a:solidFill>
                </a:rPr>
                <a:t> relace</a:t>
              </a:r>
              <a:r>
                <a:rPr lang="cs-CZ" i="1" dirty="0" smtClean="0">
                  <a:solidFill>
                    <a:srgbClr val="0000FF"/>
                  </a:solidFill>
                </a:rPr>
                <a:t> </a:t>
              </a:r>
              <a:r>
                <a:rPr lang="cs-CZ" dirty="0" smtClean="0"/>
                <a:t>místo komutačních relací </a:t>
              </a:r>
              <a:br>
                <a:rPr lang="cs-CZ" dirty="0" smtClean="0"/>
              </a:br>
              <a:r>
                <a:rPr lang="cs-CZ" sz="1600" dirty="0" smtClean="0"/>
                <a:t>(vlnová funkce musí být antisymetrická).</a:t>
              </a:r>
              <a:endParaRPr lang="cs-CZ" dirty="0"/>
            </a:p>
          </p:txBody>
        </p:sp>
        <p:grpSp>
          <p:nvGrpSpPr>
            <p:cNvPr id="13" name="Skupina 14"/>
            <p:cNvGrpSpPr/>
            <p:nvPr/>
          </p:nvGrpSpPr>
          <p:grpSpPr>
            <a:xfrm>
              <a:off x="2160042" y="4706417"/>
              <a:ext cx="4079307" cy="1571636"/>
              <a:chOff x="2160042" y="4706417"/>
              <a:chExt cx="4079307" cy="1571636"/>
            </a:xfrm>
          </p:grpSpPr>
          <p:sp>
            <p:nvSpPr>
              <p:cNvPr id="14" name="Zaoblený obdélník 13"/>
              <p:cNvSpPr/>
              <p:nvPr/>
            </p:nvSpPr>
            <p:spPr>
              <a:xfrm>
                <a:off x="2160042" y="4706417"/>
                <a:ext cx="4000528" cy="1571636"/>
              </a:xfrm>
              <a:prstGeom prst="roundRect">
                <a:avLst>
                  <a:gd name="adj" fmla="val 9125"/>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0" name="Objekt 9"/>
              <p:cNvGraphicFramePr>
                <a:graphicFrameLocks noChangeAspect="1"/>
              </p:cNvGraphicFramePr>
              <p:nvPr/>
            </p:nvGraphicFramePr>
            <p:xfrm>
              <a:off x="2357422" y="4791093"/>
              <a:ext cx="3881927" cy="1352551"/>
            </p:xfrm>
            <a:graphic>
              <a:graphicData uri="http://schemas.openxmlformats.org/presentationml/2006/ole">
                <p:oleObj spid="_x0000_s115715" name="Rovnice" r:id="rId4" imgW="2222280" imgH="774360" progId="Equation.3">
                  <p:embed/>
                </p:oleObj>
              </a:graphicData>
            </a:graphic>
          </p:graphicFrame>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31</a:t>
            </a:fld>
            <a:endParaRPr lang="cs-CZ"/>
          </a:p>
        </p:txBody>
      </p:sp>
      <p:sp>
        <p:nvSpPr>
          <p:cNvPr id="5" name="TextovéPole 4"/>
          <p:cNvSpPr txBox="1"/>
          <p:nvPr/>
        </p:nvSpPr>
        <p:spPr>
          <a:xfrm>
            <a:off x="3786182" y="214290"/>
            <a:ext cx="500066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mtClean="0"/>
              <a:t>Reprezentace obsazovac</a:t>
            </a:r>
            <a:r>
              <a:rPr lang="cs-CZ" smtClean="0"/>
              <a:t>ích čísel pro fermiony - </a:t>
            </a:r>
            <a:r>
              <a:rPr lang="cs-CZ" i="1" smtClean="0"/>
              <a:t>2</a:t>
            </a:r>
            <a:endParaRPr lang="cs-CZ" i="1"/>
          </a:p>
        </p:txBody>
      </p:sp>
      <p:grpSp>
        <p:nvGrpSpPr>
          <p:cNvPr id="2" name="Skupina 20"/>
          <p:cNvGrpSpPr/>
          <p:nvPr/>
        </p:nvGrpSpPr>
        <p:grpSpPr>
          <a:xfrm>
            <a:off x="714348" y="1857364"/>
            <a:ext cx="6115055" cy="1928826"/>
            <a:chOff x="714348" y="1785926"/>
            <a:chExt cx="6115055" cy="1928826"/>
          </a:xfrm>
        </p:grpSpPr>
        <p:graphicFrame>
          <p:nvGraphicFramePr>
            <p:cNvPr id="105475" name="Object 3"/>
            <p:cNvGraphicFramePr>
              <a:graphicFrameLocks noChangeAspect="1"/>
            </p:cNvGraphicFramePr>
            <p:nvPr/>
          </p:nvGraphicFramePr>
          <p:xfrm>
            <a:off x="1571604" y="2957456"/>
            <a:ext cx="5257799" cy="757296"/>
          </p:xfrm>
          <a:graphic>
            <a:graphicData uri="http://schemas.openxmlformats.org/presentationml/2006/ole">
              <p:oleObj spid="_x0000_s116738" name="Rovnice" r:id="rId3" imgW="3517560" imgH="507960" progId="Equation.3">
                <p:embed/>
              </p:oleObj>
            </a:graphicData>
          </a:graphic>
        </p:graphicFrame>
        <p:grpSp>
          <p:nvGrpSpPr>
            <p:cNvPr id="3" name="Skupina 15"/>
            <p:cNvGrpSpPr/>
            <p:nvPr/>
          </p:nvGrpSpPr>
          <p:grpSpPr>
            <a:xfrm>
              <a:off x="714348" y="1785926"/>
              <a:ext cx="5929354" cy="1071570"/>
              <a:chOff x="714348" y="1785926"/>
              <a:chExt cx="5929354" cy="1071570"/>
            </a:xfrm>
          </p:grpSpPr>
          <p:sp>
            <p:nvSpPr>
              <p:cNvPr id="9" name="TextovéPole 8"/>
              <p:cNvSpPr txBox="1"/>
              <p:nvPr/>
            </p:nvSpPr>
            <p:spPr>
              <a:xfrm>
                <a:off x="714348" y="1785926"/>
                <a:ext cx="5929354" cy="369332"/>
              </a:xfrm>
              <a:prstGeom prst="rect">
                <a:avLst/>
              </a:prstGeom>
              <a:noFill/>
            </p:spPr>
            <p:txBody>
              <a:bodyPr wrap="square" rtlCol="0">
                <a:spAutoFit/>
              </a:bodyPr>
              <a:lstStyle/>
              <a:p>
                <a:r>
                  <a:rPr lang="cs-CZ" i="1" dirty="0" smtClean="0">
                    <a:solidFill>
                      <a:srgbClr val="FF0000"/>
                    </a:solidFill>
                  </a:rPr>
                  <a:t>Operátor počtu fermionů</a:t>
                </a:r>
                <a:r>
                  <a:rPr lang="en-US" i="1" dirty="0" smtClean="0">
                    <a:solidFill>
                      <a:srgbClr val="FF0000"/>
                    </a:solidFill>
                  </a:rPr>
                  <a:t> </a:t>
                </a:r>
                <a:r>
                  <a:rPr lang="cs-CZ" sz="1600" dirty="0" smtClean="0"/>
                  <a:t>(v </a:t>
                </a:r>
                <a:r>
                  <a:rPr lang="cs-CZ" sz="1600" i="1" dirty="0" smtClean="0">
                    <a:latin typeface="Times New Roman" pitchFamily="18" charset="0"/>
                    <a:cs typeface="Times New Roman" pitchFamily="18" charset="0"/>
                  </a:rPr>
                  <a:t>i</a:t>
                </a:r>
                <a:r>
                  <a:rPr lang="cs-CZ" sz="1600" dirty="0" smtClean="0"/>
                  <a:t>-</a:t>
                </a:r>
                <a:r>
                  <a:rPr lang="cs-CZ" sz="1600" dirty="0" err="1" smtClean="0"/>
                  <a:t>tém</a:t>
                </a:r>
                <a:r>
                  <a:rPr lang="cs-CZ" sz="1600" dirty="0" smtClean="0"/>
                  <a:t> stavu a celkového počtu)</a:t>
                </a:r>
                <a:r>
                  <a:rPr lang="en-US" i="1" dirty="0" smtClean="0">
                    <a:solidFill>
                      <a:srgbClr val="0000FF"/>
                    </a:solidFill>
                  </a:rPr>
                  <a:t> </a:t>
                </a:r>
                <a:endParaRPr lang="cs-CZ" i="1" dirty="0">
                  <a:solidFill>
                    <a:srgbClr val="0000FF"/>
                  </a:solidFill>
                </a:endParaRPr>
              </a:p>
            </p:txBody>
          </p:sp>
          <p:grpSp>
            <p:nvGrpSpPr>
              <p:cNvPr id="6" name="Skupina 14"/>
              <p:cNvGrpSpPr/>
              <p:nvPr/>
            </p:nvGrpSpPr>
            <p:grpSpPr>
              <a:xfrm>
                <a:off x="2525699" y="2189153"/>
                <a:ext cx="2857520" cy="668343"/>
                <a:chOff x="2525699" y="2189153"/>
                <a:chExt cx="2857520" cy="668343"/>
              </a:xfrm>
            </p:grpSpPr>
            <p:sp>
              <p:nvSpPr>
                <p:cNvPr id="14" name="Zaoblený obdélník 13"/>
                <p:cNvSpPr/>
                <p:nvPr/>
              </p:nvSpPr>
              <p:spPr>
                <a:xfrm>
                  <a:off x="2525699" y="2189153"/>
                  <a:ext cx="2857520" cy="642942"/>
                </a:xfrm>
                <a:prstGeom prst="roundRect">
                  <a:avLst/>
                </a:prstGeom>
                <a:solidFill>
                  <a:srgbClr val="F0F8FA"/>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 name="Objekt 10"/>
                <p:cNvGraphicFramePr>
                  <a:graphicFrameLocks noChangeAspect="1"/>
                </p:cNvGraphicFramePr>
                <p:nvPr/>
              </p:nvGraphicFramePr>
              <p:xfrm>
                <a:off x="2714613" y="2253767"/>
                <a:ext cx="2571768" cy="603729"/>
              </p:xfrm>
              <a:graphic>
                <a:graphicData uri="http://schemas.openxmlformats.org/presentationml/2006/ole">
                  <p:oleObj spid="_x0000_s116740" name="Rovnice" r:id="rId4" imgW="1460160" imgH="342720" progId="Equation.3">
                    <p:embed/>
                  </p:oleObj>
                </a:graphicData>
              </a:graphic>
            </p:graphicFrame>
          </p:grpSp>
        </p:grpSp>
      </p:grpSp>
      <p:sp>
        <p:nvSpPr>
          <p:cNvPr id="12" name="TextovéPole 11"/>
          <p:cNvSpPr txBox="1"/>
          <p:nvPr/>
        </p:nvSpPr>
        <p:spPr>
          <a:xfrm>
            <a:off x="714348" y="785794"/>
            <a:ext cx="7643866" cy="861774"/>
          </a:xfrm>
          <a:prstGeom prst="rect">
            <a:avLst/>
          </a:prstGeom>
          <a:solidFill>
            <a:srgbClr val="E1FFF0"/>
          </a:solidFill>
          <a:effectLst>
            <a:outerShdw blurRad="50800" dist="38100" algn="l" rotWithShape="0">
              <a:prstClr val="black">
                <a:alpha val="40000"/>
              </a:prstClr>
            </a:outerShdw>
          </a:effectLst>
        </p:spPr>
        <p:txBody>
          <a:bodyPr wrap="square" rtlCol="0">
            <a:spAutoFit/>
          </a:bodyPr>
          <a:lstStyle/>
          <a:p>
            <a:r>
              <a:rPr lang="cs-CZ" sz="1600" dirty="0" smtClean="0">
                <a:solidFill>
                  <a:srgbClr val="0000FF"/>
                </a:solidFill>
              </a:rPr>
              <a:t>V </a:t>
            </a:r>
            <a:r>
              <a:rPr lang="cs-CZ" sz="1600" dirty="0" err="1" smtClean="0">
                <a:solidFill>
                  <a:srgbClr val="0000FF"/>
                </a:solidFill>
              </a:rPr>
              <a:t>antikomutačních</a:t>
            </a:r>
            <a:r>
              <a:rPr lang="cs-CZ" sz="1600" dirty="0" smtClean="0">
                <a:solidFill>
                  <a:srgbClr val="0000FF"/>
                </a:solidFill>
              </a:rPr>
              <a:t> relacích jsou zahrnuty všechny antisymetrické vlastnosti fermionových vlnových funkcí</a:t>
            </a:r>
            <a:r>
              <a:rPr lang="cs-CZ" sz="1600" dirty="0" smtClean="0"/>
              <a:t>. Jestliže je ve výpočtech užijeme, nemusíme se starat ani o </a:t>
            </a:r>
            <a:r>
              <a:rPr lang="cs-CZ" sz="1600" dirty="0" err="1" smtClean="0"/>
              <a:t>antisymetrii</a:t>
            </a:r>
            <a:r>
              <a:rPr lang="cs-CZ" sz="1600" dirty="0" smtClean="0"/>
              <a:t> stavových vektorů, ani o faktor </a:t>
            </a:r>
            <a:r>
              <a:rPr lang="el-GR" sz="1600" i="1" dirty="0" smtClean="0">
                <a:latin typeface="Cambria Math"/>
                <a:ea typeface="Cambria Math"/>
              </a:rPr>
              <a:t>Θ</a:t>
            </a:r>
            <a:r>
              <a:rPr lang="cs-CZ" sz="1600" i="1" baseline="-25000" dirty="0" smtClean="0">
                <a:latin typeface="Cambria Math"/>
                <a:ea typeface="Cambria Math"/>
              </a:rPr>
              <a:t>i  </a:t>
            </a:r>
            <a:r>
              <a:rPr lang="cs-CZ" sz="1600" dirty="0" smtClean="0"/>
              <a:t>.</a:t>
            </a:r>
            <a:r>
              <a:rPr lang="en-US" sz="1600" dirty="0" smtClean="0"/>
              <a:t>`</a:t>
            </a:r>
            <a:endParaRPr lang="cs-CZ" sz="1600" i="1" baseline="-25000" dirty="0"/>
          </a:p>
        </p:txBody>
      </p:sp>
      <p:grpSp>
        <p:nvGrpSpPr>
          <p:cNvPr id="8" name="Skupina 19"/>
          <p:cNvGrpSpPr/>
          <p:nvPr/>
        </p:nvGrpSpPr>
        <p:grpSpPr>
          <a:xfrm>
            <a:off x="642910" y="4037775"/>
            <a:ext cx="7858180" cy="2248745"/>
            <a:chOff x="642910" y="3845486"/>
            <a:chExt cx="7858180" cy="2248745"/>
          </a:xfrm>
        </p:grpSpPr>
        <p:grpSp>
          <p:nvGrpSpPr>
            <p:cNvPr id="15" name="Skupina 18"/>
            <p:cNvGrpSpPr/>
            <p:nvPr/>
          </p:nvGrpSpPr>
          <p:grpSpPr>
            <a:xfrm>
              <a:off x="642910" y="3845486"/>
              <a:ext cx="7429552" cy="869398"/>
              <a:chOff x="642910" y="3845486"/>
              <a:chExt cx="7429552" cy="869398"/>
            </a:xfrm>
          </p:grpSpPr>
          <p:sp>
            <p:nvSpPr>
              <p:cNvPr id="7" name="TextovéPole 6"/>
              <p:cNvSpPr txBox="1"/>
              <p:nvPr/>
            </p:nvSpPr>
            <p:spPr>
              <a:xfrm>
                <a:off x="642910" y="3845486"/>
                <a:ext cx="7429552" cy="369332"/>
              </a:xfrm>
              <a:prstGeom prst="rect">
                <a:avLst/>
              </a:prstGeom>
              <a:noFill/>
            </p:spPr>
            <p:txBody>
              <a:bodyPr wrap="square" rtlCol="0">
                <a:spAutoFit/>
              </a:bodyPr>
              <a:lstStyle/>
              <a:p>
                <a:r>
                  <a:rPr lang="cs-CZ" i="1" dirty="0" smtClean="0">
                    <a:solidFill>
                      <a:srgbClr val="FF0000"/>
                    </a:solidFill>
                  </a:rPr>
                  <a:t>Transpozice částic</a:t>
                </a:r>
                <a:r>
                  <a:rPr lang="cs-CZ" dirty="0" smtClean="0">
                    <a:solidFill>
                      <a:srgbClr val="FF0000"/>
                    </a:solidFill>
                  </a:rPr>
                  <a:t> </a:t>
                </a:r>
                <a:r>
                  <a:rPr lang="cs-CZ" sz="1600" dirty="0" smtClean="0"/>
                  <a:t>(antisymetrická vlnová funkce </a:t>
                </a:r>
                <a:r>
                  <a:rPr lang="cs-CZ" sz="1600" dirty="0" smtClean="0">
                    <a:latin typeface="Cambria Math"/>
                    <a:ea typeface="Cambria Math"/>
                  </a:rPr>
                  <a:t>⇒</a:t>
                </a:r>
                <a:r>
                  <a:rPr lang="cs-CZ" sz="1600" dirty="0" smtClean="0"/>
                  <a:t> </a:t>
                </a:r>
                <a:r>
                  <a:rPr lang="cs-CZ" sz="1600" i="1" dirty="0" smtClean="0">
                    <a:solidFill>
                      <a:srgbClr val="C00000"/>
                    </a:solidFill>
                  </a:rPr>
                  <a:t>antisymetrické stavové vektory</a:t>
                </a:r>
                <a:r>
                  <a:rPr lang="cs-CZ" sz="1600" dirty="0" smtClean="0"/>
                  <a:t>).</a:t>
                </a:r>
                <a:endParaRPr lang="cs-CZ" dirty="0"/>
              </a:p>
            </p:txBody>
          </p:sp>
          <p:grpSp>
            <p:nvGrpSpPr>
              <p:cNvPr id="16" name="Skupina 17"/>
              <p:cNvGrpSpPr/>
              <p:nvPr/>
            </p:nvGrpSpPr>
            <p:grpSpPr>
              <a:xfrm>
                <a:off x="2786050" y="4214818"/>
                <a:ext cx="2714644" cy="500066"/>
                <a:chOff x="2786050" y="4214818"/>
                <a:chExt cx="2714644" cy="500066"/>
              </a:xfrm>
            </p:grpSpPr>
            <p:sp>
              <p:nvSpPr>
                <p:cNvPr id="17" name="Zaoblený obdélník 16"/>
                <p:cNvSpPr/>
                <p:nvPr/>
              </p:nvSpPr>
              <p:spPr>
                <a:xfrm>
                  <a:off x="2786050" y="4214818"/>
                  <a:ext cx="2714644" cy="500066"/>
                </a:xfrm>
                <a:prstGeom prst="round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0" name="Objekt 9"/>
                <p:cNvGraphicFramePr>
                  <a:graphicFrameLocks noChangeAspect="1"/>
                </p:cNvGraphicFramePr>
                <p:nvPr/>
              </p:nvGraphicFramePr>
              <p:xfrm>
                <a:off x="2965450" y="4286256"/>
                <a:ext cx="2460625" cy="396875"/>
              </p:xfrm>
              <a:graphic>
                <a:graphicData uri="http://schemas.openxmlformats.org/presentationml/2006/ole">
                  <p:oleObj spid="_x0000_s116739" name="Rovnice" r:id="rId5" imgW="1574640" imgH="253800" progId="Equation.3">
                    <p:embed/>
                  </p:oleObj>
                </a:graphicData>
              </a:graphic>
            </p:graphicFrame>
          </p:grpSp>
        </p:grpSp>
        <p:sp>
          <p:nvSpPr>
            <p:cNvPr id="13" name="TextovéPole 12"/>
            <p:cNvSpPr txBox="1"/>
            <p:nvPr/>
          </p:nvSpPr>
          <p:spPr>
            <a:xfrm>
              <a:off x="642910" y="5786454"/>
              <a:ext cx="7858180" cy="307777"/>
            </a:xfrm>
            <a:prstGeom prst="rect">
              <a:avLst/>
            </a:prstGeom>
            <a:solidFill>
              <a:srgbClr val="EBF2DE"/>
            </a:solidFill>
          </p:spPr>
          <p:txBody>
            <a:bodyPr wrap="square" rtlCol="0">
              <a:spAutoFit/>
            </a:bodyPr>
            <a:lstStyle/>
            <a:p>
              <a:r>
                <a:rPr lang="cs-CZ" sz="1400" i="1" dirty="0" smtClean="0"/>
                <a:t>Poznámka</a:t>
              </a:r>
              <a:r>
                <a:rPr lang="cs-CZ" sz="1400" dirty="0" smtClean="0"/>
                <a:t>: </a:t>
              </a:r>
              <a:r>
                <a:rPr lang="cs-CZ" sz="1400" i="1" dirty="0" smtClean="0">
                  <a:solidFill>
                    <a:srgbClr val="0000FF"/>
                  </a:solidFill>
                </a:rPr>
                <a:t>indexy</a:t>
              </a:r>
              <a:r>
                <a:rPr lang="cs-CZ" sz="1400" dirty="0" smtClean="0"/>
                <a:t> u obsazovacích čísel ve stavovém vektoru </a:t>
              </a:r>
              <a:r>
                <a:rPr lang="cs-CZ" sz="1400" i="1" dirty="0" smtClean="0">
                  <a:solidFill>
                    <a:srgbClr val="0000FF"/>
                  </a:solidFill>
                </a:rPr>
                <a:t>určují stav</a:t>
              </a:r>
              <a:r>
                <a:rPr lang="cs-CZ" sz="1400" dirty="0" smtClean="0"/>
                <a:t>, </a:t>
              </a:r>
              <a:r>
                <a:rPr lang="cs-CZ" sz="1400" i="1" dirty="0" smtClean="0">
                  <a:solidFill>
                    <a:srgbClr val="0000FF"/>
                  </a:solidFill>
                </a:rPr>
                <a:t>nikoliv pořadí</a:t>
              </a:r>
              <a:r>
                <a:rPr lang="cs-CZ" sz="1400" dirty="0" smtClean="0"/>
                <a:t> obsazovacích čísel </a:t>
              </a:r>
              <a:r>
                <a:rPr lang="en-US" sz="1400" dirty="0" smtClean="0"/>
                <a:t>!</a:t>
              </a:r>
              <a:endParaRPr lang="cs-CZ" sz="1400" dirty="0"/>
            </a:p>
          </p:txBody>
        </p:sp>
        <p:graphicFrame>
          <p:nvGraphicFramePr>
            <p:cNvPr id="105479" name="Object 7"/>
            <p:cNvGraphicFramePr>
              <a:graphicFrameLocks noChangeAspect="1"/>
            </p:cNvGraphicFramePr>
            <p:nvPr/>
          </p:nvGraphicFramePr>
          <p:xfrm>
            <a:off x="1390652" y="4855454"/>
            <a:ext cx="5967430" cy="645248"/>
          </p:xfrm>
          <a:graphic>
            <a:graphicData uri="http://schemas.openxmlformats.org/presentationml/2006/ole">
              <p:oleObj spid="_x0000_s116741" name="Rovnice" r:id="rId6" imgW="4698720" imgH="507960" progId="Equation.3">
                <p:embed/>
              </p:oleObj>
            </a:graphicData>
          </a:graphic>
        </p:graphicFrame>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32</a:t>
            </a:fld>
            <a:endParaRPr lang="cs-CZ"/>
          </a:p>
        </p:txBody>
      </p:sp>
      <p:sp>
        <p:nvSpPr>
          <p:cNvPr id="5" name="TextovéPole 4"/>
          <p:cNvSpPr txBox="1"/>
          <p:nvPr/>
        </p:nvSpPr>
        <p:spPr>
          <a:xfrm>
            <a:off x="3786182" y="214290"/>
            <a:ext cx="500066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err="1" smtClean="0"/>
              <a:t>Reprezentace</a:t>
            </a:r>
            <a:r>
              <a:rPr lang="en-US" dirty="0" smtClean="0"/>
              <a:t> </a:t>
            </a:r>
            <a:r>
              <a:rPr lang="en-US" dirty="0" err="1" smtClean="0"/>
              <a:t>obsazovac</a:t>
            </a:r>
            <a:r>
              <a:rPr lang="cs-CZ" dirty="0" err="1" smtClean="0"/>
              <a:t>ích</a:t>
            </a:r>
            <a:r>
              <a:rPr lang="cs-CZ" dirty="0" smtClean="0"/>
              <a:t> čísel pro fermiony - </a:t>
            </a:r>
            <a:r>
              <a:rPr lang="cs-CZ" i="1" dirty="0" smtClean="0"/>
              <a:t>3</a:t>
            </a:r>
            <a:endParaRPr lang="cs-CZ" i="1" dirty="0"/>
          </a:p>
        </p:txBody>
      </p:sp>
      <p:sp>
        <p:nvSpPr>
          <p:cNvPr id="6" name="TextovéPole 5"/>
          <p:cNvSpPr txBox="1"/>
          <p:nvPr/>
        </p:nvSpPr>
        <p:spPr>
          <a:xfrm>
            <a:off x="571472" y="714356"/>
            <a:ext cx="2643206" cy="369332"/>
          </a:xfrm>
          <a:prstGeom prst="rect">
            <a:avLst/>
          </a:prstGeom>
          <a:solidFill>
            <a:schemeClr val="accent5">
              <a:lumMod val="20000"/>
              <a:lumOff val="80000"/>
            </a:schemeClr>
          </a:solidFill>
          <a:ln w="12700">
            <a:solidFill>
              <a:schemeClr val="accent6">
                <a:lumMod val="75000"/>
              </a:schemeClr>
            </a:solidFill>
          </a:ln>
          <a:effectLst>
            <a:outerShdw blurRad="50800" dist="38100" dir="18900000" algn="bl" rotWithShape="0">
              <a:prstClr val="black">
                <a:alpha val="40000"/>
              </a:prstClr>
            </a:outerShdw>
          </a:effectLst>
        </p:spPr>
        <p:txBody>
          <a:bodyPr wrap="square" rtlCol="0">
            <a:spAutoFit/>
          </a:bodyPr>
          <a:lstStyle/>
          <a:p>
            <a:pPr algn="ctr"/>
            <a:r>
              <a:rPr lang="cs-CZ" dirty="0" smtClean="0"/>
              <a:t>Ideální elektronový plyn</a:t>
            </a:r>
            <a:endParaRPr lang="cs-CZ" dirty="0"/>
          </a:p>
        </p:txBody>
      </p:sp>
      <p:sp>
        <p:nvSpPr>
          <p:cNvPr id="7" name="TextovéPole 6"/>
          <p:cNvSpPr txBox="1"/>
          <p:nvPr/>
        </p:nvSpPr>
        <p:spPr>
          <a:xfrm>
            <a:off x="500034" y="1285860"/>
            <a:ext cx="6215106" cy="369332"/>
          </a:xfrm>
          <a:prstGeom prst="rect">
            <a:avLst/>
          </a:prstGeom>
          <a:noFill/>
        </p:spPr>
        <p:txBody>
          <a:bodyPr wrap="square" rtlCol="0">
            <a:spAutoFit/>
          </a:bodyPr>
          <a:lstStyle/>
          <a:p>
            <a:r>
              <a:rPr lang="cs-CZ" i="1" dirty="0" err="1" smtClean="0">
                <a:solidFill>
                  <a:srgbClr val="FF0000"/>
                </a:solidFill>
              </a:rPr>
              <a:t>Hamiltonián</a:t>
            </a:r>
            <a:r>
              <a:rPr lang="cs-CZ" dirty="0" smtClean="0"/>
              <a:t> je roven součtu kinetických energií</a:t>
            </a:r>
            <a:endParaRPr lang="cs-CZ" dirty="0"/>
          </a:p>
        </p:txBody>
      </p:sp>
      <p:graphicFrame>
        <p:nvGraphicFramePr>
          <p:cNvPr id="8" name="Objekt 7"/>
          <p:cNvGraphicFramePr>
            <a:graphicFrameLocks noChangeAspect="1"/>
          </p:cNvGraphicFramePr>
          <p:nvPr/>
        </p:nvGraphicFramePr>
        <p:xfrm>
          <a:off x="2571736" y="1714500"/>
          <a:ext cx="2714625" cy="571500"/>
        </p:xfrm>
        <a:graphic>
          <a:graphicData uri="http://schemas.openxmlformats.org/presentationml/2006/ole">
            <p:oleObj spid="_x0000_s117762" name="Rovnice" r:id="rId3" imgW="2171520" imgH="457200" progId="Equation.3">
              <p:embed/>
            </p:oleObj>
          </a:graphicData>
        </a:graphic>
      </p:graphicFrame>
      <p:sp>
        <p:nvSpPr>
          <p:cNvPr id="9" name="TextovéPole 8"/>
          <p:cNvSpPr txBox="1"/>
          <p:nvPr/>
        </p:nvSpPr>
        <p:spPr>
          <a:xfrm>
            <a:off x="500034" y="2357430"/>
            <a:ext cx="7429552" cy="400110"/>
          </a:xfrm>
          <a:prstGeom prst="rect">
            <a:avLst/>
          </a:prstGeom>
          <a:noFill/>
        </p:spPr>
        <p:txBody>
          <a:bodyPr wrap="square" rtlCol="0">
            <a:spAutoFit/>
          </a:bodyPr>
          <a:lstStyle/>
          <a:p>
            <a:r>
              <a:rPr lang="cs-CZ" dirty="0" smtClean="0"/>
              <a:t>kde </a:t>
            </a:r>
            <a:r>
              <a:rPr lang="cs-CZ" sz="2000" i="1" dirty="0" smtClean="0">
                <a:latin typeface="Times New Roman" pitchFamily="18" charset="0"/>
                <a:ea typeface="Cambria Math"/>
                <a:cs typeface="Times New Roman" pitchFamily="18" charset="0"/>
              </a:rPr>
              <a:t>s </a:t>
            </a:r>
            <a:r>
              <a:rPr lang="cs-CZ" dirty="0" smtClean="0"/>
              <a:t>= ±</a:t>
            </a:r>
            <a:r>
              <a:rPr lang="cs-CZ" sz="2000" dirty="0" smtClean="0">
                <a:latin typeface="Cambria Math"/>
                <a:ea typeface="Cambria Math"/>
                <a:cs typeface="Times New Roman" pitchFamily="18" charset="0"/>
              </a:rPr>
              <a:t>½</a:t>
            </a:r>
            <a:r>
              <a:rPr lang="cs-CZ" dirty="0" smtClean="0"/>
              <a:t> je spinové kvantové číslo a </a:t>
            </a:r>
            <a:r>
              <a:rPr lang="cs-CZ" sz="2000" i="1" dirty="0" err="1" smtClean="0">
                <a:latin typeface="Times New Roman" pitchFamily="18" charset="0"/>
                <a:cs typeface="Times New Roman" pitchFamily="18" charset="0"/>
              </a:rPr>
              <a:t>n</a:t>
            </a:r>
            <a:r>
              <a:rPr lang="cs-CZ" b="1" i="1" baseline="-25000" dirty="0" err="1" smtClean="0"/>
              <a:t>k</a:t>
            </a:r>
            <a:r>
              <a:rPr lang="cs-CZ" baseline="-25000" dirty="0" smtClean="0"/>
              <a:t>,</a:t>
            </a:r>
            <a:r>
              <a:rPr lang="cs-CZ" i="1" baseline="-25000" dirty="0" smtClean="0">
                <a:latin typeface="Times New Roman" pitchFamily="18" charset="0"/>
                <a:cs typeface="Times New Roman" pitchFamily="18" charset="0"/>
              </a:rPr>
              <a:t>s</a:t>
            </a:r>
            <a:r>
              <a:rPr lang="cs-CZ" dirty="0" smtClean="0"/>
              <a:t> je počet elektronů ve stavu </a:t>
            </a:r>
            <a:r>
              <a:rPr lang="en-US" dirty="0" smtClean="0"/>
              <a:t>|</a:t>
            </a:r>
            <a:r>
              <a:rPr lang="en-US" b="1" i="1" dirty="0" err="1" smtClean="0"/>
              <a:t>k</a:t>
            </a:r>
            <a:r>
              <a:rPr lang="en-US" dirty="0" err="1" smtClean="0"/>
              <a:t>,</a:t>
            </a:r>
            <a:r>
              <a:rPr lang="en-US" i="1" dirty="0" err="1" smtClean="0">
                <a:latin typeface="Times New Roman" pitchFamily="18" charset="0"/>
                <a:cs typeface="Times New Roman" pitchFamily="18" charset="0"/>
              </a:rPr>
              <a:t>s</a:t>
            </a:r>
            <a:r>
              <a:rPr lang="en-US" dirty="0" smtClean="0"/>
              <a:t>⟩.</a:t>
            </a:r>
          </a:p>
        </p:txBody>
      </p:sp>
      <p:grpSp>
        <p:nvGrpSpPr>
          <p:cNvPr id="2" name="Skupina 21"/>
          <p:cNvGrpSpPr/>
          <p:nvPr/>
        </p:nvGrpSpPr>
        <p:grpSpPr>
          <a:xfrm>
            <a:off x="500034" y="4488428"/>
            <a:ext cx="7440641" cy="1798092"/>
            <a:chOff x="500034" y="4274114"/>
            <a:chExt cx="7440641" cy="1798092"/>
          </a:xfrm>
        </p:grpSpPr>
        <p:sp>
          <p:nvSpPr>
            <p:cNvPr id="11" name="TextovéPole 10"/>
            <p:cNvSpPr txBox="1"/>
            <p:nvPr/>
          </p:nvSpPr>
          <p:spPr>
            <a:xfrm>
              <a:off x="500034" y="4274114"/>
              <a:ext cx="6357982" cy="369332"/>
            </a:xfrm>
            <a:prstGeom prst="rect">
              <a:avLst/>
            </a:prstGeom>
            <a:noFill/>
          </p:spPr>
          <p:txBody>
            <a:bodyPr wrap="square" rtlCol="0">
              <a:spAutoFit/>
            </a:bodyPr>
            <a:lstStyle/>
            <a:p>
              <a:r>
                <a:rPr lang="cs-CZ" i="1" dirty="0" smtClean="0">
                  <a:solidFill>
                    <a:srgbClr val="FF0000"/>
                  </a:solidFill>
                </a:rPr>
                <a:t>Vakuový stav  </a:t>
              </a:r>
              <a:r>
                <a:rPr lang="en-US" dirty="0" smtClean="0">
                  <a:solidFill>
                    <a:srgbClr val="FF0000"/>
                  </a:solidFill>
                </a:rPr>
                <a:t>|0⟩</a:t>
              </a:r>
              <a:r>
                <a:rPr lang="cs-CZ" dirty="0" smtClean="0"/>
                <a:t> </a:t>
              </a:r>
              <a:r>
                <a:rPr lang="en-US" dirty="0" smtClean="0"/>
                <a:t>-- v </a:t>
              </a:r>
              <a:r>
                <a:rPr lang="en-US" dirty="0" err="1" smtClean="0"/>
                <a:t>souboru</a:t>
              </a:r>
              <a:r>
                <a:rPr lang="en-US" dirty="0" smtClean="0"/>
                <a:t> </a:t>
              </a:r>
              <a:r>
                <a:rPr lang="en-US" dirty="0" err="1" smtClean="0"/>
                <a:t>nejsou</a:t>
              </a:r>
              <a:r>
                <a:rPr lang="en-US" dirty="0" smtClean="0"/>
                <a:t> </a:t>
              </a:r>
              <a:r>
                <a:rPr lang="cs-CZ" dirty="0" smtClean="0"/>
                <a:t>žádné elektrony.</a:t>
              </a:r>
              <a:endParaRPr lang="cs-CZ" dirty="0"/>
            </a:p>
          </p:txBody>
        </p:sp>
        <p:grpSp>
          <p:nvGrpSpPr>
            <p:cNvPr id="3" name="Skupina 20"/>
            <p:cNvGrpSpPr/>
            <p:nvPr/>
          </p:nvGrpSpPr>
          <p:grpSpPr>
            <a:xfrm>
              <a:off x="500034" y="4702742"/>
              <a:ext cx="7440641" cy="1369464"/>
              <a:chOff x="500034" y="4702742"/>
              <a:chExt cx="7440641" cy="1369464"/>
            </a:xfrm>
          </p:grpSpPr>
          <p:sp>
            <p:nvSpPr>
              <p:cNvPr id="12" name="TextovéPole 11"/>
              <p:cNvSpPr txBox="1"/>
              <p:nvPr/>
            </p:nvSpPr>
            <p:spPr>
              <a:xfrm>
                <a:off x="500034" y="4702742"/>
                <a:ext cx="7072362" cy="369332"/>
              </a:xfrm>
              <a:prstGeom prst="rect">
                <a:avLst/>
              </a:prstGeom>
              <a:solidFill>
                <a:srgbClr val="FFFF99"/>
              </a:solidFill>
            </p:spPr>
            <p:txBody>
              <a:bodyPr wrap="square" rtlCol="0">
                <a:spAutoFit/>
              </a:bodyPr>
              <a:lstStyle/>
              <a:p>
                <a:r>
                  <a:rPr lang="cs-CZ" i="1" dirty="0" smtClean="0">
                    <a:solidFill>
                      <a:srgbClr val="FF0000"/>
                    </a:solidFill>
                  </a:rPr>
                  <a:t>Základní stav </a:t>
                </a:r>
                <a:r>
                  <a:rPr lang="cs-CZ" dirty="0" smtClean="0">
                    <a:solidFill>
                      <a:srgbClr val="FF0000"/>
                    </a:solidFill>
                  </a:rPr>
                  <a:t> </a:t>
                </a:r>
                <a:r>
                  <a:rPr lang="en-US" dirty="0" smtClean="0">
                    <a:solidFill>
                      <a:srgbClr val="FF0000"/>
                    </a:solidFill>
                  </a:rPr>
                  <a:t>|</a:t>
                </a:r>
                <a:r>
                  <a:rPr lang="cs-CZ" i="1" dirty="0" smtClean="0">
                    <a:solidFill>
                      <a:srgbClr val="FF0000"/>
                    </a:solidFill>
                    <a:latin typeface="Times New Roman" pitchFamily="18" charset="0"/>
                    <a:cs typeface="Times New Roman" pitchFamily="18" charset="0"/>
                  </a:rPr>
                  <a:t>z</a:t>
                </a:r>
                <a:r>
                  <a:rPr lang="en-US" dirty="0" smtClean="0">
                    <a:solidFill>
                      <a:srgbClr val="FF0000"/>
                    </a:solidFill>
                  </a:rPr>
                  <a:t>⟩</a:t>
                </a:r>
                <a:r>
                  <a:rPr lang="cs-CZ" dirty="0" smtClean="0"/>
                  <a:t> </a:t>
                </a:r>
                <a:r>
                  <a:rPr lang="en-US" dirty="0" smtClean="0"/>
                  <a:t>-- </a:t>
                </a:r>
                <a:r>
                  <a:rPr lang="cs-CZ" dirty="0" smtClean="0">
                    <a:solidFill>
                      <a:srgbClr val="0000FF"/>
                    </a:solidFill>
                  </a:rPr>
                  <a:t>obsazeny</a:t>
                </a:r>
                <a:r>
                  <a:rPr lang="cs-CZ" dirty="0" smtClean="0"/>
                  <a:t> jsou všechny </a:t>
                </a:r>
                <a:r>
                  <a:rPr lang="cs-CZ" dirty="0" smtClean="0">
                    <a:solidFill>
                      <a:srgbClr val="0000FF"/>
                    </a:solidFill>
                  </a:rPr>
                  <a:t>stavy až po </a:t>
                </a:r>
                <a:r>
                  <a:rPr lang="cs-CZ" dirty="0" err="1" smtClean="0">
                    <a:solidFill>
                      <a:srgbClr val="0000FF"/>
                    </a:solidFill>
                  </a:rPr>
                  <a:t>Fermiho</a:t>
                </a:r>
                <a:r>
                  <a:rPr lang="cs-CZ" dirty="0" smtClean="0">
                    <a:solidFill>
                      <a:srgbClr val="0000FF"/>
                    </a:solidFill>
                  </a:rPr>
                  <a:t> energii</a:t>
                </a:r>
                <a:r>
                  <a:rPr lang="cs-CZ" dirty="0" smtClean="0"/>
                  <a:t>.</a:t>
                </a:r>
                <a:endParaRPr lang="cs-CZ" dirty="0"/>
              </a:p>
            </p:txBody>
          </p:sp>
          <p:grpSp>
            <p:nvGrpSpPr>
              <p:cNvPr id="14" name="Skupina 19"/>
              <p:cNvGrpSpPr/>
              <p:nvPr/>
            </p:nvGrpSpPr>
            <p:grpSpPr>
              <a:xfrm>
                <a:off x="928662" y="5214950"/>
                <a:ext cx="7012013" cy="857256"/>
                <a:chOff x="928662" y="5214950"/>
                <a:chExt cx="7012013" cy="857256"/>
              </a:xfrm>
            </p:grpSpPr>
            <p:sp>
              <p:nvSpPr>
                <p:cNvPr id="19" name="Zaoblený obdélník 18"/>
                <p:cNvSpPr/>
                <p:nvPr/>
              </p:nvSpPr>
              <p:spPr>
                <a:xfrm>
                  <a:off x="928662" y="5214950"/>
                  <a:ext cx="6858048" cy="857256"/>
                </a:xfrm>
                <a:prstGeom prst="roundRect">
                  <a:avLst>
                    <a:gd name="adj" fmla="val 10741"/>
                  </a:avLst>
                </a:prstGeom>
                <a:solidFill>
                  <a:srgbClr val="E8F4F8"/>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3" name="Objekt 12"/>
                <p:cNvGraphicFramePr>
                  <a:graphicFrameLocks noChangeAspect="1"/>
                </p:cNvGraphicFramePr>
                <p:nvPr/>
              </p:nvGraphicFramePr>
              <p:xfrm>
                <a:off x="1020763" y="5286374"/>
                <a:ext cx="6919912" cy="714375"/>
              </p:xfrm>
              <a:graphic>
                <a:graphicData uri="http://schemas.openxmlformats.org/presentationml/2006/ole">
                  <p:oleObj spid="_x0000_s117764" name="Rovnice" r:id="rId4" imgW="4305240" imgH="444240" progId="Equation.3">
                    <p:embed/>
                  </p:oleObj>
                </a:graphicData>
              </a:graphic>
            </p:graphicFrame>
          </p:grpSp>
        </p:grpSp>
      </p:grpSp>
      <p:grpSp>
        <p:nvGrpSpPr>
          <p:cNvPr id="17" name="Skupina 17"/>
          <p:cNvGrpSpPr/>
          <p:nvPr/>
        </p:nvGrpSpPr>
        <p:grpSpPr>
          <a:xfrm>
            <a:off x="445530" y="2849029"/>
            <a:ext cx="6500858" cy="1294351"/>
            <a:chOff x="445530" y="2849029"/>
            <a:chExt cx="6500858" cy="1294351"/>
          </a:xfrm>
        </p:grpSpPr>
        <p:grpSp>
          <p:nvGrpSpPr>
            <p:cNvPr id="18" name="Skupina 16"/>
            <p:cNvGrpSpPr/>
            <p:nvPr/>
          </p:nvGrpSpPr>
          <p:grpSpPr>
            <a:xfrm>
              <a:off x="1714480" y="3286124"/>
              <a:ext cx="4714908" cy="857256"/>
              <a:chOff x="1714480" y="3286124"/>
              <a:chExt cx="4714908" cy="857256"/>
            </a:xfrm>
          </p:grpSpPr>
          <p:sp>
            <p:nvSpPr>
              <p:cNvPr id="16" name="Zaoblený obdélník 15"/>
              <p:cNvSpPr/>
              <p:nvPr/>
            </p:nvSpPr>
            <p:spPr>
              <a:xfrm>
                <a:off x="1714480" y="3286124"/>
                <a:ext cx="4714908" cy="857256"/>
              </a:xfrm>
              <a:prstGeom prst="roundRect">
                <a:avLst/>
              </a:prstGeom>
              <a:solidFill>
                <a:srgbClr val="FFEED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0" name="Objekt 9"/>
              <p:cNvGraphicFramePr>
                <a:graphicFrameLocks noChangeAspect="1"/>
              </p:cNvGraphicFramePr>
              <p:nvPr/>
            </p:nvGraphicFramePr>
            <p:xfrm>
              <a:off x="2046269" y="3439058"/>
              <a:ext cx="4266417" cy="595314"/>
            </p:xfrm>
            <a:graphic>
              <a:graphicData uri="http://schemas.openxmlformats.org/presentationml/2006/ole">
                <p:oleObj spid="_x0000_s117763" name="Rovnice" r:id="rId5" imgW="2730240" imgH="380880" progId="Equation.3">
                  <p:embed/>
                </p:oleObj>
              </a:graphicData>
            </a:graphic>
          </p:graphicFrame>
        </p:grpSp>
        <p:sp>
          <p:nvSpPr>
            <p:cNvPr id="15" name="TextovéPole 14"/>
            <p:cNvSpPr txBox="1"/>
            <p:nvPr/>
          </p:nvSpPr>
          <p:spPr>
            <a:xfrm>
              <a:off x="445530" y="2849029"/>
              <a:ext cx="6500858" cy="400110"/>
            </a:xfrm>
            <a:prstGeom prst="rect">
              <a:avLst/>
            </a:prstGeom>
            <a:noFill/>
          </p:spPr>
          <p:txBody>
            <a:bodyPr wrap="square" rtlCol="0">
              <a:spAutoFit/>
            </a:bodyPr>
            <a:lstStyle/>
            <a:p>
              <a:r>
                <a:rPr lang="en-US" dirty="0" err="1" smtClean="0">
                  <a:solidFill>
                    <a:srgbClr val="FF0000"/>
                  </a:solidFill>
                </a:rPr>
                <a:t>Nahrad</a:t>
              </a:r>
              <a:r>
                <a:rPr lang="cs-CZ" dirty="0" err="1" smtClean="0">
                  <a:solidFill>
                    <a:srgbClr val="FF0000"/>
                  </a:solidFill>
                </a:rPr>
                <a:t>íme</a:t>
              </a:r>
              <a:r>
                <a:rPr lang="cs-CZ" dirty="0" smtClean="0">
                  <a:solidFill>
                    <a:srgbClr val="FF0000"/>
                  </a:solidFill>
                </a:rPr>
                <a:t> </a:t>
              </a:r>
              <a:r>
                <a:rPr lang="cs-CZ" sz="2000" i="1" dirty="0" err="1" smtClean="0">
                  <a:solidFill>
                    <a:srgbClr val="FF0000"/>
                  </a:solidFill>
                  <a:latin typeface="Times New Roman" pitchFamily="18" charset="0"/>
                  <a:cs typeface="Times New Roman" pitchFamily="18" charset="0"/>
                </a:rPr>
                <a:t>n</a:t>
              </a:r>
              <a:r>
                <a:rPr lang="cs-CZ" b="1" i="1" baseline="-25000" dirty="0" err="1" smtClean="0">
                  <a:solidFill>
                    <a:srgbClr val="FF0000"/>
                  </a:solidFill>
                </a:rPr>
                <a:t>k</a:t>
              </a:r>
              <a:r>
                <a:rPr lang="cs-CZ" baseline="-25000" dirty="0" smtClean="0">
                  <a:solidFill>
                    <a:srgbClr val="FF0000"/>
                  </a:solidFill>
                </a:rPr>
                <a:t>,</a:t>
              </a:r>
              <a:r>
                <a:rPr lang="cs-CZ" i="1" baseline="-25000" dirty="0" smtClean="0">
                  <a:solidFill>
                    <a:srgbClr val="FF0000"/>
                  </a:solidFill>
                  <a:latin typeface="Times New Roman" pitchFamily="18" charset="0"/>
                  <a:cs typeface="Times New Roman" pitchFamily="18" charset="0"/>
                </a:rPr>
                <a:t>s </a:t>
              </a:r>
              <a:r>
                <a:rPr lang="cs-CZ" dirty="0" smtClean="0">
                  <a:solidFill>
                    <a:srgbClr val="FF0000"/>
                  </a:solidFill>
                </a:rPr>
                <a:t>operátorem </a:t>
              </a:r>
              <a:r>
                <a:rPr lang="cs-CZ" dirty="0" smtClean="0"/>
                <a:t>počtu elektronů a dostaneme</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33</a:t>
            </a:fld>
            <a:endParaRPr lang="cs-CZ"/>
          </a:p>
        </p:txBody>
      </p:sp>
      <p:sp>
        <p:nvSpPr>
          <p:cNvPr id="6" name="TextovéPole 5"/>
          <p:cNvSpPr txBox="1"/>
          <p:nvPr/>
        </p:nvSpPr>
        <p:spPr>
          <a:xfrm>
            <a:off x="3857620" y="142852"/>
            <a:ext cx="500066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err="1" smtClean="0"/>
              <a:t>Reprezentace</a:t>
            </a:r>
            <a:r>
              <a:rPr lang="en-US" dirty="0" smtClean="0"/>
              <a:t> </a:t>
            </a:r>
            <a:r>
              <a:rPr lang="en-US" dirty="0" err="1" smtClean="0"/>
              <a:t>obsazovac</a:t>
            </a:r>
            <a:r>
              <a:rPr lang="cs-CZ" dirty="0" err="1" smtClean="0"/>
              <a:t>ích</a:t>
            </a:r>
            <a:r>
              <a:rPr lang="cs-CZ" dirty="0" smtClean="0"/>
              <a:t> čísel pro fermiony - </a:t>
            </a:r>
            <a:r>
              <a:rPr lang="cs-CZ" i="1" dirty="0" smtClean="0"/>
              <a:t>4</a:t>
            </a:r>
            <a:endParaRPr lang="cs-CZ" i="1" dirty="0"/>
          </a:p>
        </p:txBody>
      </p:sp>
      <p:grpSp>
        <p:nvGrpSpPr>
          <p:cNvPr id="2" name="Skupina 74"/>
          <p:cNvGrpSpPr/>
          <p:nvPr/>
        </p:nvGrpSpPr>
        <p:grpSpPr>
          <a:xfrm>
            <a:off x="1285852" y="671977"/>
            <a:ext cx="6414776" cy="3828593"/>
            <a:chOff x="1371934" y="909445"/>
            <a:chExt cx="6414776" cy="3828593"/>
          </a:xfrm>
        </p:grpSpPr>
        <p:grpSp>
          <p:nvGrpSpPr>
            <p:cNvPr id="3" name="Skupina 73"/>
            <p:cNvGrpSpPr/>
            <p:nvPr/>
          </p:nvGrpSpPr>
          <p:grpSpPr>
            <a:xfrm>
              <a:off x="1371934" y="928670"/>
              <a:ext cx="2737570" cy="3226852"/>
              <a:chOff x="1371934" y="928670"/>
              <a:chExt cx="2737570" cy="3226852"/>
            </a:xfrm>
          </p:grpSpPr>
          <p:grpSp>
            <p:nvGrpSpPr>
              <p:cNvPr id="5" name="Skupina 19"/>
              <p:cNvGrpSpPr/>
              <p:nvPr/>
            </p:nvGrpSpPr>
            <p:grpSpPr>
              <a:xfrm>
                <a:off x="1371934" y="928670"/>
                <a:ext cx="2737570" cy="2700001"/>
                <a:chOff x="1371934" y="865699"/>
                <a:chExt cx="2737570" cy="2700001"/>
              </a:xfrm>
            </p:grpSpPr>
            <p:grpSp>
              <p:nvGrpSpPr>
                <p:cNvPr id="7" name="Skupina 14"/>
                <p:cNvGrpSpPr/>
                <p:nvPr/>
              </p:nvGrpSpPr>
              <p:grpSpPr>
                <a:xfrm>
                  <a:off x="1371934" y="865700"/>
                  <a:ext cx="2700000" cy="2700000"/>
                  <a:chOff x="1371934" y="865700"/>
                  <a:chExt cx="2700000" cy="2700000"/>
                </a:xfrm>
              </p:grpSpPr>
              <p:grpSp>
                <p:nvGrpSpPr>
                  <p:cNvPr id="8" name="Skupina 11"/>
                  <p:cNvGrpSpPr/>
                  <p:nvPr/>
                </p:nvGrpSpPr>
                <p:grpSpPr>
                  <a:xfrm>
                    <a:off x="1371934" y="865700"/>
                    <a:ext cx="2700000" cy="2700000"/>
                    <a:chOff x="1371934" y="865700"/>
                    <a:chExt cx="2700000" cy="2700000"/>
                  </a:xfrm>
                </p:grpSpPr>
                <p:sp>
                  <p:nvSpPr>
                    <p:cNvPr id="27" name="Elipsa 6"/>
                    <p:cNvSpPr>
                      <a:spLocks noChangeAspect="1"/>
                    </p:cNvSpPr>
                    <p:nvPr/>
                  </p:nvSpPr>
                  <p:spPr>
                    <a:xfrm>
                      <a:off x="1500166" y="1269000"/>
                      <a:ext cx="2160000" cy="2160000"/>
                    </a:xfrm>
                    <a:prstGeom prst="ellipse">
                      <a:avLst/>
                    </a:prstGeom>
                    <a:solidFill>
                      <a:srgbClr val="F0F8FA"/>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ovací šipka 27"/>
                    <p:cNvCxnSpPr/>
                    <p:nvPr/>
                  </p:nvCxnSpPr>
                  <p:spPr>
                    <a:xfrm>
                      <a:off x="1371934" y="2357430"/>
                      <a:ext cx="270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Přímá spojovací šipka 28"/>
                    <p:cNvCxnSpPr/>
                    <p:nvPr/>
                  </p:nvCxnSpPr>
                  <p:spPr>
                    <a:xfrm rot="16200000">
                      <a:off x="1222531" y="2214906"/>
                      <a:ext cx="270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26" name="Přímá spojovací šipka 25"/>
                  <p:cNvCxnSpPr>
                    <a:cxnSpLocks noChangeAspect="1"/>
                  </p:cNvCxnSpPr>
                  <p:nvPr/>
                </p:nvCxnSpPr>
                <p:spPr>
                  <a:xfrm flipV="1">
                    <a:off x="2580203" y="1673430"/>
                    <a:ext cx="857256" cy="68400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ovéPole 21"/>
                <p:cNvSpPr txBox="1"/>
                <p:nvPr/>
              </p:nvSpPr>
              <p:spPr>
                <a:xfrm>
                  <a:off x="2609306" y="865699"/>
                  <a:ext cx="285752" cy="318924"/>
                </a:xfrm>
                <a:prstGeom prst="rect">
                  <a:avLst/>
                </a:prstGeom>
                <a:noFill/>
              </p:spPr>
              <p:txBody>
                <a:bodyPr wrap="square" lIns="36000" tIns="36000" rIns="36000" bIns="36000" rtlCol="0">
                  <a:spAutoFit/>
                </a:bodyPr>
                <a:lstStyle/>
                <a:p>
                  <a:r>
                    <a:rPr lang="cs-CZ" sz="1600" i="1" dirty="0" err="1" smtClean="0">
                      <a:latin typeface="Times New Roman" pitchFamily="18" charset="0"/>
                      <a:cs typeface="Times New Roman" pitchFamily="18" charset="0"/>
                    </a:rPr>
                    <a:t>k</a:t>
                  </a:r>
                  <a:r>
                    <a:rPr lang="cs-CZ" i="1" baseline="-25000" dirty="0" err="1" smtClean="0">
                      <a:latin typeface="Times New Roman" pitchFamily="18" charset="0"/>
                      <a:cs typeface="Times New Roman" pitchFamily="18" charset="0"/>
                    </a:rPr>
                    <a:t>y</a:t>
                  </a:r>
                  <a:endParaRPr lang="cs-CZ" i="1" baseline="-25000" dirty="0">
                    <a:latin typeface="Times New Roman" pitchFamily="18" charset="0"/>
                    <a:cs typeface="Times New Roman" pitchFamily="18" charset="0"/>
                  </a:endParaRPr>
                </a:p>
              </p:txBody>
            </p:sp>
            <p:sp>
              <p:nvSpPr>
                <p:cNvPr id="23" name="TextovéPole 22"/>
                <p:cNvSpPr txBox="1"/>
                <p:nvPr/>
              </p:nvSpPr>
              <p:spPr>
                <a:xfrm>
                  <a:off x="3823752" y="2314116"/>
                  <a:ext cx="285752" cy="318924"/>
                </a:xfrm>
                <a:prstGeom prst="rect">
                  <a:avLst/>
                </a:prstGeom>
                <a:noFill/>
              </p:spPr>
              <p:txBody>
                <a:bodyPr wrap="square" lIns="36000" tIns="36000" rIns="36000" bIns="36000" rtlCol="0">
                  <a:spAutoFit/>
                </a:bodyPr>
                <a:lstStyle/>
                <a:p>
                  <a:r>
                    <a:rPr lang="cs-CZ" sz="1600" i="1" dirty="0" err="1" smtClean="0">
                      <a:latin typeface="Times New Roman" pitchFamily="18" charset="0"/>
                      <a:cs typeface="Times New Roman" pitchFamily="18" charset="0"/>
                    </a:rPr>
                    <a:t>k</a:t>
                  </a:r>
                  <a:r>
                    <a:rPr lang="cs-CZ" i="1" baseline="-25000" dirty="0" err="1" smtClean="0">
                      <a:latin typeface="Times New Roman" pitchFamily="18" charset="0"/>
                      <a:cs typeface="Times New Roman" pitchFamily="18" charset="0"/>
                    </a:rPr>
                    <a:t>x</a:t>
                  </a:r>
                  <a:endParaRPr lang="cs-CZ" i="1" baseline="-25000" dirty="0">
                    <a:latin typeface="Times New Roman" pitchFamily="18" charset="0"/>
                    <a:cs typeface="Times New Roman" pitchFamily="18" charset="0"/>
                  </a:endParaRPr>
                </a:p>
              </p:txBody>
            </p:sp>
            <p:sp>
              <p:nvSpPr>
                <p:cNvPr id="24" name="TextovéPole 23"/>
                <p:cNvSpPr txBox="1"/>
                <p:nvPr/>
              </p:nvSpPr>
              <p:spPr>
                <a:xfrm>
                  <a:off x="3071802" y="1864852"/>
                  <a:ext cx="285752" cy="318924"/>
                </a:xfrm>
                <a:prstGeom prst="rect">
                  <a:avLst/>
                </a:prstGeom>
                <a:noFill/>
              </p:spPr>
              <p:txBody>
                <a:bodyPr wrap="square" lIns="36000" tIns="36000" rIns="36000" bIns="36000" rtlCol="0">
                  <a:spAutoFit/>
                </a:bodyPr>
                <a:lstStyle/>
                <a:p>
                  <a:r>
                    <a:rPr lang="cs-CZ" sz="1600" b="1" i="1" dirty="0" err="1" smtClean="0"/>
                    <a:t>k</a:t>
                  </a:r>
                  <a:r>
                    <a:rPr lang="cs-CZ" sz="1200" i="1" baseline="-25000" dirty="0" err="1" smtClean="0">
                      <a:latin typeface="Times New Roman" pitchFamily="18" charset="0"/>
                      <a:cs typeface="Times New Roman" pitchFamily="18" charset="0"/>
                    </a:rPr>
                    <a:t>F</a:t>
                  </a:r>
                  <a:endParaRPr lang="cs-CZ" i="1" baseline="-25000" dirty="0">
                    <a:latin typeface="Times New Roman" pitchFamily="18" charset="0"/>
                    <a:cs typeface="Times New Roman" pitchFamily="18" charset="0"/>
                  </a:endParaRPr>
                </a:p>
              </p:txBody>
            </p:sp>
          </p:grpSp>
          <p:sp>
            <p:nvSpPr>
              <p:cNvPr id="68" name="TextovéPole 67"/>
              <p:cNvSpPr txBox="1"/>
              <p:nvPr/>
            </p:nvSpPr>
            <p:spPr>
              <a:xfrm>
                <a:off x="1571604" y="3786190"/>
                <a:ext cx="2000264" cy="369332"/>
              </a:xfrm>
              <a:prstGeom prst="rect">
                <a:avLst/>
              </a:prstGeom>
              <a:noFill/>
            </p:spPr>
            <p:txBody>
              <a:bodyPr wrap="square" rtlCol="0">
                <a:spAutoFit/>
              </a:bodyPr>
              <a:lstStyle/>
              <a:p>
                <a:pPr algn="ctr"/>
                <a:r>
                  <a:rPr lang="en-US" dirty="0" smtClean="0"/>
                  <a:t>Z</a:t>
                </a:r>
                <a:r>
                  <a:rPr lang="cs-CZ" dirty="0" err="1" smtClean="0"/>
                  <a:t>ákladní</a:t>
                </a:r>
                <a:r>
                  <a:rPr lang="cs-CZ" dirty="0" smtClean="0"/>
                  <a:t> stav</a:t>
                </a:r>
                <a:r>
                  <a:rPr lang="en-US" dirty="0" smtClean="0"/>
                  <a:t>  |</a:t>
                </a:r>
                <a:r>
                  <a:rPr lang="en-US" i="1" dirty="0" smtClean="0">
                    <a:latin typeface="Times New Roman" pitchFamily="18" charset="0"/>
                    <a:cs typeface="Times New Roman" pitchFamily="18" charset="0"/>
                  </a:rPr>
                  <a:t>z</a:t>
                </a:r>
                <a:r>
                  <a:rPr lang="en-US" dirty="0" smtClean="0"/>
                  <a:t>⟩</a:t>
                </a:r>
                <a:r>
                  <a:rPr lang="cs-CZ" dirty="0" smtClean="0"/>
                  <a:t>  </a:t>
                </a:r>
                <a:endParaRPr lang="cs-CZ" dirty="0"/>
              </a:p>
            </p:txBody>
          </p:sp>
        </p:grpSp>
        <p:grpSp>
          <p:nvGrpSpPr>
            <p:cNvPr id="9" name="Skupina 72"/>
            <p:cNvGrpSpPr/>
            <p:nvPr/>
          </p:nvGrpSpPr>
          <p:grpSpPr>
            <a:xfrm>
              <a:off x="4786314" y="909445"/>
              <a:ext cx="3000396" cy="3828593"/>
              <a:chOff x="4786314" y="909445"/>
              <a:chExt cx="3000396" cy="3828593"/>
            </a:xfrm>
          </p:grpSpPr>
          <p:grpSp>
            <p:nvGrpSpPr>
              <p:cNvPr id="10" name="Skupina 49"/>
              <p:cNvGrpSpPr/>
              <p:nvPr/>
            </p:nvGrpSpPr>
            <p:grpSpPr>
              <a:xfrm>
                <a:off x="5049140" y="909445"/>
                <a:ext cx="2737570" cy="2716935"/>
                <a:chOff x="5049140" y="857232"/>
                <a:chExt cx="2737570" cy="2716935"/>
              </a:xfrm>
            </p:grpSpPr>
            <p:grpSp>
              <p:nvGrpSpPr>
                <p:cNvPr id="11" name="Skupina 41"/>
                <p:cNvGrpSpPr/>
                <p:nvPr/>
              </p:nvGrpSpPr>
              <p:grpSpPr>
                <a:xfrm>
                  <a:off x="5049140" y="874166"/>
                  <a:ext cx="2737570" cy="2700001"/>
                  <a:chOff x="5049140" y="874166"/>
                  <a:chExt cx="2737570" cy="2700001"/>
                </a:xfrm>
              </p:grpSpPr>
              <p:grpSp>
                <p:nvGrpSpPr>
                  <p:cNvPr id="12" name="Skupina 29"/>
                  <p:cNvGrpSpPr/>
                  <p:nvPr/>
                </p:nvGrpSpPr>
                <p:grpSpPr>
                  <a:xfrm>
                    <a:off x="5049140" y="874166"/>
                    <a:ext cx="2737570" cy="2700001"/>
                    <a:chOff x="1371934" y="865699"/>
                    <a:chExt cx="2737570" cy="2700001"/>
                  </a:xfrm>
                </p:grpSpPr>
                <p:grpSp>
                  <p:nvGrpSpPr>
                    <p:cNvPr id="13" name="Skupina 14"/>
                    <p:cNvGrpSpPr/>
                    <p:nvPr/>
                  </p:nvGrpSpPr>
                  <p:grpSpPr>
                    <a:xfrm>
                      <a:off x="1371934" y="865700"/>
                      <a:ext cx="2700000" cy="2700000"/>
                      <a:chOff x="1371934" y="865700"/>
                      <a:chExt cx="2700000" cy="2700000"/>
                    </a:xfrm>
                  </p:grpSpPr>
                  <p:grpSp>
                    <p:nvGrpSpPr>
                      <p:cNvPr id="14" name="Skupina 11"/>
                      <p:cNvGrpSpPr/>
                      <p:nvPr/>
                    </p:nvGrpSpPr>
                    <p:grpSpPr>
                      <a:xfrm>
                        <a:off x="1371934" y="865700"/>
                        <a:ext cx="2700000" cy="2700000"/>
                        <a:chOff x="1371934" y="865700"/>
                        <a:chExt cx="2700000" cy="2700000"/>
                      </a:xfrm>
                    </p:grpSpPr>
                    <p:sp>
                      <p:nvSpPr>
                        <p:cNvPr id="65" name="Elipsa 6"/>
                        <p:cNvSpPr>
                          <a:spLocks noChangeAspect="1"/>
                        </p:cNvSpPr>
                        <p:nvPr/>
                      </p:nvSpPr>
                      <p:spPr>
                        <a:xfrm>
                          <a:off x="1500166" y="1269000"/>
                          <a:ext cx="2160000" cy="2160000"/>
                        </a:xfrm>
                        <a:prstGeom prst="ellipse">
                          <a:avLst/>
                        </a:prstGeom>
                        <a:solidFill>
                          <a:srgbClr val="E8F4F8"/>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6" name="Přímá spojovací šipka 65"/>
                        <p:cNvCxnSpPr/>
                        <p:nvPr/>
                      </p:nvCxnSpPr>
                      <p:spPr>
                        <a:xfrm>
                          <a:off x="1371934" y="2357430"/>
                          <a:ext cx="270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Přímá spojovací šipka 66"/>
                        <p:cNvCxnSpPr/>
                        <p:nvPr/>
                      </p:nvCxnSpPr>
                      <p:spPr>
                        <a:xfrm rot="16200000">
                          <a:off x="1222531" y="2214906"/>
                          <a:ext cx="270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64" name="Přímá spojovací šipka 63"/>
                      <p:cNvCxnSpPr>
                        <a:cxnSpLocks noChangeAspect="1"/>
                      </p:cNvCxnSpPr>
                      <p:nvPr/>
                    </p:nvCxnSpPr>
                    <p:spPr>
                      <a:xfrm flipV="1">
                        <a:off x="2580203" y="1673430"/>
                        <a:ext cx="857256" cy="68400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60" name="TextovéPole 59"/>
                    <p:cNvSpPr txBox="1"/>
                    <p:nvPr/>
                  </p:nvSpPr>
                  <p:spPr>
                    <a:xfrm>
                      <a:off x="2609306" y="865699"/>
                      <a:ext cx="285752" cy="318924"/>
                    </a:xfrm>
                    <a:prstGeom prst="rect">
                      <a:avLst/>
                    </a:prstGeom>
                    <a:noFill/>
                  </p:spPr>
                  <p:txBody>
                    <a:bodyPr wrap="square" lIns="36000" tIns="36000" rIns="36000" bIns="36000" rtlCol="0">
                      <a:spAutoFit/>
                    </a:bodyPr>
                    <a:lstStyle/>
                    <a:p>
                      <a:r>
                        <a:rPr lang="cs-CZ" sz="1600" i="1" dirty="0" err="1" smtClean="0">
                          <a:latin typeface="Times New Roman" pitchFamily="18" charset="0"/>
                          <a:cs typeface="Times New Roman" pitchFamily="18" charset="0"/>
                        </a:rPr>
                        <a:t>k</a:t>
                      </a:r>
                      <a:r>
                        <a:rPr lang="cs-CZ" i="1" baseline="-25000" dirty="0" err="1" smtClean="0">
                          <a:latin typeface="Times New Roman" pitchFamily="18" charset="0"/>
                          <a:cs typeface="Times New Roman" pitchFamily="18" charset="0"/>
                        </a:rPr>
                        <a:t>y</a:t>
                      </a:r>
                      <a:endParaRPr lang="cs-CZ" i="1" baseline="-25000" dirty="0">
                        <a:latin typeface="Times New Roman" pitchFamily="18" charset="0"/>
                        <a:cs typeface="Times New Roman" pitchFamily="18" charset="0"/>
                      </a:endParaRPr>
                    </a:p>
                  </p:txBody>
                </p:sp>
                <p:sp>
                  <p:nvSpPr>
                    <p:cNvPr id="61" name="TextovéPole 60"/>
                    <p:cNvSpPr txBox="1"/>
                    <p:nvPr/>
                  </p:nvSpPr>
                  <p:spPr>
                    <a:xfrm>
                      <a:off x="3823752" y="2314116"/>
                      <a:ext cx="285752" cy="318924"/>
                    </a:xfrm>
                    <a:prstGeom prst="rect">
                      <a:avLst/>
                    </a:prstGeom>
                    <a:noFill/>
                  </p:spPr>
                  <p:txBody>
                    <a:bodyPr wrap="square" lIns="36000" tIns="36000" rIns="36000" bIns="36000" rtlCol="0">
                      <a:spAutoFit/>
                    </a:bodyPr>
                    <a:lstStyle/>
                    <a:p>
                      <a:r>
                        <a:rPr lang="cs-CZ" sz="1600" i="1" dirty="0" err="1" smtClean="0">
                          <a:latin typeface="Times New Roman" pitchFamily="18" charset="0"/>
                          <a:cs typeface="Times New Roman" pitchFamily="18" charset="0"/>
                        </a:rPr>
                        <a:t>k</a:t>
                      </a:r>
                      <a:r>
                        <a:rPr lang="cs-CZ" i="1" baseline="-25000" dirty="0" err="1" smtClean="0">
                          <a:latin typeface="Times New Roman" pitchFamily="18" charset="0"/>
                          <a:cs typeface="Times New Roman" pitchFamily="18" charset="0"/>
                        </a:rPr>
                        <a:t>x</a:t>
                      </a:r>
                      <a:endParaRPr lang="cs-CZ" i="1" baseline="-25000" dirty="0">
                        <a:latin typeface="Times New Roman" pitchFamily="18" charset="0"/>
                        <a:cs typeface="Times New Roman" pitchFamily="18" charset="0"/>
                      </a:endParaRPr>
                    </a:p>
                  </p:txBody>
                </p:sp>
                <p:sp>
                  <p:nvSpPr>
                    <p:cNvPr id="62" name="TextovéPole 61"/>
                    <p:cNvSpPr txBox="1"/>
                    <p:nvPr/>
                  </p:nvSpPr>
                  <p:spPr>
                    <a:xfrm>
                      <a:off x="3071802" y="1864852"/>
                      <a:ext cx="285752" cy="318924"/>
                    </a:xfrm>
                    <a:prstGeom prst="rect">
                      <a:avLst/>
                    </a:prstGeom>
                    <a:noFill/>
                  </p:spPr>
                  <p:txBody>
                    <a:bodyPr wrap="square" lIns="36000" tIns="36000" rIns="36000" bIns="36000" rtlCol="0">
                      <a:spAutoFit/>
                    </a:bodyPr>
                    <a:lstStyle/>
                    <a:p>
                      <a:r>
                        <a:rPr lang="cs-CZ" sz="1600" b="1" i="1" dirty="0" err="1" smtClean="0"/>
                        <a:t>k</a:t>
                      </a:r>
                      <a:r>
                        <a:rPr lang="cs-CZ" sz="1200" i="1" baseline="-25000" dirty="0" err="1" smtClean="0">
                          <a:latin typeface="Times New Roman" pitchFamily="18" charset="0"/>
                          <a:cs typeface="Times New Roman" pitchFamily="18" charset="0"/>
                        </a:rPr>
                        <a:t>F</a:t>
                      </a:r>
                      <a:endParaRPr lang="cs-CZ" i="1" baseline="-25000" dirty="0">
                        <a:latin typeface="Times New Roman" pitchFamily="18" charset="0"/>
                        <a:cs typeface="Times New Roman" pitchFamily="18" charset="0"/>
                      </a:endParaRPr>
                    </a:p>
                  </p:txBody>
                </p:sp>
              </p:grpSp>
              <p:sp>
                <p:nvSpPr>
                  <p:cNvPr id="57" name="Elipsa 56"/>
                  <p:cNvSpPr/>
                  <p:nvPr/>
                </p:nvSpPr>
                <p:spPr>
                  <a:xfrm>
                    <a:off x="5585364" y="2064274"/>
                    <a:ext cx="71438" cy="71438"/>
                  </a:xfrm>
                  <a:prstGeom prst="ellipse">
                    <a:avLst/>
                  </a:prstGeom>
                  <a:solidFill>
                    <a:schemeClr val="bg1"/>
                  </a:solid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Elipsa 57"/>
                  <p:cNvSpPr/>
                  <p:nvPr/>
                </p:nvSpPr>
                <p:spPr>
                  <a:xfrm>
                    <a:off x="5622934" y="1159918"/>
                    <a:ext cx="71438" cy="71438"/>
                  </a:xfrm>
                  <a:prstGeom prst="ellipse">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52" name="Přímá spojovací šipka 51"/>
                <p:cNvCxnSpPr/>
                <p:nvPr/>
              </p:nvCxnSpPr>
              <p:spPr>
                <a:xfrm rot="16200000" flipV="1">
                  <a:off x="5372757" y="1489712"/>
                  <a:ext cx="1153470" cy="581966"/>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římá spojovací šipka 52"/>
                <p:cNvCxnSpPr/>
                <p:nvPr/>
              </p:nvCxnSpPr>
              <p:spPr>
                <a:xfrm rot="10800000">
                  <a:off x="5601235" y="2119566"/>
                  <a:ext cx="642942" cy="25003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5369987" y="1722955"/>
                  <a:ext cx="599550" cy="349702"/>
                </a:xfrm>
                <a:prstGeom prst="rect">
                  <a:avLst/>
                </a:prstGeom>
                <a:noFill/>
              </p:spPr>
              <p:txBody>
                <a:bodyPr wrap="square" lIns="36000" tIns="36000" rIns="36000" bIns="36000" rtlCol="0">
                  <a:spAutoFit/>
                </a:bodyPr>
                <a:lstStyle/>
                <a:p>
                  <a:r>
                    <a:rPr lang="en-US" sz="1600" dirty="0" smtClean="0"/>
                    <a:t>|</a:t>
                  </a:r>
                  <a:r>
                    <a:rPr lang="cs-CZ" sz="1600" b="1" i="1" dirty="0" err="1" smtClean="0"/>
                    <a:t>k</a:t>
                  </a:r>
                  <a:r>
                    <a:rPr lang="cs-CZ" i="1" baseline="-25000" dirty="0" err="1" smtClean="0">
                      <a:latin typeface="Times New Roman" pitchFamily="18" charset="0"/>
                      <a:cs typeface="Times New Roman" pitchFamily="18" charset="0"/>
                    </a:rPr>
                    <a:t>i</a:t>
                  </a:r>
                  <a:r>
                    <a:rPr lang="cs-CZ" i="1" baseline="-25000" dirty="0" smtClean="0">
                      <a:latin typeface="Times New Roman" pitchFamily="18" charset="0"/>
                      <a:cs typeface="Times New Roman" pitchFamily="18" charset="0"/>
                    </a:rPr>
                    <a:t> </a:t>
                  </a:r>
                  <a:r>
                    <a:rPr lang="cs-CZ" i="1" dirty="0" smtClean="0">
                      <a:latin typeface="Times New Roman" pitchFamily="18" charset="0"/>
                      <a:cs typeface="Times New Roman" pitchFamily="18" charset="0"/>
                    </a:rPr>
                    <a:t>s</a:t>
                  </a:r>
                  <a:r>
                    <a:rPr lang="cs-CZ" i="1" baseline="-25000" dirty="0" smtClean="0">
                      <a:latin typeface="Times New Roman" pitchFamily="18" charset="0"/>
                      <a:cs typeface="Times New Roman" pitchFamily="18" charset="0"/>
                    </a:rPr>
                    <a:t>i</a:t>
                  </a:r>
                  <a:r>
                    <a:rPr lang="en-US" i="1" baseline="-250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endParaRPr lang="cs-CZ" i="1" baseline="-25000" dirty="0">
                    <a:latin typeface="Times New Roman" pitchFamily="18" charset="0"/>
                    <a:cs typeface="Times New Roman" pitchFamily="18" charset="0"/>
                  </a:endParaRPr>
                </a:p>
              </p:txBody>
            </p:sp>
            <p:sp>
              <p:nvSpPr>
                <p:cNvPr id="55" name="TextovéPole 54"/>
                <p:cNvSpPr txBox="1"/>
                <p:nvPr/>
              </p:nvSpPr>
              <p:spPr>
                <a:xfrm>
                  <a:off x="5115458" y="857232"/>
                  <a:ext cx="599550" cy="349702"/>
                </a:xfrm>
                <a:prstGeom prst="rect">
                  <a:avLst/>
                </a:prstGeom>
                <a:noFill/>
              </p:spPr>
              <p:txBody>
                <a:bodyPr wrap="square" lIns="36000" tIns="36000" rIns="36000" bIns="36000" rtlCol="0">
                  <a:spAutoFit/>
                </a:bodyPr>
                <a:lstStyle/>
                <a:p>
                  <a:r>
                    <a:rPr lang="en-US" sz="1600" dirty="0" smtClean="0"/>
                    <a:t>|</a:t>
                  </a:r>
                  <a:r>
                    <a:rPr lang="cs-CZ" sz="1600" b="1" i="1" dirty="0" smtClean="0"/>
                    <a:t>k</a:t>
                  </a:r>
                  <a:r>
                    <a:rPr lang="en-US" i="1" baseline="-25000" dirty="0" smtClean="0">
                      <a:latin typeface="Times New Roman" pitchFamily="18" charset="0"/>
                      <a:cs typeface="Times New Roman" pitchFamily="18" charset="0"/>
                    </a:rPr>
                    <a:t>j</a:t>
                  </a:r>
                  <a:r>
                    <a:rPr lang="cs-CZ" i="1" baseline="-25000" dirty="0" smtClean="0">
                      <a:latin typeface="Times New Roman" pitchFamily="18" charset="0"/>
                      <a:cs typeface="Times New Roman" pitchFamily="18" charset="0"/>
                    </a:rPr>
                    <a:t> </a:t>
                  </a:r>
                  <a:r>
                    <a:rPr lang="cs-CZ" i="1"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rPr>
                    <a:t>j </a:t>
                  </a:r>
                  <a:r>
                    <a:rPr lang="en-US" sz="1600" dirty="0" smtClean="0">
                      <a:latin typeface="Times New Roman" pitchFamily="18" charset="0"/>
                      <a:cs typeface="Times New Roman" pitchFamily="18" charset="0"/>
                    </a:rPr>
                    <a:t>⟩</a:t>
                  </a:r>
                  <a:endParaRPr lang="cs-CZ" i="1" baseline="-25000" dirty="0">
                    <a:latin typeface="Times New Roman" pitchFamily="18" charset="0"/>
                    <a:cs typeface="Times New Roman" pitchFamily="18" charset="0"/>
                  </a:endParaRPr>
                </a:p>
              </p:txBody>
            </p:sp>
          </p:grpSp>
          <p:grpSp>
            <p:nvGrpSpPr>
              <p:cNvPr id="15" name="Skupina 70"/>
              <p:cNvGrpSpPr/>
              <p:nvPr/>
            </p:nvGrpSpPr>
            <p:grpSpPr>
              <a:xfrm>
                <a:off x="4871722" y="3779841"/>
                <a:ext cx="2763645" cy="432000"/>
                <a:chOff x="5000628" y="3779841"/>
                <a:chExt cx="2763645" cy="432000"/>
              </a:xfrm>
            </p:grpSpPr>
            <p:sp>
              <p:nvSpPr>
                <p:cNvPr id="69" name="TextovéPole 68"/>
                <p:cNvSpPr txBox="1"/>
                <p:nvPr/>
              </p:nvSpPr>
              <p:spPr>
                <a:xfrm>
                  <a:off x="5000628" y="3786217"/>
                  <a:ext cx="1728000" cy="369332"/>
                </a:xfrm>
                <a:prstGeom prst="rect">
                  <a:avLst/>
                </a:prstGeom>
                <a:noFill/>
              </p:spPr>
              <p:txBody>
                <a:bodyPr wrap="square" rtlCol="0">
                  <a:spAutoFit/>
                </a:bodyPr>
                <a:lstStyle/>
                <a:p>
                  <a:pPr algn="r"/>
                  <a:r>
                    <a:rPr lang="en-US" dirty="0" err="1" smtClean="0"/>
                    <a:t>Excitovan</a:t>
                  </a:r>
                  <a:r>
                    <a:rPr lang="cs-CZ" dirty="0" smtClean="0"/>
                    <a:t>ý</a:t>
                  </a:r>
                  <a:r>
                    <a:rPr lang="en-US" dirty="0" smtClean="0"/>
                    <a:t> </a:t>
                  </a:r>
                  <a:r>
                    <a:rPr lang="en-US" dirty="0" err="1" smtClean="0"/>
                    <a:t>stav</a:t>
                  </a:r>
                  <a:r>
                    <a:rPr lang="cs-CZ" dirty="0" smtClean="0"/>
                    <a:t>  </a:t>
                  </a:r>
                  <a:endParaRPr lang="cs-CZ" dirty="0"/>
                </a:p>
              </p:txBody>
            </p:sp>
            <p:graphicFrame>
              <p:nvGraphicFramePr>
                <p:cNvPr id="70" name="Objekt 69"/>
                <p:cNvGraphicFramePr>
                  <a:graphicFrameLocks noChangeAspect="1"/>
                </p:cNvGraphicFramePr>
                <p:nvPr/>
              </p:nvGraphicFramePr>
              <p:xfrm>
                <a:off x="6715140" y="3779841"/>
                <a:ext cx="1049133" cy="432000"/>
              </p:xfrm>
              <a:graphic>
                <a:graphicData uri="http://schemas.openxmlformats.org/presentationml/2006/ole">
                  <p:oleObj spid="_x0000_s118786" name="Rovnice" r:id="rId3" imgW="647640" imgH="266400" progId="Equation.3">
                    <p:embed/>
                  </p:oleObj>
                </a:graphicData>
              </a:graphic>
            </p:graphicFrame>
          </p:grpSp>
          <p:sp>
            <p:nvSpPr>
              <p:cNvPr id="72" name="TextovéPole 71"/>
              <p:cNvSpPr txBox="1"/>
              <p:nvPr/>
            </p:nvSpPr>
            <p:spPr>
              <a:xfrm>
                <a:off x="4786314" y="4214818"/>
                <a:ext cx="3000396" cy="523220"/>
              </a:xfrm>
              <a:prstGeom prst="rect">
                <a:avLst/>
              </a:prstGeom>
              <a:noFill/>
            </p:spPr>
            <p:txBody>
              <a:bodyPr wrap="square" rtlCol="0">
                <a:spAutoFit/>
              </a:bodyPr>
              <a:lstStyle/>
              <a:p>
                <a:pPr algn="ctr"/>
                <a:r>
                  <a:rPr lang="cs-CZ" sz="1400" dirty="0" smtClean="0"/>
                  <a:t>Vždy párová excitace i anihilace: elektron + díra</a:t>
                </a:r>
              </a:p>
            </p:txBody>
          </p:sp>
        </p:grpSp>
      </p:grpSp>
      <p:graphicFrame>
        <p:nvGraphicFramePr>
          <p:cNvPr id="77" name="Objekt 76"/>
          <p:cNvGraphicFramePr>
            <a:graphicFrameLocks noChangeAspect="1"/>
          </p:cNvGraphicFramePr>
          <p:nvPr/>
        </p:nvGraphicFramePr>
        <p:xfrm>
          <a:off x="4514850" y="3321050"/>
          <a:ext cx="114300" cy="215900"/>
        </p:xfrm>
        <a:graphic>
          <a:graphicData uri="http://schemas.openxmlformats.org/presentationml/2006/ole">
            <p:oleObj spid="_x0000_s118787" name="Rovnice" r:id="rId4" imgW="114120" imgH="215640" progId="Equation.3">
              <p:embed/>
            </p:oleObj>
          </a:graphicData>
        </a:graphic>
      </p:graphicFrame>
      <p:grpSp>
        <p:nvGrpSpPr>
          <p:cNvPr id="16" name="Skupina 83"/>
          <p:cNvGrpSpPr/>
          <p:nvPr/>
        </p:nvGrpSpPr>
        <p:grpSpPr>
          <a:xfrm>
            <a:off x="785786" y="4643446"/>
            <a:ext cx="7286676" cy="1901437"/>
            <a:chOff x="785786" y="4643446"/>
            <a:chExt cx="7286676" cy="1901437"/>
          </a:xfrm>
        </p:grpSpPr>
        <p:sp>
          <p:nvSpPr>
            <p:cNvPr id="79" name="TextovéPole 78"/>
            <p:cNvSpPr txBox="1"/>
            <p:nvPr/>
          </p:nvSpPr>
          <p:spPr>
            <a:xfrm>
              <a:off x="857224" y="4643446"/>
              <a:ext cx="6072230" cy="369332"/>
            </a:xfrm>
            <a:prstGeom prst="rect">
              <a:avLst/>
            </a:prstGeom>
            <a:noFill/>
          </p:spPr>
          <p:txBody>
            <a:bodyPr wrap="square" rtlCol="0">
              <a:spAutoFit/>
            </a:bodyPr>
            <a:lstStyle/>
            <a:p>
              <a:r>
                <a:rPr lang="cs-CZ" dirty="0" smtClean="0"/>
                <a:t>Může být vhodné zavést </a:t>
              </a:r>
              <a:r>
                <a:rPr lang="cs-CZ" i="1" dirty="0" smtClean="0">
                  <a:solidFill>
                    <a:srgbClr val="FF0000"/>
                  </a:solidFill>
                </a:rPr>
                <a:t>nové operátory </a:t>
              </a:r>
              <a:r>
                <a:rPr lang="cs-CZ" sz="1600" dirty="0" smtClean="0"/>
                <a:t>(pro elektrony a díry)</a:t>
              </a:r>
              <a:endParaRPr lang="cs-CZ" dirty="0"/>
            </a:p>
          </p:txBody>
        </p:sp>
        <p:grpSp>
          <p:nvGrpSpPr>
            <p:cNvPr id="17" name="Skupina 82"/>
            <p:cNvGrpSpPr/>
            <p:nvPr/>
          </p:nvGrpSpPr>
          <p:grpSpPr>
            <a:xfrm>
              <a:off x="2143108" y="5000636"/>
              <a:ext cx="4357718" cy="857256"/>
              <a:chOff x="2143108" y="5000636"/>
              <a:chExt cx="4357718" cy="857256"/>
            </a:xfrm>
          </p:grpSpPr>
          <p:sp>
            <p:nvSpPr>
              <p:cNvPr id="82" name="Zaoblený obdélník 81"/>
              <p:cNvSpPr/>
              <p:nvPr/>
            </p:nvSpPr>
            <p:spPr>
              <a:xfrm>
                <a:off x="2143108" y="5000636"/>
                <a:ext cx="4357718" cy="857256"/>
              </a:xfrm>
              <a:prstGeom prst="roundRect">
                <a:avLst>
                  <a:gd name="adj" fmla="val 8766"/>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0" name="Objekt 79"/>
              <p:cNvGraphicFramePr>
                <a:graphicFrameLocks noChangeAspect="1"/>
              </p:cNvGraphicFramePr>
              <p:nvPr/>
            </p:nvGraphicFramePr>
            <p:xfrm>
              <a:off x="2357422" y="5072074"/>
              <a:ext cx="4107686" cy="714380"/>
            </p:xfrm>
            <a:graphic>
              <a:graphicData uri="http://schemas.openxmlformats.org/presentationml/2006/ole">
                <p:oleObj spid="_x0000_s118788" name="Rovnice" r:id="rId5" imgW="2920680" imgH="507960" progId="Equation.3">
                  <p:embed/>
                </p:oleObj>
              </a:graphicData>
            </a:graphic>
          </p:graphicFrame>
        </p:grpSp>
        <p:sp>
          <p:nvSpPr>
            <p:cNvPr id="81" name="TextovéPole 80"/>
            <p:cNvSpPr txBox="1"/>
            <p:nvPr/>
          </p:nvSpPr>
          <p:spPr>
            <a:xfrm>
              <a:off x="785786" y="5929330"/>
              <a:ext cx="7286676" cy="615553"/>
            </a:xfrm>
            <a:prstGeom prst="rect">
              <a:avLst/>
            </a:prstGeom>
            <a:noFill/>
          </p:spPr>
          <p:txBody>
            <a:bodyPr wrap="square" rtlCol="0">
              <a:spAutoFit/>
            </a:bodyPr>
            <a:lstStyle/>
            <a:p>
              <a:r>
                <a:rPr lang="cs-CZ" sz="1600" dirty="0" smtClean="0"/>
                <a:t>Platí pro ně opět uvedené </a:t>
              </a:r>
              <a:r>
                <a:rPr lang="cs-CZ" sz="1600" dirty="0" err="1" smtClean="0"/>
                <a:t>antikomutační</a:t>
              </a:r>
              <a:r>
                <a:rPr lang="cs-CZ" sz="1600" dirty="0" smtClean="0"/>
                <a:t> relace pro </a:t>
              </a:r>
              <a:r>
                <a:rPr lang="cs-CZ" dirty="0" smtClean="0">
                  <a:latin typeface="Times New Roman" pitchFamily="18" charset="0"/>
                  <a:cs typeface="Times New Roman" pitchFamily="18" charset="0"/>
                </a:rPr>
                <a:t>c</a:t>
              </a:r>
              <a:r>
                <a:rPr lang="cs-CZ" sz="1600" dirty="0" smtClean="0"/>
                <a:t>-operátory</a:t>
              </a:r>
              <a:r>
                <a:rPr lang="en-US" sz="1600" dirty="0" smtClean="0"/>
                <a:t>;</a:t>
              </a:r>
              <a:r>
                <a:rPr lang="cs-CZ" sz="1600" dirty="0" smtClean="0"/>
                <a:t/>
              </a:r>
              <a:br>
                <a:rPr lang="cs-CZ" sz="1600" dirty="0" smtClean="0"/>
              </a:br>
              <a:r>
                <a:rPr lang="en-US" sz="1600" dirty="0" smtClean="0"/>
                <a:t>v</a:t>
              </a:r>
              <a:r>
                <a:rPr lang="cs-CZ" sz="1600" dirty="0" err="1" smtClean="0"/>
                <a:t>šechny</a:t>
              </a:r>
              <a:r>
                <a:rPr lang="cs-CZ" sz="1600" dirty="0" smtClean="0"/>
                <a:t> </a:t>
              </a:r>
              <a:r>
                <a:rPr lang="cs-CZ" sz="1600" dirty="0" err="1" smtClean="0"/>
                <a:t>antikomutátory</a:t>
              </a:r>
              <a:r>
                <a:rPr lang="cs-CZ" sz="1600" dirty="0" smtClean="0"/>
                <a:t> obsahující současně  </a:t>
              </a:r>
              <a:r>
                <a:rPr lang="el-GR" sz="1600" dirty="0" smtClean="0">
                  <a:latin typeface="Cambria Math"/>
                  <a:ea typeface="Cambria Math"/>
                </a:rPr>
                <a:t>α</a:t>
              </a:r>
              <a:r>
                <a:rPr lang="cs-CZ" sz="1600" dirty="0" smtClean="0">
                  <a:latin typeface="Cambria Math"/>
                  <a:ea typeface="Cambria Math"/>
                </a:rPr>
                <a:t> </a:t>
              </a:r>
              <a:r>
                <a:rPr lang="cs-CZ" sz="1600" dirty="0" smtClean="0"/>
                <a:t>a </a:t>
              </a:r>
              <a:r>
                <a:rPr lang="el-GR" sz="1600" dirty="0" smtClean="0">
                  <a:latin typeface="Cambria Math"/>
                  <a:ea typeface="Cambria Math"/>
                </a:rPr>
                <a:t>β</a:t>
              </a:r>
              <a:r>
                <a:rPr lang="cs-CZ" sz="1600" dirty="0" smtClean="0">
                  <a:latin typeface="Cambria Math"/>
                  <a:ea typeface="Cambria Math"/>
                </a:rPr>
                <a:t>  </a:t>
              </a:r>
              <a:r>
                <a:rPr lang="cs-CZ" sz="1600" dirty="0" smtClean="0"/>
                <a:t>jsou rovny nule.</a:t>
              </a:r>
              <a:endParaRPr lang="cs-CZ" sz="1600"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34</a:t>
            </a:fld>
            <a:endParaRPr lang="cs-CZ"/>
          </a:p>
        </p:txBody>
      </p:sp>
      <p:sp>
        <p:nvSpPr>
          <p:cNvPr id="5" name="TextovéPole 4"/>
          <p:cNvSpPr txBox="1"/>
          <p:nvPr/>
        </p:nvSpPr>
        <p:spPr>
          <a:xfrm>
            <a:off x="5357818" y="357166"/>
            <a:ext cx="314327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cs-CZ" dirty="0" smtClean="0"/>
              <a:t>Kvazičásticová koncepce - </a:t>
            </a:r>
            <a:r>
              <a:rPr lang="cs-CZ" i="1" dirty="0" smtClean="0"/>
              <a:t>1</a:t>
            </a:r>
            <a:endParaRPr lang="cs-CZ" i="1" dirty="0"/>
          </a:p>
        </p:txBody>
      </p:sp>
      <p:sp>
        <p:nvSpPr>
          <p:cNvPr id="6" name="TextovéPole 5"/>
          <p:cNvSpPr txBox="1"/>
          <p:nvPr/>
        </p:nvSpPr>
        <p:spPr>
          <a:xfrm>
            <a:off x="642910" y="928670"/>
            <a:ext cx="7429552" cy="1077218"/>
          </a:xfrm>
          <a:prstGeom prst="rect">
            <a:avLst/>
          </a:prstGeom>
          <a:solidFill>
            <a:schemeClr val="bg1">
              <a:lumMod val="95000"/>
            </a:schemeClr>
          </a:solidFill>
        </p:spPr>
        <p:txBody>
          <a:bodyPr wrap="square" rtlCol="0">
            <a:spAutoFit/>
          </a:bodyPr>
          <a:lstStyle/>
          <a:p>
            <a:r>
              <a:rPr lang="cs-CZ" sz="1600" dirty="0" smtClean="0"/>
              <a:t>Pro interpretaci výsledků měření na soustavě stejných částic není zpravidla nutné znát energii základního stavu soustavy. Obvykle se sleduje odezva na nějaké vnější podněty, které vedou přechodům mezi excitovanými stavy soustavy. Stačí proto znát rozdíly mezi energií základního stavu a málo excitovanými stavy.  </a:t>
            </a:r>
            <a:endParaRPr lang="cs-CZ" sz="1600" dirty="0"/>
          </a:p>
        </p:txBody>
      </p:sp>
      <p:grpSp>
        <p:nvGrpSpPr>
          <p:cNvPr id="33" name="Skupina 32"/>
          <p:cNvGrpSpPr/>
          <p:nvPr/>
        </p:nvGrpSpPr>
        <p:grpSpPr>
          <a:xfrm>
            <a:off x="6107267" y="3407385"/>
            <a:ext cx="2608137" cy="2530412"/>
            <a:chOff x="6107267" y="3407385"/>
            <a:chExt cx="2608137" cy="2530412"/>
          </a:xfrm>
        </p:grpSpPr>
        <p:cxnSp>
          <p:nvCxnSpPr>
            <p:cNvPr id="34" name="Přímá spojovací čára 33"/>
            <p:cNvCxnSpPr/>
            <p:nvPr/>
          </p:nvCxnSpPr>
          <p:spPr>
            <a:xfrm>
              <a:off x="6500826" y="5786454"/>
              <a:ext cx="19288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Přímá spojovací šipka 34"/>
            <p:cNvCxnSpPr/>
            <p:nvPr/>
          </p:nvCxnSpPr>
          <p:spPr>
            <a:xfrm rot="5400000" flipH="1" flipV="1">
              <a:off x="6586892" y="5368599"/>
              <a:ext cx="8280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rot="5400000" flipH="1" flipV="1">
              <a:off x="6870163" y="5158879"/>
              <a:ext cx="12600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ovací šipka 36"/>
            <p:cNvCxnSpPr/>
            <p:nvPr/>
          </p:nvCxnSpPr>
          <p:spPr>
            <a:xfrm rot="5400000" flipH="1" flipV="1">
              <a:off x="7046229" y="4828562"/>
              <a:ext cx="19080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čára 37"/>
            <p:cNvCxnSpPr/>
            <p:nvPr/>
          </p:nvCxnSpPr>
          <p:spPr>
            <a:xfrm>
              <a:off x="7766074" y="3760789"/>
              <a:ext cx="468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Přímá spojovací čára 38"/>
            <p:cNvCxnSpPr/>
            <p:nvPr/>
          </p:nvCxnSpPr>
          <p:spPr>
            <a:xfrm>
              <a:off x="6778111" y="4954599"/>
              <a:ext cx="4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Přímá spojovací čára 39"/>
            <p:cNvCxnSpPr/>
            <p:nvPr/>
          </p:nvCxnSpPr>
          <p:spPr>
            <a:xfrm>
              <a:off x="7254169" y="4538140"/>
              <a:ext cx="4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Přímá spojovací čára 40"/>
            <p:cNvCxnSpPr/>
            <p:nvPr/>
          </p:nvCxnSpPr>
          <p:spPr>
            <a:xfrm>
              <a:off x="7769776" y="3897837"/>
              <a:ext cx="4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7055396" y="4892324"/>
              <a:ext cx="285752" cy="318924"/>
            </a:xfrm>
            <a:prstGeom prst="rect">
              <a:avLst/>
            </a:prstGeom>
            <a:noFill/>
          </p:spPr>
          <p:txBody>
            <a:bodyPr wrap="square" lIns="36000" tIns="36000" rIns="36000" bIns="36000" rtlCol="0">
              <a:spAutoFit/>
            </a:bodyPr>
            <a:lstStyle/>
            <a:p>
              <a:r>
                <a:rPr lang="cs-CZ" sz="1600" i="1" dirty="0" err="1" smtClean="0"/>
                <a:t>E</a:t>
              </a:r>
              <a:r>
                <a:rPr lang="cs-CZ" baseline="-25000" dirty="0" err="1" smtClean="0"/>
                <a:t>1</a:t>
              </a:r>
              <a:endParaRPr lang="cs-CZ" baseline="-25000" dirty="0"/>
            </a:p>
          </p:txBody>
        </p:sp>
        <p:sp>
          <p:nvSpPr>
            <p:cNvPr id="43" name="TextovéPole 42"/>
            <p:cNvSpPr txBox="1"/>
            <p:nvPr/>
          </p:nvSpPr>
          <p:spPr>
            <a:xfrm>
              <a:off x="7543293" y="4484332"/>
              <a:ext cx="285752" cy="318924"/>
            </a:xfrm>
            <a:prstGeom prst="rect">
              <a:avLst/>
            </a:prstGeom>
            <a:noFill/>
          </p:spPr>
          <p:txBody>
            <a:bodyPr wrap="square" lIns="36000" tIns="36000" rIns="36000" bIns="36000" rtlCol="0">
              <a:spAutoFit/>
            </a:bodyPr>
            <a:lstStyle/>
            <a:p>
              <a:r>
                <a:rPr lang="cs-CZ" sz="1600" i="1" dirty="0" err="1" smtClean="0"/>
                <a:t>E</a:t>
              </a:r>
              <a:r>
                <a:rPr lang="cs-CZ" baseline="-25000" dirty="0" err="1" smtClean="0"/>
                <a:t>2</a:t>
              </a:r>
              <a:endParaRPr lang="cs-CZ" baseline="-25000" dirty="0"/>
            </a:p>
          </p:txBody>
        </p:sp>
        <p:sp>
          <p:nvSpPr>
            <p:cNvPr id="44" name="TextovéPole 43"/>
            <p:cNvSpPr txBox="1"/>
            <p:nvPr/>
          </p:nvSpPr>
          <p:spPr>
            <a:xfrm>
              <a:off x="8072462" y="3849857"/>
              <a:ext cx="285752" cy="318924"/>
            </a:xfrm>
            <a:prstGeom prst="rect">
              <a:avLst/>
            </a:prstGeom>
            <a:noFill/>
          </p:spPr>
          <p:txBody>
            <a:bodyPr wrap="square" lIns="36000" tIns="36000" rIns="36000" bIns="36000" rtlCol="0">
              <a:spAutoFit/>
            </a:bodyPr>
            <a:lstStyle/>
            <a:p>
              <a:r>
                <a:rPr lang="cs-CZ" sz="1600" i="1" dirty="0" err="1" smtClean="0"/>
                <a:t>E</a:t>
              </a:r>
              <a:r>
                <a:rPr lang="cs-CZ" baseline="-25000" dirty="0" err="1" smtClean="0"/>
                <a:t>3</a:t>
              </a:r>
              <a:endParaRPr lang="cs-CZ" baseline="-25000" dirty="0"/>
            </a:p>
          </p:txBody>
        </p:sp>
        <p:sp>
          <p:nvSpPr>
            <p:cNvPr id="45" name="TextovéPole 44"/>
            <p:cNvSpPr txBox="1"/>
            <p:nvPr/>
          </p:nvSpPr>
          <p:spPr>
            <a:xfrm>
              <a:off x="8429652" y="5585005"/>
              <a:ext cx="285752" cy="318924"/>
            </a:xfrm>
            <a:prstGeom prst="rect">
              <a:avLst/>
            </a:prstGeom>
            <a:noFill/>
          </p:spPr>
          <p:txBody>
            <a:bodyPr wrap="square" lIns="36000" tIns="36000" rIns="36000" bIns="36000" rtlCol="0">
              <a:spAutoFit/>
            </a:bodyPr>
            <a:lstStyle/>
            <a:p>
              <a:r>
                <a:rPr lang="cs-CZ" sz="1600" i="1" dirty="0" err="1" smtClean="0">
                  <a:solidFill>
                    <a:schemeClr val="accent3">
                      <a:lumMod val="50000"/>
                    </a:schemeClr>
                  </a:solidFill>
                </a:rPr>
                <a:t>E</a:t>
              </a:r>
              <a:r>
                <a:rPr lang="cs-CZ" baseline="-25000" dirty="0" err="1" smtClean="0">
                  <a:solidFill>
                    <a:schemeClr val="accent3">
                      <a:lumMod val="50000"/>
                    </a:schemeClr>
                  </a:solidFill>
                </a:rPr>
                <a:t>0</a:t>
              </a:r>
              <a:endParaRPr lang="cs-CZ" baseline="-25000" dirty="0">
                <a:solidFill>
                  <a:schemeClr val="accent3">
                    <a:lumMod val="50000"/>
                  </a:schemeClr>
                </a:solidFill>
              </a:endParaRPr>
            </a:p>
          </p:txBody>
        </p:sp>
        <p:sp>
          <p:nvSpPr>
            <p:cNvPr id="46" name="TextovéPole 45"/>
            <p:cNvSpPr txBox="1"/>
            <p:nvPr/>
          </p:nvSpPr>
          <p:spPr>
            <a:xfrm>
              <a:off x="7954987" y="3407385"/>
              <a:ext cx="714380" cy="349702"/>
            </a:xfrm>
            <a:prstGeom prst="rect">
              <a:avLst/>
            </a:prstGeom>
            <a:noFill/>
          </p:spPr>
          <p:txBody>
            <a:bodyPr wrap="square" lIns="36000" tIns="36000" rIns="36000" bIns="36000" rtlCol="0">
              <a:spAutoFit/>
            </a:bodyPr>
            <a:lstStyle/>
            <a:p>
              <a:r>
                <a:rPr lang="cs-CZ" sz="1600" i="1" dirty="0" err="1" smtClean="0"/>
                <a:t>E</a:t>
              </a:r>
              <a:r>
                <a:rPr lang="cs-CZ" baseline="-25000" dirty="0" err="1" smtClean="0"/>
                <a:t>1</a:t>
              </a:r>
              <a:r>
                <a:rPr lang="cs-CZ" sz="1600" dirty="0" smtClean="0"/>
                <a:t>+</a:t>
              </a:r>
              <a:r>
                <a:rPr lang="cs-CZ" i="1" dirty="0" smtClean="0"/>
                <a:t> </a:t>
              </a:r>
              <a:r>
                <a:rPr lang="cs-CZ" i="1" dirty="0" err="1" smtClean="0"/>
                <a:t>E</a:t>
              </a:r>
              <a:r>
                <a:rPr lang="cs-CZ" baseline="-25000" dirty="0" err="1" smtClean="0"/>
                <a:t>2</a:t>
              </a:r>
              <a:r>
                <a:rPr lang="cs-CZ" baseline="-25000" dirty="0" smtClean="0"/>
                <a:t> </a:t>
              </a:r>
              <a:endParaRPr lang="cs-CZ" baseline="-25000" dirty="0"/>
            </a:p>
          </p:txBody>
        </p:sp>
        <p:sp>
          <p:nvSpPr>
            <p:cNvPr id="47" name="Obdélník 46"/>
            <p:cNvSpPr/>
            <p:nvPr/>
          </p:nvSpPr>
          <p:spPr>
            <a:xfrm>
              <a:off x="7311200" y="3634847"/>
              <a:ext cx="437940" cy="369332"/>
            </a:xfrm>
            <a:prstGeom prst="rect">
              <a:avLst/>
            </a:prstGeom>
          </p:spPr>
          <p:txBody>
            <a:bodyPr wrap="none">
              <a:spAutoFit/>
            </a:bodyPr>
            <a:lstStyle/>
            <a:p>
              <a:r>
                <a:rPr lang="cs-CZ" dirty="0" smtClean="0">
                  <a:sym typeface="Symbol"/>
                </a:rPr>
                <a:t></a:t>
              </a:r>
              <a:r>
                <a:rPr lang="cs-CZ" i="1" dirty="0" smtClean="0"/>
                <a:t>E</a:t>
              </a:r>
              <a:endParaRPr lang="cs-CZ" dirty="0"/>
            </a:p>
          </p:txBody>
        </p:sp>
        <p:sp>
          <p:nvSpPr>
            <p:cNvPr id="48" name="Obdélník 47"/>
            <p:cNvSpPr/>
            <p:nvPr/>
          </p:nvSpPr>
          <p:spPr>
            <a:xfrm>
              <a:off x="6107267" y="5599243"/>
              <a:ext cx="473464" cy="338554"/>
            </a:xfrm>
            <a:prstGeom prst="rect">
              <a:avLst/>
            </a:prstGeom>
          </p:spPr>
          <p:txBody>
            <a:bodyPr wrap="square">
              <a:spAutoFit/>
            </a:bodyPr>
            <a:lstStyle/>
            <a:p>
              <a:r>
                <a:rPr lang="en-US" sz="1600" dirty="0" smtClean="0"/>
                <a:t>|</a:t>
              </a:r>
              <a:r>
                <a:rPr lang="en-US" sz="1600" dirty="0" smtClean="0">
                  <a:solidFill>
                    <a:schemeClr val="accent3">
                      <a:lumMod val="50000"/>
                    </a:schemeClr>
                  </a:solidFill>
                </a:rPr>
                <a:t>0⟩</a:t>
              </a:r>
              <a:endParaRPr lang="cs-CZ" sz="1600" dirty="0">
                <a:solidFill>
                  <a:schemeClr val="accent3">
                    <a:lumMod val="50000"/>
                  </a:schemeClr>
                </a:solidFill>
              </a:endParaRPr>
            </a:p>
          </p:txBody>
        </p:sp>
        <p:sp>
          <p:nvSpPr>
            <p:cNvPr id="49" name="Obdélník 48"/>
            <p:cNvSpPr/>
            <p:nvPr/>
          </p:nvSpPr>
          <p:spPr>
            <a:xfrm>
              <a:off x="6573465" y="4893330"/>
              <a:ext cx="473464" cy="338554"/>
            </a:xfrm>
            <a:prstGeom prst="rect">
              <a:avLst/>
            </a:prstGeom>
          </p:spPr>
          <p:txBody>
            <a:bodyPr wrap="square">
              <a:spAutoFit/>
            </a:bodyPr>
            <a:lstStyle/>
            <a:p>
              <a:r>
                <a:rPr lang="en-US" sz="1600" dirty="0" smtClean="0"/>
                <a:t>|1⟩</a:t>
              </a:r>
              <a:endParaRPr lang="cs-CZ" sz="1600" dirty="0"/>
            </a:p>
          </p:txBody>
        </p:sp>
        <p:sp>
          <p:nvSpPr>
            <p:cNvPr id="50" name="Obdélník 49"/>
            <p:cNvSpPr/>
            <p:nvPr/>
          </p:nvSpPr>
          <p:spPr>
            <a:xfrm>
              <a:off x="7061362" y="4464702"/>
              <a:ext cx="473464" cy="338554"/>
            </a:xfrm>
            <a:prstGeom prst="rect">
              <a:avLst/>
            </a:prstGeom>
          </p:spPr>
          <p:txBody>
            <a:bodyPr wrap="square">
              <a:spAutoFit/>
            </a:bodyPr>
            <a:lstStyle/>
            <a:p>
              <a:r>
                <a:rPr lang="en-US" sz="1600" dirty="0" smtClean="0"/>
                <a:t>|2⟩</a:t>
              </a:r>
              <a:endParaRPr lang="cs-CZ" sz="1600" dirty="0"/>
            </a:p>
          </p:txBody>
        </p:sp>
        <p:sp>
          <p:nvSpPr>
            <p:cNvPr id="51" name="Obdélník 50"/>
            <p:cNvSpPr/>
            <p:nvPr/>
          </p:nvSpPr>
          <p:spPr>
            <a:xfrm>
              <a:off x="7590531" y="3842396"/>
              <a:ext cx="473464" cy="338554"/>
            </a:xfrm>
            <a:prstGeom prst="rect">
              <a:avLst/>
            </a:prstGeom>
          </p:spPr>
          <p:txBody>
            <a:bodyPr wrap="square">
              <a:spAutoFit/>
            </a:bodyPr>
            <a:lstStyle/>
            <a:p>
              <a:r>
                <a:rPr lang="en-US" sz="1600" dirty="0" smtClean="0"/>
                <a:t>|3⟩</a:t>
              </a:r>
              <a:endParaRPr lang="cs-CZ" sz="1600" dirty="0"/>
            </a:p>
          </p:txBody>
        </p:sp>
      </p:grpSp>
      <p:sp>
        <p:nvSpPr>
          <p:cNvPr id="52" name="TextovéPole 51"/>
          <p:cNvSpPr txBox="1"/>
          <p:nvPr/>
        </p:nvSpPr>
        <p:spPr>
          <a:xfrm>
            <a:off x="714348" y="2143116"/>
            <a:ext cx="7215238" cy="646331"/>
          </a:xfrm>
          <a:prstGeom prst="rect">
            <a:avLst/>
          </a:prstGeom>
          <a:noFill/>
        </p:spPr>
        <p:txBody>
          <a:bodyPr wrap="square" rtlCol="0">
            <a:spAutoFit/>
          </a:bodyPr>
          <a:lstStyle/>
          <a:p>
            <a:r>
              <a:rPr lang="en-US" dirty="0" smtClean="0">
                <a:solidFill>
                  <a:srgbClr val="FF0000"/>
                </a:solidFill>
              </a:rPr>
              <a:t>V</a:t>
            </a:r>
            <a:r>
              <a:rPr lang="cs-CZ" dirty="0" err="1" smtClean="0">
                <a:solidFill>
                  <a:srgbClr val="FF0000"/>
                </a:solidFill>
              </a:rPr>
              <a:t>ětšina</a:t>
            </a:r>
            <a:r>
              <a:rPr lang="cs-CZ" dirty="0" smtClean="0">
                <a:solidFill>
                  <a:srgbClr val="FF0000"/>
                </a:solidFill>
              </a:rPr>
              <a:t> </a:t>
            </a:r>
            <a:r>
              <a:rPr lang="cs-CZ" dirty="0" err="1" smtClean="0">
                <a:solidFill>
                  <a:srgbClr val="FF0000"/>
                </a:solidFill>
              </a:rPr>
              <a:t>mnohačásticových</a:t>
            </a:r>
            <a:r>
              <a:rPr lang="cs-CZ" dirty="0" smtClean="0">
                <a:solidFill>
                  <a:srgbClr val="FF0000"/>
                </a:solidFill>
              </a:rPr>
              <a:t> soustav má</a:t>
            </a:r>
            <a:r>
              <a:rPr lang="cs-CZ" dirty="0" smtClean="0"/>
              <a:t>, alespoň pro málo excitované stavy, </a:t>
            </a:r>
            <a:r>
              <a:rPr lang="cs-CZ" dirty="0" smtClean="0">
                <a:solidFill>
                  <a:srgbClr val="FF0000"/>
                </a:solidFill>
              </a:rPr>
              <a:t>následující vlastnost</a:t>
            </a:r>
            <a:r>
              <a:rPr lang="cs-CZ" dirty="0" smtClean="0"/>
              <a:t>:</a:t>
            </a:r>
            <a:endParaRPr lang="cs-CZ" dirty="0"/>
          </a:p>
        </p:txBody>
      </p:sp>
      <p:sp>
        <p:nvSpPr>
          <p:cNvPr id="53" name="TextovéPole 52"/>
          <p:cNvSpPr txBox="1"/>
          <p:nvPr/>
        </p:nvSpPr>
        <p:spPr>
          <a:xfrm>
            <a:off x="714348" y="3000372"/>
            <a:ext cx="5286412" cy="1000274"/>
          </a:xfrm>
          <a:prstGeom prst="rect">
            <a:avLst/>
          </a:prstGeom>
          <a:solidFill>
            <a:srgbClr val="E1FFF0"/>
          </a:solidFill>
        </p:spPr>
        <p:txBody>
          <a:bodyPr wrap="square" rtlCol="0">
            <a:spAutoFit/>
          </a:bodyPr>
          <a:lstStyle/>
          <a:p>
            <a:r>
              <a:rPr lang="en-US" dirty="0" err="1" smtClean="0"/>
              <a:t>Jsou</a:t>
            </a:r>
            <a:r>
              <a:rPr lang="cs-CZ" dirty="0" smtClean="0"/>
              <a:t>-li </a:t>
            </a:r>
            <a:r>
              <a:rPr lang="cs-CZ" i="1" dirty="0" err="1" smtClean="0"/>
              <a:t>E</a:t>
            </a:r>
            <a:r>
              <a:rPr lang="cs-CZ" sz="2000" baseline="-25000" dirty="0" err="1" smtClean="0"/>
              <a:t>1</a:t>
            </a:r>
            <a:r>
              <a:rPr lang="cs-CZ" dirty="0" smtClean="0"/>
              <a:t>, </a:t>
            </a:r>
            <a:r>
              <a:rPr lang="cs-CZ" i="1" dirty="0" err="1" smtClean="0"/>
              <a:t>E</a:t>
            </a:r>
            <a:r>
              <a:rPr lang="cs-CZ" sz="2000" baseline="-25000" dirty="0" err="1" smtClean="0"/>
              <a:t>2</a:t>
            </a:r>
            <a:r>
              <a:rPr lang="cs-CZ" dirty="0" smtClean="0"/>
              <a:t> energie dvou excitovaných stavů </a:t>
            </a:r>
            <a:r>
              <a:rPr lang="en-US" dirty="0" smtClean="0"/>
              <a:t>|1⟩, |2⟩,</a:t>
            </a:r>
          </a:p>
          <a:p>
            <a:r>
              <a:rPr lang="en-US" dirty="0" err="1" smtClean="0"/>
              <a:t>potom</a:t>
            </a:r>
            <a:r>
              <a:rPr lang="en-US" dirty="0" smtClean="0"/>
              <a:t> </a:t>
            </a:r>
            <a:r>
              <a:rPr lang="en-US" dirty="0" err="1" smtClean="0"/>
              <a:t>soustava</a:t>
            </a:r>
            <a:r>
              <a:rPr lang="en-US" dirty="0" smtClean="0"/>
              <a:t> m</a:t>
            </a:r>
            <a:r>
              <a:rPr lang="cs-CZ" dirty="0" err="1" smtClean="0"/>
              <a:t>ůže</a:t>
            </a:r>
            <a:r>
              <a:rPr lang="cs-CZ" dirty="0" smtClean="0"/>
              <a:t> být také ve stavu </a:t>
            </a:r>
            <a:r>
              <a:rPr lang="en-US" dirty="0" smtClean="0"/>
              <a:t>|</a:t>
            </a:r>
            <a:r>
              <a:rPr lang="cs-CZ" dirty="0" smtClean="0"/>
              <a:t>3</a:t>
            </a:r>
            <a:r>
              <a:rPr lang="en-US" dirty="0" smtClean="0"/>
              <a:t>⟩</a:t>
            </a:r>
            <a:r>
              <a:rPr lang="cs-CZ" dirty="0" smtClean="0"/>
              <a:t> s energií</a:t>
            </a:r>
            <a:endParaRPr lang="en-US" dirty="0" smtClean="0"/>
          </a:p>
          <a:p>
            <a:r>
              <a:rPr lang="en-US" sz="500" dirty="0" smtClean="0"/>
              <a:t> </a:t>
            </a:r>
            <a:endParaRPr lang="cs-CZ" dirty="0" smtClean="0"/>
          </a:p>
          <a:p>
            <a:pPr algn="ctr"/>
            <a:r>
              <a:rPr lang="cs-CZ" i="1" dirty="0" smtClean="0">
                <a:solidFill>
                  <a:srgbClr val="FF0000"/>
                </a:solidFill>
              </a:rPr>
              <a:t>E</a:t>
            </a:r>
            <a:r>
              <a:rPr lang="en-US" sz="2000" baseline="-25000" dirty="0" smtClean="0">
                <a:solidFill>
                  <a:srgbClr val="FF0000"/>
                </a:solidFill>
              </a:rPr>
              <a:t>3</a:t>
            </a:r>
            <a:r>
              <a:rPr lang="en-US" dirty="0" smtClean="0">
                <a:solidFill>
                  <a:srgbClr val="FF0000"/>
                </a:solidFill>
              </a:rPr>
              <a:t> = </a:t>
            </a:r>
            <a:r>
              <a:rPr lang="en-US" i="1" dirty="0" err="1" smtClean="0">
                <a:solidFill>
                  <a:srgbClr val="FF0000"/>
                </a:solidFill>
              </a:rPr>
              <a:t>E</a:t>
            </a:r>
            <a:r>
              <a:rPr lang="en-US" sz="2000" baseline="-25000" dirty="0" err="1" smtClean="0">
                <a:solidFill>
                  <a:srgbClr val="FF0000"/>
                </a:solidFill>
              </a:rPr>
              <a:t>1</a:t>
            </a:r>
            <a:r>
              <a:rPr lang="en-US" dirty="0" smtClean="0">
                <a:solidFill>
                  <a:srgbClr val="FF0000"/>
                </a:solidFill>
              </a:rPr>
              <a:t> + </a:t>
            </a:r>
            <a:r>
              <a:rPr lang="en-US" i="1" dirty="0" err="1" smtClean="0">
                <a:solidFill>
                  <a:srgbClr val="FF0000"/>
                </a:solidFill>
              </a:rPr>
              <a:t>E</a:t>
            </a:r>
            <a:r>
              <a:rPr lang="en-US" sz="2000" baseline="-25000" dirty="0" err="1" smtClean="0">
                <a:solidFill>
                  <a:srgbClr val="FF0000"/>
                </a:solidFill>
              </a:rPr>
              <a:t>2</a:t>
            </a:r>
            <a:r>
              <a:rPr lang="en-US" dirty="0" smtClean="0">
                <a:solidFill>
                  <a:srgbClr val="FF0000"/>
                </a:solidFill>
              </a:rPr>
              <a:t> + </a:t>
            </a:r>
            <a:r>
              <a:rPr lang="cs-CZ" dirty="0" smtClean="0">
                <a:solidFill>
                  <a:srgbClr val="FF0000"/>
                </a:solidFill>
                <a:sym typeface="Symbol"/>
              </a:rPr>
              <a:t></a:t>
            </a:r>
            <a:r>
              <a:rPr lang="en-US" i="1" dirty="0" smtClean="0">
                <a:solidFill>
                  <a:srgbClr val="FF0000"/>
                </a:solidFill>
              </a:rPr>
              <a:t>E   </a:t>
            </a:r>
            <a:r>
              <a:rPr lang="en-US" dirty="0" smtClean="0">
                <a:solidFill>
                  <a:srgbClr val="C00000"/>
                </a:solidFill>
              </a:rPr>
              <a:t>( </a:t>
            </a:r>
            <a:r>
              <a:rPr lang="cs-CZ" dirty="0" smtClean="0">
                <a:solidFill>
                  <a:srgbClr val="C00000"/>
                </a:solidFill>
                <a:sym typeface="Symbol"/>
              </a:rPr>
              <a:t></a:t>
            </a:r>
            <a:r>
              <a:rPr lang="en-US" i="1" dirty="0" smtClean="0">
                <a:solidFill>
                  <a:srgbClr val="C00000"/>
                </a:solidFill>
              </a:rPr>
              <a:t>E </a:t>
            </a:r>
            <a:r>
              <a:rPr lang="en-US" dirty="0" smtClean="0">
                <a:solidFill>
                  <a:srgbClr val="C00000"/>
                </a:solidFill>
              </a:rPr>
              <a:t>≪</a:t>
            </a:r>
            <a:r>
              <a:rPr lang="en-US" i="1" dirty="0" smtClean="0">
                <a:solidFill>
                  <a:srgbClr val="C00000"/>
                </a:solidFill>
              </a:rPr>
              <a:t> </a:t>
            </a:r>
            <a:r>
              <a:rPr lang="en-US" i="1" dirty="0" err="1" smtClean="0">
                <a:solidFill>
                  <a:srgbClr val="C00000"/>
                </a:solidFill>
              </a:rPr>
              <a:t>E</a:t>
            </a:r>
            <a:r>
              <a:rPr lang="en-US" sz="2000" baseline="-25000" dirty="0" err="1" smtClean="0">
                <a:solidFill>
                  <a:srgbClr val="C00000"/>
                </a:solidFill>
              </a:rPr>
              <a:t>1</a:t>
            </a:r>
            <a:r>
              <a:rPr lang="en-US" sz="2000" baseline="-25000" dirty="0" smtClean="0">
                <a:solidFill>
                  <a:srgbClr val="C00000"/>
                </a:solidFill>
              </a:rPr>
              <a:t> </a:t>
            </a:r>
            <a:r>
              <a:rPr lang="en-US" dirty="0" smtClean="0">
                <a:solidFill>
                  <a:srgbClr val="C00000"/>
                </a:solidFill>
              </a:rPr>
              <a:t>, </a:t>
            </a:r>
            <a:r>
              <a:rPr lang="cs-CZ" dirty="0" smtClean="0">
                <a:solidFill>
                  <a:srgbClr val="C00000"/>
                </a:solidFill>
                <a:sym typeface="Symbol"/>
              </a:rPr>
              <a:t></a:t>
            </a:r>
            <a:r>
              <a:rPr lang="en-US" i="1" dirty="0" smtClean="0">
                <a:solidFill>
                  <a:srgbClr val="C00000"/>
                </a:solidFill>
              </a:rPr>
              <a:t>E </a:t>
            </a:r>
            <a:r>
              <a:rPr lang="en-US" dirty="0" smtClean="0">
                <a:solidFill>
                  <a:srgbClr val="C00000"/>
                </a:solidFill>
              </a:rPr>
              <a:t>≪</a:t>
            </a:r>
            <a:r>
              <a:rPr lang="en-US" i="1" dirty="0" smtClean="0">
                <a:solidFill>
                  <a:srgbClr val="C00000"/>
                </a:solidFill>
              </a:rPr>
              <a:t> </a:t>
            </a:r>
            <a:r>
              <a:rPr lang="en-US" i="1" dirty="0" err="1" smtClean="0">
                <a:solidFill>
                  <a:srgbClr val="C00000"/>
                </a:solidFill>
              </a:rPr>
              <a:t>E</a:t>
            </a:r>
            <a:r>
              <a:rPr lang="en-US" sz="2000" baseline="-25000" dirty="0" err="1" smtClean="0">
                <a:solidFill>
                  <a:srgbClr val="C00000"/>
                </a:solidFill>
              </a:rPr>
              <a:t>2</a:t>
            </a:r>
            <a:r>
              <a:rPr lang="en-US" sz="2000" baseline="-25000" dirty="0" smtClean="0">
                <a:solidFill>
                  <a:srgbClr val="C00000"/>
                </a:solidFill>
              </a:rPr>
              <a:t> </a:t>
            </a:r>
            <a:r>
              <a:rPr lang="en-US" dirty="0" smtClean="0">
                <a:solidFill>
                  <a:srgbClr val="C00000"/>
                </a:solidFill>
              </a:rPr>
              <a:t>)</a:t>
            </a:r>
            <a:endParaRPr lang="cs-CZ" dirty="0">
              <a:solidFill>
                <a:srgbClr val="C00000"/>
              </a:solidFill>
            </a:endParaRPr>
          </a:p>
        </p:txBody>
      </p:sp>
      <p:sp>
        <p:nvSpPr>
          <p:cNvPr id="54" name="TextovéPole 53"/>
          <p:cNvSpPr txBox="1"/>
          <p:nvPr/>
        </p:nvSpPr>
        <p:spPr>
          <a:xfrm>
            <a:off x="714348" y="4429132"/>
            <a:ext cx="5214974" cy="1754326"/>
          </a:xfrm>
          <a:prstGeom prst="rect">
            <a:avLst/>
          </a:prstGeom>
          <a:solidFill>
            <a:srgbClr val="FFFF99"/>
          </a:solidFill>
        </p:spPr>
        <p:txBody>
          <a:bodyPr wrap="square" rtlCol="0">
            <a:spAutoFit/>
          </a:bodyPr>
          <a:lstStyle/>
          <a:p>
            <a:r>
              <a:rPr lang="en-US" dirty="0" smtClean="0"/>
              <a:t>P</a:t>
            </a:r>
            <a:r>
              <a:rPr lang="cs-CZ" dirty="0" smtClean="0"/>
              <a:t>ř</a:t>
            </a:r>
            <a:r>
              <a:rPr lang="en-US" dirty="0" err="1" smtClean="0"/>
              <a:t>echody</a:t>
            </a:r>
            <a:r>
              <a:rPr lang="cs-CZ" dirty="0" smtClean="0"/>
              <a:t> mezi excitovanými stavy můžeme pak interpretovat jako </a:t>
            </a:r>
            <a:r>
              <a:rPr lang="cs-CZ" b="1" i="1" dirty="0" smtClean="0">
                <a:solidFill>
                  <a:srgbClr val="FF0000"/>
                </a:solidFill>
              </a:rPr>
              <a:t>kreaci</a:t>
            </a:r>
            <a:r>
              <a:rPr lang="cs-CZ" dirty="0" smtClean="0">
                <a:solidFill>
                  <a:srgbClr val="FF0000"/>
                </a:solidFill>
              </a:rPr>
              <a:t> </a:t>
            </a:r>
            <a:r>
              <a:rPr lang="cs-CZ" dirty="0" smtClean="0"/>
              <a:t>nebo </a:t>
            </a:r>
            <a:r>
              <a:rPr lang="cs-CZ" b="1" i="1" dirty="0" smtClean="0">
                <a:solidFill>
                  <a:srgbClr val="FF0000"/>
                </a:solidFill>
              </a:rPr>
              <a:t>anihilaci</a:t>
            </a:r>
            <a:r>
              <a:rPr lang="cs-CZ" dirty="0" smtClean="0"/>
              <a:t> nějakých entit</a:t>
            </a:r>
          </a:p>
          <a:p>
            <a:pPr algn="ctr"/>
            <a:r>
              <a:rPr lang="cs-CZ" dirty="0" smtClean="0"/>
              <a:t>– </a:t>
            </a:r>
            <a:r>
              <a:rPr lang="cs-CZ" b="1" i="1" dirty="0" smtClean="0">
                <a:solidFill>
                  <a:srgbClr val="FF0000"/>
                </a:solidFill>
              </a:rPr>
              <a:t>elementárních excitací</a:t>
            </a:r>
            <a:r>
              <a:rPr lang="cs-CZ" dirty="0" smtClean="0"/>
              <a:t> či </a:t>
            </a:r>
            <a:r>
              <a:rPr lang="cs-CZ" b="1" i="1" dirty="0" smtClean="0">
                <a:solidFill>
                  <a:srgbClr val="FF0000"/>
                </a:solidFill>
              </a:rPr>
              <a:t>kvazičástic</a:t>
            </a:r>
            <a:r>
              <a:rPr lang="cs-CZ" i="1" dirty="0" smtClean="0"/>
              <a:t> – </a:t>
            </a:r>
          </a:p>
          <a:p>
            <a:r>
              <a:rPr lang="cs-CZ" dirty="0" smtClean="0"/>
              <a:t>nesoucích příslušnou energii.</a:t>
            </a:r>
          </a:p>
          <a:p>
            <a:r>
              <a:rPr lang="cs-CZ" dirty="0" smtClean="0"/>
              <a:t>Případný nenulový rozdíl </a:t>
            </a:r>
            <a:r>
              <a:rPr lang="cs-CZ" dirty="0" smtClean="0">
                <a:solidFill>
                  <a:srgbClr val="C00000"/>
                </a:solidFill>
                <a:sym typeface="Symbol"/>
              </a:rPr>
              <a:t></a:t>
            </a:r>
            <a:r>
              <a:rPr lang="en-US" i="1" dirty="0" smtClean="0">
                <a:solidFill>
                  <a:srgbClr val="C00000"/>
                </a:solidFill>
              </a:rPr>
              <a:t>E</a:t>
            </a:r>
            <a:r>
              <a:rPr lang="cs-CZ" i="1" dirty="0" smtClean="0">
                <a:solidFill>
                  <a:srgbClr val="C00000"/>
                </a:solidFill>
              </a:rPr>
              <a:t> </a:t>
            </a:r>
            <a:r>
              <a:rPr lang="cs-CZ" dirty="0" smtClean="0"/>
              <a:t>se interpretuje jako </a:t>
            </a:r>
            <a:r>
              <a:rPr lang="cs-CZ" i="1" dirty="0" smtClean="0">
                <a:solidFill>
                  <a:srgbClr val="C00000"/>
                </a:solidFill>
              </a:rPr>
              <a:t>důsledek interakce </a:t>
            </a:r>
            <a:r>
              <a:rPr lang="cs-CZ" dirty="0" smtClean="0"/>
              <a:t>mezi těmito entitami. </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35</a:t>
            </a:fld>
            <a:endParaRPr lang="cs-CZ"/>
          </a:p>
        </p:txBody>
      </p:sp>
      <p:sp>
        <p:nvSpPr>
          <p:cNvPr id="6" name="TextovéPole 5"/>
          <p:cNvSpPr txBox="1"/>
          <p:nvPr/>
        </p:nvSpPr>
        <p:spPr>
          <a:xfrm>
            <a:off x="5357818" y="357166"/>
            <a:ext cx="314327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cs-CZ" dirty="0" smtClean="0"/>
              <a:t>Kvazičásticová koncepce - </a:t>
            </a:r>
            <a:r>
              <a:rPr lang="cs-CZ" i="1" dirty="0" smtClean="0"/>
              <a:t>2</a:t>
            </a:r>
            <a:endParaRPr lang="cs-CZ" i="1" dirty="0"/>
          </a:p>
        </p:txBody>
      </p:sp>
      <p:sp>
        <p:nvSpPr>
          <p:cNvPr id="7" name="TextovéPole 6"/>
          <p:cNvSpPr txBox="1"/>
          <p:nvPr/>
        </p:nvSpPr>
        <p:spPr>
          <a:xfrm>
            <a:off x="928662" y="1000108"/>
            <a:ext cx="7500990" cy="1000274"/>
          </a:xfrm>
          <a:prstGeom prst="rect">
            <a:avLst/>
          </a:prstGeom>
          <a:noFill/>
        </p:spPr>
        <p:txBody>
          <a:bodyPr wrap="square" rtlCol="0">
            <a:spAutoFit/>
          </a:bodyPr>
          <a:lstStyle/>
          <a:p>
            <a:r>
              <a:rPr lang="cs-CZ" dirty="0" smtClean="0"/>
              <a:t>Elementární excitací soustavy je stav, který nelze vyjádřit jako superpozici níže excitovaných stavů.</a:t>
            </a:r>
          </a:p>
          <a:p>
            <a:endParaRPr lang="cs-CZ" sz="500" dirty="0" smtClean="0"/>
          </a:p>
          <a:p>
            <a:r>
              <a:rPr lang="cs-CZ" i="1" dirty="0" err="1" smtClean="0">
                <a:solidFill>
                  <a:srgbClr val="FF0000"/>
                </a:solidFill>
              </a:rPr>
              <a:t>Hamiltonián</a:t>
            </a:r>
            <a:r>
              <a:rPr lang="cs-CZ" dirty="0" smtClean="0"/>
              <a:t> takové soustavy musí být možné </a:t>
            </a:r>
            <a:r>
              <a:rPr lang="cs-CZ" i="1" dirty="0" smtClean="0">
                <a:solidFill>
                  <a:srgbClr val="FF0000"/>
                </a:solidFill>
              </a:rPr>
              <a:t>transformovat na tvar</a:t>
            </a:r>
            <a:endParaRPr lang="cs-CZ" i="1" dirty="0">
              <a:solidFill>
                <a:srgbClr val="FF0000"/>
              </a:solidFill>
            </a:endParaRPr>
          </a:p>
        </p:txBody>
      </p:sp>
      <p:grpSp>
        <p:nvGrpSpPr>
          <p:cNvPr id="11" name="Skupina 10"/>
          <p:cNvGrpSpPr/>
          <p:nvPr/>
        </p:nvGrpSpPr>
        <p:grpSpPr>
          <a:xfrm>
            <a:off x="1714480" y="2285992"/>
            <a:ext cx="5286412" cy="857256"/>
            <a:chOff x="1714480" y="2000240"/>
            <a:chExt cx="5286412" cy="857256"/>
          </a:xfrm>
        </p:grpSpPr>
        <p:sp>
          <p:nvSpPr>
            <p:cNvPr id="10" name="Zaoblený obdélník 9"/>
            <p:cNvSpPr/>
            <p:nvPr/>
          </p:nvSpPr>
          <p:spPr>
            <a:xfrm>
              <a:off x="1714480" y="2000240"/>
              <a:ext cx="5286412" cy="857256"/>
            </a:xfrm>
            <a:prstGeom prst="roundRect">
              <a:avLst>
                <a:gd name="adj" fmla="val 13704"/>
              </a:avLst>
            </a:prstGeom>
            <a:solidFill>
              <a:srgbClr val="FFFF99"/>
            </a:solidFill>
            <a:ln w="19050">
              <a:solidFill>
                <a:schemeClr val="accent6">
                  <a:lumMod val="75000"/>
                </a:schemeClr>
              </a:solidFill>
            </a:ln>
            <a:effectLst>
              <a:glow rad="635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graphicFrame>
          <p:nvGraphicFramePr>
            <p:cNvPr id="8" name="Objekt 7"/>
            <p:cNvGraphicFramePr>
              <a:graphicFrameLocks noChangeAspect="1"/>
            </p:cNvGraphicFramePr>
            <p:nvPr/>
          </p:nvGraphicFramePr>
          <p:xfrm>
            <a:off x="1857356" y="2189153"/>
            <a:ext cx="5074649" cy="642942"/>
          </p:xfrm>
          <a:graphic>
            <a:graphicData uri="http://schemas.openxmlformats.org/presentationml/2006/ole">
              <p:oleObj spid="_x0000_s108546" name="Rovnice" r:id="rId3" imgW="2806560" imgH="355320" progId="Equation.3">
                <p:embed/>
              </p:oleObj>
            </a:graphicData>
          </a:graphic>
        </p:graphicFrame>
      </p:grpSp>
      <p:sp>
        <p:nvSpPr>
          <p:cNvPr id="9" name="TextovéPole 8"/>
          <p:cNvSpPr txBox="1"/>
          <p:nvPr/>
        </p:nvSpPr>
        <p:spPr>
          <a:xfrm>
            <a:off x="857224" y="3291488"/>
            <a:ext cx="7786742" cy="1077218"/>
          </a:xfrm>
          <a:prstGeom prst="rect">
            <a:avLst/>
          </a:prstGeom>
          <a:solidFill>
            <a:schemeClr val="bg1">
              <a:lumMod val="95000"/>
            </a:schemeClr>
          </a:solidFill>
        </p:spPr>
        <p:txBody>
          <a:bodyPr wrap="square" rtlCol="0">
            <a:spAutoFit/>
          </a:bodyPr>
          <a:lstStyle/>
          <a:p>
            <a:pPr>
              <a:spcBef>
                <a:spcPts val="600"/>
              </a:spcBef>
            </a:pPr>
            <a:r>
              <a:rPr lang="cs-CZ" dirty="0" smtClean="0"/>
              <a:t>kde  </a:t>
            </a:r>
            <a:r>
              <a:rPr lang="cs-CZ" i="1" dirty="0" err="1" smtClean="0">
                <a:solidFill>
                  <a:schemeClr val="accent5">
                    <a:lumMod val="50000"/>
                  </a:schemeClr>
                </a:solidFill>
                <a:latin typeface="Times New Roman" pitchFamily="18" charset="0"/>
                <a:cs typeface="Times New Roman" pitchFamily="18" charset="0"/>
              </a:rPr>
              <a:t>E</a:t>
            </a:r>
            <a:r>
              <a:rPr lang="cs-CZ" sz="2000" baseline="-25000" dirty="0" err="1" smtClean="0">
                <a:solidFill>
                  <a:schemeClr val="accent5">
                    <a:lumMod val="50000"/>
                  </a:schemeClr>
                </a:solidFill>
              </a:rPr>
              <a:t>0</a:t>
            </a:r>
            <a:r>
              <a:rPr lang="cs-CZ" sz="2000" baseline="-25000" dirty="0" smtClean="0"/>
              <a:t>  </a:t>
            </a:r>
            <a:r>
              <a:rPr lang="cs-CZ" dirty="0" smtClean="0"/>
              <a:t>je energie základního stavu,</a:t>
            </a:r>
          </a:p>
          <a:p>
            <a:pPr>
              <a:spcBef>
                <a:spcPts val="600"/>
              </a:spcBef>
            </a:pPr>
            <a:r>
              <a:rPr lang="cs-CZ" dirty="0" smtClean="0"/>
              <a:t>         </a:t>
            </a:r>
            <a:r>
              <a:rPr lang="cs-CZ" dirty="0" smtClean="0">
                <a:solidFill>
                  <a:schemeClr val="accent5">
                    <a:lumMod val="50000"/>
                  </a:schemeClr>
                </a:solidFill>
                <a:latin typeface="Times New Roman" pitchFamily="18" charset="0"/>
                <a:cs typeface="Times New Roman" pitchFamily="18" charset="0"/>
              </a:rPr>
              <a:t>A</a:t>
            </a:r>
            <a:r>
              <a:rPr lang="cs-CZ" dirty="0" smtClean="0">
                <a:solidFill>
                  <a:schemeClr val="accent5">
                    <a:lumMod val="50000"/>
                  </a:schemeClr>
                </a:solidFill>
              </a:rPr>
              <a:t>-operátory</a:t>
            </a:r>
            <a:r>
              <a:rPr lang="cs-CZ" dirty="0" smtClean="0"/>
              <a:t> dělají kreaci resp. anihilaci elementárních excitací s energií </a:t>
            </a:r>
            <a:r>
              <a:rPr lang="cs-CZ" i="1" dirty="0" smtClean="0">
                <a:latin typeface="Times New Roman" pitchFamily="18" charset="0"/>
                <a:cs typeface="Times New Roman" pitchFamily="18" charset="0"/>
              </a:rPr>
              <a:t>E</a:t>
            </a:r>
            <a:r>
              <a:rPr lang="cs-CZ" i="1" baseline="-25000" dirty="0" smtClean="0"/>
              <a:t>j</a:t>
            </a:r>
            <a:r>
              <a:rPr lang="cs-CZ" baseline="-25000" dirty="0" smtClean="0"/>
              <a:t>  </a:t>
            </a:r>
            <a:r>
              <a:rPr lang="cs-CZ" dirty="0" smtClean="0"/>
              <a:t>,</a:t>
            </a:r>
          </a:p>
          <a:p>
            <a:pPr>
              <a:spcBef>
                <a:spcPts val="600"/>
              </a:spcBef>
            </a:pPr>
            <a:r>
              <a:rPr lang="cs-CZ" dirty="0" smtClean="0"/>
              <a:t>        </a:t>
            </a:r>
            <a:r>
              <a:rPr lang="cs-CZ" dirty="0" smtClean="0">
                <a:solidFill>
                  <a:schemeClr val="accent5">
                    <a:lumMod val="50000"/>
                  </a:schemeClr>
                </a:solidFill>
              </a:rPr>
              <a:t> </a:t>
            </a:r>
            <a:r>
              <a:rPr lang="cs-CZ" i="1" dirty="0" smtClean="0">
                <a:solidFill>
                  <a:schemeClr val="accent5">
                    <a:lumMod val="50000"/>
                  </a:schemeClr>
                </a:solidFill>
                <a:latin typeface="Times New Roman" pitchFamily="18" charset="0"/>
                <a:cs typeface="Times New Roman" pitchFamily="18" charset="0"/>
              </a:rPr>
              <a:t>f </a:t>
            </a:r>
            <a:r>
              <a:rPr lang="cs-CZ" dirty="0" smtClean="0">
                <a:solidFill>
                  <a:schemeClr val="accent5">
                    <a:lumMod val="50000"/>
                  </a:schemeClr>
                </a:solidFill>
              </a:rPr>
              <a:t>(…)</a:t>
            </a:r>
            <a:r>
              <a:rPr lang="cs-CZ" dirty="0" smtClean="0"/>
              <a:t> je případná interakční energie elementárních excitací (malá proti </a:t>
            </a:r>
            <a:r>
              <a:rPr lang="cs-CZ" i="1" dirty="0" smtClean="0">
                <a:latin typeface="Times New Roman" pitchFamily="18" charset="0"/>
                <a:cs typeface="Times New Roman" pitchFamily="18" charset="0"/>
              </a:rPr>
              <a:t>E</a:t>
            </a:r>
            <a:r>
              <a:rPr lang="cs-CZ" i="1" baseline="-25000" dirty="0" smtClean="0"/>
              <a:t>j  </a:t>
            </a:r>
            <a:r>
              <a:rPr lang="cs-CZ" dirty="0" smtClean="0"/>
              <a:t>).</a:t>
            </a:r>
            <a:endParaRPr lang="cs-CZ" dirty="0"/>
          </a:p>
        </p:txBody>
      </p:sp>
      <p:sp>
        <p:nvSpPr>
          <p:cNvPr id="12" name="TextovéPole 11"/>
          <p:cNvSpPr txBox="1"/>
          <p:nvPr/>
        </p:nvSpPr>
        <p:spPr>
          <a:xfrm>
            <a:off x="928662" y="4714884"/>
            <a:ext cx="7429552" cy="1169551"/>
          </a:xfrm>
          <a:prstGeom prst="rect">
            <a:avLst/>
          </a:prstGeom>
          <a:noFill/>
        </p:spPr>
        <p:txBody>
          <a:bodyPr wrap="square" rtlCol="0">
            <a:spAutoFit/>
          </a:bodyPr>
          <a:lstStyle/>
          <a:p>
            <a:r>
              <a:rPr lang="cs-CZ" i="1" dirty="0" smtClean="0">
                <a:solidFill>
                  <a:srgbClr val="FF0000"/>
                </a:solidFill>
              </a:rPr>
              <a:t>Druhý člen</a:t>
            </a:r>
            <a:r>
              <a:rPr lang="cs-CZ" dirty="0" smtClean="0"/>
              <a:t> na pravé straně představuje </a:t>
            </a:r>
            <a:r>
              <a:rPr lang="cs-CZ" i="1" dirty="0" err="1" smtClean="0">
                <a:solidFill>
                  <a:srgbClr val="FF0000"/>
                </a:solidFill>
              </a:rPr>
              <a:t>hamiltonián</a:t>
            </a:r>
            <a:r>
              <a:rPr lang="cs-CZ" i="1" dirty="0" smtClean="0">
                <a:solidFill>
                  <a:srgbClr val="FF0000"/>
                </a:solidFill>
              </a:rPr>
              <a:t> ideálního plynu</a:t>
            </a:r>
          </a:p>
          <a:p>
            <a:r>
              <a:rPr lang="cs-CZ" sz="1600" dirty="0" smtClean="0"/>
              <a:t>(viz </a:t>
            </a:r>
            <a:r>
              <a:rPr lang="cs-CZ" sz="1600" dirty="0" err="1" smtClean="0">
                <a:hlinkClick r:id="rId4" action="ppaction://hlinksldjump"/>
              </a:rPr>
              <a:t>fononový</a:t>
            </a:r>
            <a:r>
              <a:rPr lang="cs-CZ" sz="1600" dirty="0" smtClean="0"/>
              <a:t> nebo </a:t>
            </a:r>
            <a:r>
              <a:rPr lang="cs-CZ" sz="1600" dirty="0" smtClean="0">
                <a:hlinkClick r:id="rId5" action="ppaction://hlinksldjump"/>
              </a:rPr>
              <a:t>elektronový</a:t>
            </a:r>
            <a:r>
              <a:rPr lang="cs-CZ" sz="1600" dirty="0" smtClean="0"/>
              <a:t> ideální plyn).</a:t>
            </a:r>
          </a:p>
          <a:p>
            <a:r>
              <a:rPr lang="cs-CZ" i="1" dirty="0" smtClean="0">
                <a:solidFill>
                  <a:srgbClr val="FF0000"/>
                </a:solidFill>
              </a:rPr>
              <a:t>Třetí člen</a:t>
            </a:r>
            <a:r>
              <a:rPr lang="cs-CZ" dirty="0" smtClean="0"/>
              <a:t> vyjadřuje </a:t>
            </a:r>
            <a:r>
              <a:rPr lang="cs-CZ" i="1" dirty="0" smtClean="0">
                <a:solidFill>
                  <a:srgbClr val="FF0000"/>
                </a:solidFill>
              </a:rPr>
              <a:t>interakční energii </a:t>
            </a:r>
            <a:r>
              <a:rPr lang="cs-CZ" dirty="0" smtClean="0"/>
              <a:t>elementárních </a:t>
            </a:r>
            <a:r>
              <a:rPr lang="cs-CZ" dirty="0" err="1" smtClean="0"/>
              <a:t>ekcitací</a:t>
            </a:r>
            <a:r>
              <a:rPr lang="cs-CZ" dirty="0" smtClean="0"/>
              <a:t/>
            </a:r>
            <a:br>
              <a:rPr lang="cs-CZ" dirty="0" smtClean="0"/>
            </a:br>
            <a:r>
              <a:rPr lang="cs-CZ" sz="1600" dirty="0" smtClean="0"/>
              <a:t>(viz </a:t>
            </a:r>
            <a:r>
              <a:rPr lang="cs-CZ" sz="1600" dirty="0" err="1" smtClean="0">
                <a:hlinkClick r:id="rId6" action="ppaction://hlinksldjump"/>
              </a:rPr>
              <a:t>fononový</a:t>
            </a:r>
            <a:r>
              <a:rPr lang="cs-CZ" sz="1600" dirty="0" smtClean="0">
                <a:hlinkClick r:id="rId6" action="ppaction://hlinksldjump"/>
              </a:rPr>
              <a:t> plyn s anharmonickými členy</a:t>
            </a:r>
            <a:r>
              <a:rPr lang="en-US" sz="1600" dirty="0" smtClean="0"/>
              <a:t> , </a:t>
            </a:r>
            <a:r>
              <a:rPr lang="cs-CZ" sz="1600" i="1" dirty="0" smtClean="0">
                <a:latin typeface="Times New Roman" pitchFamily="18" charset="0"/>
                <a:cs typeface="Times New Roman" pitchFamily="18" charset="0"/>
              </a:rPr>
              <a:t>f </a:t>
            </a:r>
            <a:r>
              <a:rPr lang="cs-CZ" sz="1600" dirty="0" smtClean="0"/>
              <a:t>(…) je zde operátor  </a:t>
            </a:r>
            <a:r>
              <a:rPr lang="cs-CZ" sz="1600" dirty="0" err="1" smtClean="0"/>
              <a:t>V</a:t>
            </a:r>
            <a:r>
              <a:rPr lang="cs-CZ" baseline="-25000" dirty="0" err="1" smtClean="0"/>
              <a:t>3</a:t>
            </a:r>
            <a:r>
              <a:rPr lang="cs-CZ" sz="1600" dirty="0" smtClean="0"/>
              <a:t>).</a:t>
            </a:r>
            <a:endParaRPr lang="cs-CZ" sz="1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36</a:t>
            </a:fld>
            <a:endParaRPr lang="cs-CZ"/>
          </a:p>
        </p:txBody>
      </p:sp>
      <p:sp>
        <p:nvSpPr>
          <p:cNvPr id="5" name="TextovéPole 4"/>
          <p:cNvSpPr txBox="1"/>
          <p:nvPr/>
        </p:nvSpPr>
        <p:spPr>
          <a:xfrm>
            <a:off x="5357818" y="357166"/>
            <a:ext cx="314327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cs-CZ" dirty="0" smtClean="0"/>
              <a:t>Kvazičásticová koncepce - </a:t>
            </a:r>
            <a:r>
              <a:rPr lang="cs-CZ" i="1" dirty="0" smtClean="0"/>
              <a:t>3</a:t>
            </a:r>
            <a:endParaRPr lang="cs-CZ" i="1" dirty="0"/>
          </a:p>
        </p:txBody>
      </p:sp>
      <p:sp>
        <p:nvSpPr>
          <p:cNvPr id="6" name="TextovéPole 5"/>
          <p:cNvSpPr txBox="1"/>
          <p:nvPr/>
        </p:nvSpPr>
        <p:spPr>
          <a:xfrm>
            <a:off x="928662" y="714356"/>
            <a:ext cx="2643206" cy="369332"/>
          </a:xfrm>
          <a:prstGeom prst="rect">
            <a:avLst/>
          </a:prstGeom>
          <a:solidFill>
            <a:schemeClr val="accent6">
              <a:lumMod val="20000"/>
              <a:lumOff val="80000"/>
            </a:schemeClr>
          </a:solidFill>
        </p:spPr>
        <p:txBody>
          <a:bodyPr wrap="square" rtlCol="0">
            <a:spAutoFit/>
          </a:bodyPr>
          <a:lstStyle/>
          <a:p>
            <a:pPr algn="ctr"/>
            <a:r>
              <a:rPr lang="cs-CZ" dirty="0" smtClean="0">
                <a:solidFill>
                  <a:srgbClr val="C00000"/>
                </a:solidFill>
              </a:rPr>
              <a:t>Terminologická poznámka</a:t>
            </a:r>
            <a:endParaRPr lang="cs-CZ" dirty="0">
              <a:solidFill>
                <a:srgbClr val="C00000"/>
              </a:solidFill>
            </a:endParaRPr>
          </a:p>
        </p:txBody>
      </p:sp>
      <p:sp>
        <p:nvSpPr>
          <p:cNvPr id="7" name="TextovéPole 6"/>
          <p:cNvSpPr txBox="1"/>
          <p:nvPr/>
        </p:nvSpPr>
        <p:spPr>
          <a:xfrm>
            <a:off x="1071538" y="1142984"/>
            <a:ext cx="7215238" cy="3416320"/>
          </a:xfrm>
          <a:prstGeom prst="rect">
            <a:avLst/>
          </a:prstGeom>
          <a:noFill/>
        </p:spPr>
        <p:txBody>
          <a:bodyPr wrap="square" rtlCol="0">
            <a:spAutoFit/>
          </a:bodyPr>
          <a:lstStyle/>
          <a:p>
            <a:r>
              <a:rPr lang="cs-CZ" i="1" dirty="0" smtClean="0">
                <a:solidFill>
                  <a:srgbClr val="0000FF"/>
                </a:solidFill>
              </a:rPr>
              <a:t>Někdy se rozlišují</a:t>
            </a:r>
          </a:p>
          <a:p>
            <a:pPr>
              <a:buFont typeface="Wingdings" pitchFamily="2" charset="2"/>
              <a:buChar char="Ø"/>
            </a:pPr>
            <a:r>
              <a:rPr lang="cs-CZ" dirty="0" smtClean="0"/>
              <a:t>  </a:t>
            </a:r>
            <a:r>
              <a:rPr lang="cs-CZ" i="1" dirty="0" smtClean="0">
                <a:solidFill>
                  <a:srgbClr val="FF0000"/>
                </a:solidFill>
              </a:rPr>
              <a:t>Kolektivní excitace </a:t>
            </a:r>
            <a:r>
              <a:rPr lang="cs-CZ" dirty="0" smtClean="0"/>
              <a:t>– kvanta energie spojená s korelovaným pohybem</a:t>
            </a:r>
            <a:br>
              <a:rPr lang="cs-CZ" dirty="0" smtClean="0"/>
            </a:br>
            <a:r>
              <a:rPr lang="cs-CZ" dirty="0" smtClean="0"/>
              <a:t>     velkého počtu částic, např.</a:t>
            </a:r>
            <a:br>
              <a:rPr lang="cs-CZ" dirty="0" smtClean="0"/>
            </a:br>
            <a:r>
              <a:rPr lang="cs-CZ" dirty="0" smtClean="0"/>
              <a:t>     </a:t>
            </a:r>
            <a:r>
              <a:rPr lang="cs-CZ" i="1" dirty="0" smtClean="0">
                <a:solidFill>
                  <a:srgbClr val="C00000"/>
                </a:solidFill>
              </a:rPr>
              <a:t>fonony</a:t>
            </a:r>
            <a:r>
              <a:rPr lang="cs-CZ" dirty="0" smtClean="0"/>
              <a:t> – ionty tvořící mříž, </a:t>
            </a:r>
            <a:br>
              <a:rPr lang="cs-CZ" dirty="0" smtClean="0"/>
            </a:br>
            <a:r>
              <a:rPr lang="cs-CZ" dirty="0" smtClean="0"/>
              <a:t>     </a:t>
            </a:r>
            <a:r>
              <a:rPr lang="cs-CZ" i="1" dirty="0" err="1" smtClean="0">
                <a:solidFill>
                  <a:srgbClr val="C00000"/>
                </a:solidFill>
              </a:rPr>
              <a:t>magnony</a:t>
            </a:r>
            <a:r>
              <a:rPr lang="cs-CZ" dirty="0" smtClean="0"/>
              <a:t> – spinové momenty ve feromagnetiku,</a:t>
            </a:r>
            <a:br>
              <a:rPr lang="cs-CZ" dirty="0" smtClean="0"/>
            </a:br>
            <a:r>
              <a:rPr lang="cs-CZ" dirty="0" smtClean="0"/>
              <a:t>     </a:t>
            </a:r>
            <a:r>
              <a:rPr lang="cs-CZ" i="1" dirty="0" err="1" smtClean="0">
                <a:solidFill>
                  <a:srgbClr val="C00000"/>
                </a:solidFill>
              </a:rPr>
              <a:t>plasmony</a:t>
            </a:r>
            <a:r>
              <a:rPr lang="cs-CZ" dirty="0" smtClean="0"/>
              <a:t> – elektrony v neideálním elektronovém plynu.</a:t>
            </a:r>
            <a:br>
              <a:rPr lang="cs-CZ" dirty="0" smtClean="0"/>
            </a:br>
            <a:r>
              <a:rPr lang="cs-CZ" dirty="0" smtClean="0"/>
              <a:t>     Tyto excitace se v ničem nemusí podobat částicím, které vytvářejí pozadí</a:t>
            </a:r>
            <a:br>
              <a:rPr lang="cs-CZ" dirty="0" smtClean="0"/>
            </a:br>
            <a:r>
              <a:rPr lang="cs-CZ" dirty="0" smtClean="0"/>
              <a:t>     na němž tyto excitace vznikají (náboj, statistika, </a:t>
            </a:r>
            <a:r>
              <a:rPr lang="cs-CZ" dirty="0" err="1" smtClean="0"/>
              <a:t>atd</a:t>
            </a:r>
            <a:r>
              <a:rPr lang="cs-CZ" dirty="0" smtClean="0"/>
              <a:t>).</a:t>
            </a:r>
          </a:p>
          <a:p>
            <a:pPr>
              <a:buFont typeface="Wingdings" pitchFamily="2" charset="2"/>
              <a:buChar char="Ø"/>
            </a:pPr>
            <a:r>
              <a:rPr lang="cs-CZ" dirty="0" smtClean="0"/>
              <a:t>  </a:t>
            </a:r>
            <a:r>
              <a:rPr lang="cs-CZ" i="1" dirty="0" smtClean="0">
                <a:solidFill>
                  <a:srgbClr val="FF0000"/>
                </a:solidFill>
              </a:rPr>
              <a:t>Kvazičástice</a:t>
            </a:r>
            <a:r>
              <a:rPr lang="cs-CZ" dirty="0" smtClean="0"/>
              <a:t> (v pravém slova smyslu) silně připomínají částice systému:</a:t>
            </a:r>
            <a:br>
              <a:rPr lang="cs-CZ" dirty="0" smtClean="0"/>
            </a:br>
            <a:r>
              <a:rPr lang="cs-CZ" dirty="0" smtClean="0"/>
              <a:t>     </a:t>
            </a:r>
            <a:r>
              <a:rPr lang="cs-CZ" i="1" dirty="0" smtClean="0">
                <a:solidFill>
                  <a:schemeClr val="accent5">
                    <a:lumMod val="75000"/>
                  </a:schemeClr>
                </a:solidFill>
              </a:rPr>
              <a:t>elektrony</a:t>
            </a:r>
            <a:r>
              <a:rPr lang="cs-CZ" dirty="0" smtClean="0"/>
              <a:t> v pevné látce nesou sice náboj (-e), ale mají disperzní závislost</a:t>
            </a:r>
            <a:br>
              <a:rPr lang="cs-CZ" dirty="0" smtClean="0"/>
            </a:br>
            <a:r>
              <a:rPr lang="cs-CZ" dirty="0" smtClean="0"/>
              <a:t>     </a:t>
            </a:r>
            <a:r>
              <a:rPr lang="cs-CZ" i="1" dirty="0" smtClean="0"/>
              <a:t>E</a:t>
            </a:r>
            <a:r>
              <a:rPr lang="cs-CZ" dirty="0" smtClean="0"/>
              <a:t>(</a:t>
            </a:r>
            <a:r>
              <a:rPr lang="cs-CZ" b="1" i="1" dirty="0" smtClean="0"/>
              <a:t>k</a:t>
            </a:r>
            <a:r>
              <a:rPr lang="cs-CZ" dirty="0" smtClean="0"/>
              <a:t>) podstatně odlišnou od volných elektronů</a:t>
            </a:r>
            <a:br>
              <a:rPr lang="cs-CZ" dirty="0" smtClean="0"/>
            </a:br>
            <a:r>
              <a:rPr lang="cs-CZ" dirty="0" smtClean="0"/>
              <a:t>   </a:t>
            </a:r>
            <a:r>
              <a:rPr lang="cs-CZ" sz="1600" dirty="0" smtClean="0"/>
              <a:t>  (z toho plyne např. </a:t>
            </a:r>
            <a:r>
              <a:rPr lang="cs-CZ" sz="1600" i="1" dirty="0" smtClean="0"/>
              <a:t>efektivní hmotnost </a:t>
            </a:r>
            <a:r>
              <a:rPr lang="cs-CZ" sz="1600" dirty="0" err="1" smtClean="0"/>
              <a:t>apod</a:t>
            </a:r>
            <a:r>
              <a:rPr lang="cs-CZ" sz="1600" dirty="0" smtClean="0"/>
              <a:t>)</a:t>
            </a:r>
            <a:r>
              <a:rPr lang="cs-CZ" sz="1600" i="1" dirty="0" smtClean="0"/>
              <a:t>.</a:t>
            </a:r>
            <a:r>
              <a:rPr lang="cs-CZ" dirty="0" smtClean="0"/>
              <a:t>     </a:t>
            </a:r>
            <a:endParaRPr lang="cs-CZ" dirty="0"/>
          </a:p>
        </p:txBody>
      </p:sp>
      <p:sp>
        <p:nvSpPr>
          <p:cNvPr id="8" name="TextovéPole 7"/>
          <p:cNvSpPr txBox="1"/>
          <p:nvPr/>
        </p:nvSpPr>
        <p:spPr>
          <a:xfrm>
            <a:off x="714348" y="4643446"/>
            <a:ext cx="7929618" cy="369332"/>
          </a:xfrm>
          <a:prstGeom prst="rect">
            <a:avLst/>
          </a:prstGeom>
          <a:solidFill>
            <a:srgbClr val="FFFF99"/>
          </a:solidFill>
        </p:spPr>
        <p:txBody>
          <a:bodyPr wrap="square" rtlCol="0">
            <a:spAutoFit/>
          </a:bodyPr>
          <a:lstStyle/>
          <a:p>
            <a:r>
              <a:rPr lang="cs-CZ" i="1" dirty="0" smtClean="0">
                <a:solidFill>
                  <a:srgbClr val="0000FF"/>
                </a:solidFill>
              </a:rPr>
              <a:t>V našem výkladu</a:t>
            </a:r>
            <a:r>
              <a:rPr lang="cs-CZ" dirty="0" smtClean="0">
                <a:solidFill>
                  <a:srgbClr val="0000FF"/>
                </a:solidFill>
              </a:rPr>
              <a:t> </a:t>
            </a:r>
            <a:r>
              <a:rPr lang="cs-CZ" dirty="0" smtClean="0"/>
              <a:t>používáme termín </a:t>
            </a:r>
            <a:r>
              <a:rPr lang="cs-CZ" i="1" dirty="0" smtClean="0">
                <a:solidFill>
                  <a:srgbClr val="C00000"/>
                </a:solidFill>
              </a:rPr>
              <a:t>kvazičástice</a:t>
            </a:r>
            <a:r>
              <a:rPr lang="cs-CZ" dirty="0" smtClean="0">
                <a:solidFill>
                  <a:srgbClr val="C00000"/>
                </a:solidFill>
              </a:rPr>
              <a:t> </a:t>
            </a:r>
            <a:r>
              <a:rPr lang="cs-CZ" i="1" dirty="0" smtClean="0">
                <a:solidFill>
                  <a:srgbClr val="C00000"/>
                </a:solidFill>
              </a:rPr>
              <a:t>pro všechny elementární excitace</a:t>
            </a:r>
            <a:r>
              <a:rPr lang="cs-CZ" dirty="0" smtClean="0"/>
              <a:t>.</a:t>
            </a:r>
            <a:endParaRPr lang="cs-CZ" dirty="0"/>
          </a:p>
        </p:txBody>
      </p:sp>
      <p:sp>
        <p:nvSpPr>
          <p:cNvPr id="9" name="TextovéPole 8"/>
          <p:cNvSpPr txBox="1"/>
          <p:nvPr/>
        </p:nvSpPr>
        <p:spPr>
          <a:xfrm>
            <a:off x="785786" y="5286388"/>
            <a:ext cx="7858180" cy="646331"/>
          </a:xfrm>
          <a:prstGeom prst="rect">
            <a:avLst/>
          </a:prstGeom>
          <a:solidFill>
            <a:schemeClr val="bg2">
              <a:lumMod val="25000"/>
            </a:schemeClr>
          </a:solidFill>
          <a:effectLst>
            <a:glow rad="101600">
              <a:schemeClr val="accent5">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wrap="square" rtlCol="0">
            <a:spAutoFit/>
          </a:bodyPr>
          <a:lstStyle/>
          <a:p>
            <a:r>
              <a:rPr lang="cs-CZ" dirty="0" smtClean="0"/>
              <a:t>Na pevnou látku pak pohlížíme jako na nádobu naplněnou různými kvazičásticemi, které mohou spolu interagovat.</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37</a:t>
            </a:fld>
            <a:endParaRPr lang="cs-CZ"/>
          </a:p>
        </p:txBody>
      </p:sp>
      <p:sp>
        <p:nvSpPr>
          <p:cNvPr id="5" name="Obdélník 4"/>
          <p:cNvSpPr/>
          <p:nvPr/>
        </p:nvSpPr>
        <p:spPr>
          <a:xfrm>
            <a:off x="1857356" y="2571744"/>
            <a:ext cx="5506005" cy="144655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cs-CZ" sz="8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DODATKY</a:t>
            </a:r>
            <a:endParaRPr lang="cs-CZ" sz="6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aoblený obdélník 16"/>
          <p:cNvSpPr/>
          <p:nvPr/>
        </p:nvSpPr>
        <p:spPr>
          <a:xfrm>
            <a:off x="3428992" y="3992037"/>
            <a:ext cx="1214446" cy="35719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38</a:t>
            </a:fld>
            <a:endParaRPr lang="cs-CZ"/>
          </a:p>
        </p:txBody>
      </p:sp>
      <p:sp>
        <p:nvSpPr>
          <p:cNvPr id="5" name="TextovéPole 4"/>
          <p:cNvSpPr txBox="1"/>
          <p:nvPr/>
        </p:nvSpPr>
        <p:spPr>
          <a:xfrm>
            <a:off x="5429256" y="357166"/>
            <a:ext cx="3143272" cy="369332"/>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smtClean="0"/>
              <a:t>Porucha závislá na čase - </a:t>
            </a:r>
            <a:r>
              <a:rPr lang="cs-CZ" i="1" dirty="0" smtClean="0"/>
              <a:t>1</a:t>
            </a:r>
            <a:endParaRPr lang="cs-CZ" i="1" dirty="0"/>
          </a:p>
        </p:txBody>
      </p:sp>
      <p:sp>
        <p:nvSpPr>
          <p:cNvPr id="6" name="TextovéPole 5"/>
          <p:cNvSpPr txBox="1"/>
          <p:nvPr/>
        </p:nvSpPr>
        <p:spPr>
          <a:xfrm>
            <a:off x="785786" y="1214422"/>
            <a:ext cx="6929486" cy="923330"/>
          </a:xfrm>
          <a:prstGeom prst="rect">
            <a:avLst/>
          </a:prstGeom>
          <a:noFill/>
        </p:spPr>
        <p:txBody>
          <a:bodyPr wrap="square" rtlCol="0">
            <a:spAutoFit/>
          </a:bodyPr>
          <a:lstStyle/>
          <a:p>
            <a:r>
              <a:rPr lang="cs-CZ" dirty="0" smtClean="0"/>
              <a:t>Na soustavu, která je ve stacionárním stavu  začne působit časově proměnná </a:t>
            </a:r>
            <a:r>
              <a:rPr lang="cs-CZ" dirty="0" smtClean="0">
                <a:solidFill>
                  <a:srgbClr val="FF0000"/>
                </a:solidFill>
              </a:rPr>
              <a:t>porucha </a:t>
            </a:r>
            <a:r>
              <a:rPr lang="cs-CZ" i="1" dirty="0" smtClean="0">
                <a:solidFill>
                  <a:srgbClr val="FF0000"/>
                </a:solidFill>
                <a:latin typeface="Times New Roman" pitchFamily="18" charset="0"/>
                <a:cs typeface="Times New Roman" pitchFamily="18" charset="0"/>
              </a:rPr>
              <a:t>V</a:t>
            </a:r>
            <a:r>
              <a:rPr lang="cs-CZ" dirty="0" smtClean="0">
                <a:solidFill>
                  <a:srgbClr val="FF0000"/>
                </a:solidFill>
              </a:rPr>
              <a:t>(</a:t>
            </a:r>
            <a:r>
              <a:rPr lang="cs-CZ" i="1" dirty="0" smtClean="0">
                <a:solidFill>
                  <a:srgbClr val="FF0000"/>
                </a:solidFill>
                <a:latin typeface="Times New Roman" pitchFamily="18" charset="0"/>
                <a:cs typeface="Times New Roman" pitchFamily="18" charset="0"/>
              </a:rPr>
              <a:t>t</a:t>
            </a:r>
            <a:r>
              <a:rPr lang="cs-CZ" dirty="0" smtClean="0">
                <a:solidFill>
                  <a:srgbClr val="FF0000"/>
                </a:solidFill>
              </a:rPr>
              <a:t>) </a:t>
            </a:r>
            <a:r>
              <a:rPr lang="cs-CZ" dirty="0" smtClean="0"/>
              <a:t>(např. elektromagnetické pole s frekvencí </a:t>
            </a:r>
            <a:r>
              <a:rPr lang="el-GR" dirty="0" smtClean="0">
                <a:latin typeface="Cambria Math"/>
                <a:ea typeface="Cambria Math"/>
              </a:rPr>
              <a:t>ω</a:t>
            </a:r>
            <a:r>
              <a:rPr lang="cs-CZ" dirty="0" smtClean="0">
                <a:latin typeface="Cambria Math"/>
                <a:ea typeface="Cambria Math"/>
              </a:rPr>
              <a:t>).</a:t>
            </a:r>
          </a:p>
          <a:p>
            <a:r>
              <a:rPr lang="cs-CZ" dirty="0" err="1" smtClean="0"/>
              <a:t>Schrödingerova</a:t>
            </a:r>
            <a:r>
              <a:rPr lang="cs-CZ" dirty="0" smtClean="0"/>
              <a:t> rovnice je </a:t>
            </a:r>
            <a:endParaRPr lang="cs-CZ" dirty="0"/>
          </a:p>
        </p:txBody>
      </p:sp>
      <p:grpSp>
        <p:nvGrpSpPr>
          <p:cNvPr id="16" name="Skupina 15"/>
          <p:cNvGrpSpPr/>
          <p:nvPr/>
        </p:nvGrpSpPr>
        <p:grpSpPr>
          <a:xfrm>
            <a:off x="2428860" y="2214554"/>
            <a:ext cx="3122614" cy="785818"/>
            <a:chOff x="2428860" y="2214554"/>
            <a:chExt cx="3122614" cy="785818"/>
          </a:xfrm>
        </p:grpSpPr>
        <p:sp>
          <p:nvSpPr>
            <p:cNvPr id="15" name="Zaoblený obdélník 14"/>
            <p:cNvSpPr/>
            <p:nvPr/>
          </p:nvSpPr>
          <p:spPr>
            <a:xfrm>
              <a:off x="2428860" y="2214554"/>
              <a:ext cx="3071834" cy="785818"/>
            </a:xfrm>
            <a:prstGeom prst="roundRect">
              <a:avLst/>
            </a:prstGeom>
            <a:solidFill>
              <a:schemeClr val="accent6">
                <a:lumMod val="20000"/>
                <a:lumOff val="80000"/>
              </a:schemeClr>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Objekt 6"/>
            <p:cNvGraphicFramePr>
              <a:graphicFrameLocks noChangeAspect="1"/>
            </p:cNvGraphicFramePr>
            <p:nvPr/>
          </p:nvGraphicFramePr>
          <p:xfrm>
            <a:off x="2571736" y="2286000"/>
            <a:ext cx="2979738" cy="660400"/>
          </p:xfrm>
          <a:graphic>
            <a:graphicData uri="http://schemas.openxmlformats.org/presentationml/2006/ole">
              <p:oleObj spid="_x0000_s4098" name="Rovnice" r:id="rId3" imgW="1777680" imgH="393480" progId="Equation.3">
                <p:embed/>
              </p:oleObj>
            </a:graphicData>
          </a:graphic>
        </p:graphicFrame>
      </p:grpSp>
      <p:sp>
        <p:nvSpPr>
          <p:cNvPr id="8" name="TextovéPole 7"/>
          <p:cNvSpPr txBox="1"/>
          <p:nvPr/>
        </p:nvSpPr>
        <p:spPr>
          <a:xfrm>
            <a:off x="785786" y="3000372"/>
            <a:ext cx="4000528" cy="369332"/>
          </a:xfrm>
          <a:prstGeom prst="rect">
            <a:avLst/>
          </a:prstGeom>
          <a:noFill/>
        </p:spPr>
        <p:txBody>
          <a:bodyPr wrap="square" rtlCol="0">
            <a:spAutoFit/>
          </a:bodyPr>
          <a:lstStyle/>
          <a:p>
            <a:r>
              <a:rPr lang="cs-CZ" dirty="0" smtClean="0"/>
              <a:t>kde </a:t>
            </a:r>
            <a:r>
              <a:rPr lang="cs-CZ" dirty="0" err="1" smtClean="0">
                <a:solidFill>
                  <a:srgbClr val="0000FF"/>
                </a:solidFill>
                <a:latin typeface="Times New Roman" pitchFamily="18" charset="0"/>
                <a:cs typeface="Times New Roman" pitchFamily="18" charset="0"/>
              </a:rPr>
              <a:t>H</a:t>
            </a:r>
            <a:r>
              <a:rPr lang="cs-CZ" baseline="-25000" dirty="0" err="1" smtClean="0">
                <a:solidFill>
                  <a:srgbClr val="0000FF"/>
                </a:solidFill>
              </a:rPr>
              <a:t>0</a:t>
            </a:r>
            <a:r>
              <a:rPr lang="cs-CZ" baseline="-25000" dirty="0" smtClean="0">
                <a:solidFill>
                  <a:srgbClr val="0000FF"/>
                </a:solidFill>
              </a:rPr>
              <a:t> </a:t>
            </a:r>
            <a:r>
              <a:rPr lang="cs-CZ" dirty="0" smtClean="0">
                <a:solidFill>
                  <a:srgbClr val="0000FF"/>
                </a:solidFill>
              </a:rPr>
              <a:t>je na čase nezávislý </a:t>
            </a:r>
            <a:r>
              <a:rPr lang="cs-CZ" dirty="0" err="1" smtClean="0">
                <a:solidFill>
                  <a:srgbClr val="0000FF"/>
                </a:solidFill>
              </a:rPr>
              <a:t>hamiltonián</a:t>
            </a:r>
            <a:r>
              <a:rPr lang="cs-CZ" dirty="0" smtClean="0"/>
              <a:t>.</a:t>
            </a:r>
            <a:endParaRPr lang="cs-CZ" baseline="-25000" dirty="0"/>
          </a:p>
        </p:txBody>
      </p:sp>
      <p:grpSp>
        <p:nvGrpSpPr>
          <p:cNvPr id="12" name="Skupina 11"/>
          <p:cNvGrpSpPr/>
          <p:nvPr/>
        </p:nvGrpSpPr>
        <p:grpSpPr>
          <a:xfrm>
            <a:off x="714348" y="3571876"/>
            <a:ext cx="7215238" cy="1200329"/>
            <a:chOff x="785786" y="4657563"/>
            <a:chExt cx="7215238" cy="1200329"/>
          </a:xfrm>
        </p:grpSpPr>
        <p:graphicFrame>
          <p:nvGraphicFramePr>
            <p:cNvPr id="4099" name="Object 3"/>
            <p:cNvGraphicFramePr>
              <a:graphicFrameLocks noChangeAspect="1"/>
            </p:cNvGraphicFramePr>
            <p:nvPr/>
          </p:nvGraphicFramePr>
          <p:xfrm>
            <a:off x="3588834" y="5066773"/>
            <a:ext cx="1085850" cy="382587"/>
          </p:xfrm>
          <a:graphic>
            <a:graphicData uri="http://schemas.openxmlformats.org/presentationml/2006/ole">
              <p:oleObj spid="_x0000_s4099" name="Rovnice" r:id="rId4" imgW="647640" imgH="228600" progId="Equation.3">
                <p:embed/>
              </p:oleObj>
            </a:graphicData>
          </a:graphic>
        </p:graphicFrame>
        <p:sp>
          <p:nvSpPr>
            <p:cNvPr id="10" name="TextovéPole 9"/>
            <p:cNvSpPr txBox="1"/>
            <p:nvPr/>
          </p:nvSpPr>
          <p:spPr>
            <a:xfrm>
              <a:off x="785786" y="4657563"/>
              <a:ext cx="7215238" cy="1200329"/>
            </a:xfrm>
            <a:prstGeom prst="rect">
              <a:avLst/>
            </a:prstGeom>
            <a:noFill/>
          </p:spPr>
          <p:txBody>
            <a:bodyPr wrap="square" rtlCol="0">
              <a:spAutoFit/>
            </a:bodyPr>
            <a:lstStyle/>
            <a:p>
              <a:r>
                <a:rPr lang="en-US" dirty="0" smtClean="0"/>
                <a:t> </a:t>
              </a:r>
              <a:r>
                <a:rPr lang="cs-CZ" dirty="0" smtClean="0"/>
                <a:t>Předpokládáme, že </a:t>
              </a:r>
              <a:r>
                <a:rPr lang="cs-CZ" i="1" dirty="0" smtClean="0">
                  <a:solidFill>
                    <a:srgbClr val="FF0000"/>
                  </a:solidFill>
                </a:rPr>
                <a:t>známe řešení</a:t>
              </a:r>
              <a:r>
                <a:rPr lang="cs-CZ" dirty="0" smtClean="0"/>
                <a:t> stacionární </a:t>
              </a:r>
              <a:r>
                <a:rPr lang="cs-CZ" dirty="0" err="1" smtClean="0"/>
                <a:t>Schrödingerovy</a:t>
              </a:r>
              <a:r>
                <a:rPr lang="cs-CZ" dirty="0" smtClean="0"/>
                <a:t> rovnice</a:t>
              </a:r>
            </a:p>
            <a:p>
              <a:endParaRPr lang="cs-CZ" baseline="-25000" dirty="0" smtClean="0"/>
            </a:p>
            <a:p>
              <a:endParaRPr lang="cs-CZ" baseline="-25000" dirty="0" smtClean="0"/>
            </a:p>
            <a:p>
              <a:endParaRPr lang="cs-CZ" baseline="-25000" dirty="0"/>
            </a:p>
            <a:p>
              <a:r>
                <a:rPr lang="cs-CZ" dirty="0" smtClean="0"/>
                <a:t>tj.  vlastní funkce (stavy)</a:t>
              </a:r>
              <a:r>
                <a:rPr lang="el-GR" i="1" dirty="0" smtClean="0">
                  <a:solidFill>
                    <a:srgbClr val="FF0000"/>
                  </a:solidFill>
                  <a:latin typeface="Cambria Math"/>
                  <a:ea typeface="Cambria Math"/>
                </a:rPr>
                <a:t>φ</a:t>
              </a:r>
              <a:r>
                <a:rPr lang="cs-CZ" i="1" baseline="-25000" dirty="0" smtClean="0">
                  <a:solidFill>
                    <a:srgbClr val="FF0000"/>
                  </a:solidFill>
                  <a:latin typeface="Cambria Math"/>
                  <a:ea typeface="Cambria Math"/>
                </a:rPr>
                <a:t>n</a:t>
              </a:r>
              <a:r>
                <a:rPr lang="cs-CZ" i="1" baseline="-25000" dirty="0" smtClean="0">
                  <a:latin typeface="Cambria Math"/>
                  <a:ea typeface="Cambria Math"/>
                </a:rPr>
                <a:t>  </a:t>
              </a:r>
              <a:r>
                <a:rPr lang="cs-CZ" dirty="0" smtClean="0"/>
                <a:t>a odpovídající vlastní hodnoty (energie) </a:t>
              </a:r>
              <a:r>
                <a:rPr lang="el-GR" i="1" dirty="0" smtClean="0">
                  <a:solidFill>
                    <a:srgbClr val="FF0000"/>
                  </a:solidFill>
                  <a:latin typeface="Cambria Math"/>
                  <a:ea typeface="Cambria Math"/>
                  <a:cs typeface="Times New Roman" pitchFamily="18" charset="0"/>
                </a:rPr>
                <a:t>ε</a:t>
              </a:r>
              <a:r>
                <a:rPr lang="cs-CZ" i="1" baseline="-25000" dirty="0" smtClean="0">
                  <a:solidFill>
                    <a:srgbClr val="FF0000"/>
                  </a:solidFill>
                  <a:latin typeface="Times New Roman" pitchFamily="18" charset="0"/>
                  <a:cs typeface="Times New Roman" pitchFamily="18" charset="0"/>
                </a:rPr>
                <a:t>n</a:t>
              </a:r>
              <a:r>
                <a:rPr lang="cs-CZ" dirty="0" smtClean="0"/>
                <a:t> . </a:t>
              </a:r>
              <a:endParaRPr lang="cs-CZ" i="1" baseline="-25000" dirty="0" smtClean="0"/>
            </a:p>
          </p:txBody>
        </p:sp>
      </p:grpSp>
      <p:graphicFrame>
        <p:nvGraphicFramePr>
          <p:cNvPr id="11" name="Objekt 10"/>
          <p:cNvGraphicFramePr>
            <a:graphicFrameLocks noChangeAspect="1"/>
          </p:cNvGraphicFramePr>
          <p:nvPr/>
        </p:nvGraphicFramePr>
        <p:xfrm>
          <a:off x="4514850" y="3321050"/>
          <a:ext cx="114300" cy="215900"/>
        </p:xfrm>
        <a:graphic>
          <a:graphicData uri="http://schemas.openxmlformats.org/presentationml/2006/ole">
            <p:oleObj spid="_x0000_s4100" name="Rovnice" r:id="rId5" imgW="114120" imgH="215640" progId="Equation.3">
              <p:embed/>
            </p:oleObj>
          </a:graphicData>
        </a:graphic>
      </p:graphicFrame>
      <p:sp>
        <p:nvSpPr>
          <p:cNvPr id="13" name="TextovéPole 12"/>
          <p:cNvSpPr txBox="1"/>
          <p:nvPr/>
        </p:nvSpPr>
        <p:spPr>
          <a:xfrm>
            <a:off x="642910" y="4929198"/>
            <a:ext cx="6643734" cy="646331"/>
          </a:xfrm>
          <a:prstGeom prst="rect">
            <a:avLst/>
          </a:prstGeom>
          <a:noFill/>
        </p:spPr>
        <p:txBody>
          <a:bodyPr wrap="square" rtlCol="0">
            <a:spAutoFit/>
          </a:bodyPr>
          <a:lstStyle/>
          <a:p>
            <a:r>
              <a:rPr lang="cs-CZ" i="1" dirty="0" smtClean="0">
                <a:solidFill>
                  <a:srgbClr val="0000FF"/>
                </a:solidFill>
              </a:rPr>
              <a:t>Řešení</a:t>
            </a:r>
            <a:r>
              <a:rPr lang="cs-CZ" dirty="0" smtClean="0"/>
              <a:t> </a:t>
            </a:r>
            <a:r>
              <a:rPr lang="cs-CZ" dirty="0" smtClean="0">
                <a:solidFill>
                  <a:srgbClr val="0000FF"/>
                </a:solidFill>
              </a:rPr>
              <a:t>časové</a:t>
            </a:r>
            <a:r>
              <a:rPr lang="cs-CZ" dirty="0" smtClean="0"/>
              <a:t> </a:t>
            </a:r>
            <a:r>
              <a:rPr lang="cs-CZ" dirty="0" err="1" smtClean="0"/>
              <a:t>Schrödingerovy</a:t>
            </a:r>
            <a:r>
              <a:rPr lang="cs-CZ" dirty="0" smtClean="0"/>
              <a:t> </a:t>
            </a:r>
            <a:r>
              <a:rPr lang="cs-CZ" dirty="0" smtClean="0">
                <a:solidFill>
                  <a:srgbClr val="0000FF"/>
                </a:solidFill>
              </a:rPr>
              <a:t>rovnice</a:t>
            </a:r>
            <a:r>
              <a:rPr lang="cs-CZ" dirty="0" smtClean="0"/>
              <a:t> </a:t>
            </a:r>
            <a:r>
              <a:rPr lang="cs-CZ" i="1" dirty="0" smtClean="0">
                <a:solidFill>
                  <a:srgbClr val="0000FF"/>
                </a:solidFill>
              </a:rPr>
              <a:t>hledáme ve tvaru</a:t>
            </a:r>
            <a:r>
              <a:rPr lang="cs-CZ" dirty="0" smtClean="0"/>
              <a:t> superpozice</a:t>
            </a:r>
          </a:p>
          <a:p>
            <a:r>
              <a:rPr lang="cs-CZ" sz="1600" dirty="0" smtClean="0"/>
              <a:t>(explicitně vypisujeme jen </a:t>
            </a:r>
            <a:r>
              <a:rPr lang="cs-CZ" sz="1600" dirty="0" err="1" smtClean="0"/>
              <a:t>závilost</a:t>
            </a:r>
            <a:r>
              <a:rPr lang="cs-CZ" sz="1600" dirty="0" smtClean="0"/>
              <a:t> na čase </a:t>
            </a:r>
            <a:r>
              <a:rPr lang="cs-CZ" i="1" dirty="0" smtClean="0">
                <a:latin typeface="Times New Roman" pitchFamily="18" charset="0"/>
                <a:cs typeface="Times New Roman" pitchFamily="18" charset="0"/>
              </a:rPr>
              <a:t>t</a:t>
            </a:r>
            <a:r>
              <a:rPr lang="cs-CZ" sz="1600" dirty="0" smtClean="0"/>
              <a:t> )</a:t>
            </a:r>
            <a:endParaRPr lang="cs-CZ" dirty="0"/>
          </a:p>
        </p:txBody>
      </p:sp>
      <p:grpSp>
        <p:nvGrpSpPr>
          <p:cNvPr id="19" name="Skupina 18"/>
          <p:cNvGrpSpPr/>
          <p:nvPr/>
        </p:nvGrpSpPr>
        <p:grpSpPr>
          <a:xfrm>
            <a:off x="2571736" y="5643578"/>
            <a:ext cx="3148023" cy="785818"/>
            <a:chOff x="2571736" y="5643578"/>
            <a:chExt cx="3148023" cy="785818"/>
          </a:xfrm>
        </p:grpSpPr>
        <p:sp>
          <p:nvSpPr>
            <p:cNvPr id="18" name="Zaoblený obdélník 17"/>
            <p:cNvSpPr/>
            <p:nvPr/>
          </p:nvSpPr>
          <p:spPr>
            <a:xfrm>
              <a:off x="2571736" y="5643578"/>
              <a:ext cx="3000396" cy="785818"/>
            </a:xfrm>
            <a:prstGeom prst="roundRect">
              <a:avLst/>
            </a:prstGeom>
            <a:solidFill>
              <a:schemeClr val="accent6">
                <a:lumMod val="20000"/>
                <a:lumOff val="80000"/>
              </a:schemeClr>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4" name="Objekt 13"/>
            <p:cNvGraphicFramePr>
              <a:graphicFrameLocks noChangeAspect="1"/>
            </p:cNvGraphicFramePr>
            <p:nvPr/>
          </p:nvGraphicFramePr>
          <p:xfrm>
            <a:off x="2786050" y="5800744"/>
            <a:ext cx="2933709" cy="628652"/>
          </p:xfrm>
          <a:graphic>
            <a:graphicData uri="http://schemas.openxmlformats.org/presentationml/2006/ole">
              <p:oleObj spid="_x0000_s4101" name="Rovnice" r:id="rId6" imgW="1600200" imgH="342720" progId="Equation.3">
                <p:embed/>
              </p:oleObj>
            </a:graphicData>
          </a:graphic>
        </p:graphicFrame>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39</a:t>
            </a:fld>
            <a:endParaRPr lang="cs-CZ"/>
          </a:p>
        </p:txBody>
      </p:sp>
      <p:sp>
        <p:nvSpPr>
          <p:cNvPr id="5" name="TextovéPole 4"/>
          <p:cNvSpPr txBox="1"/>
          <p:nvPr/>
        </p:nvSpPr>
        <p:spPr>
          <a:xfrm>
            <a:off x="5429256" y="357166"/>
            <a:ext cx="3143272" cy="369332"/>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smtClean="0"/>
              <a:t>Porucha závislá na čase - </a:t>
            </a:r>
            <a:r>
              <a:rPr lang="cs-CZ" i="1" dirty="0"/>
              <a:t>2</a:t>
            </a:r>
          </a:p>
        </p:txBody>
      </p:sp>
      <p:sp>
        <p:nvSpPr>
          <p:cNvPr id="6" name="TextovéPole 5"/>
          <p:cNvSpPr txBox="1"/>
          <p:nvPr/>
        </p:nvSpPr>
        <p:spPr>
          <a:xfrm>
            <a:off x="1500166" y="928670"/>
            <a:ext cx="5286412" cy="1077218"/>
          </a:xfrm>
          <a:prstGeom prst="rect">
            <a:avLst/>
          </a:prstGeom>
          <a:solidFill>
            <a:srgbClr val="F3F9FB"/>
          </a:solidFill>
        </p:spPr>
        <p:txBody>
          <a:bodyPr wrap="square" rtlCol="0">
            <a:spAutoFit/>
          </a:bodyPr>
          <a:lstStyle/>
          <a:p>
            <a:r>
              <a:rPr lang="en-US" i="1" dirty="0" smtClean="0">
                <a:solidFill>
                  <a:srgbClr val="0000FF"/>
                </a:solidFill>
              </a:rPr>
              <a:t>P</a:t>
            </a:r>
            <a:r>
              <a:rPr lang="cs-CZ" i="1" dirty="0" err="1" smtClean="0">
                <a:solidFill>
                  <a:srgbClr val="0000FF"/>
                </a:solidFill>
              </a:rPr>
              <a:t>ředpokládáme</a:t>
            </a:r>
            <a:r>
              <a:rPr lang="en-US" dirty="0" smtClean="0"/>
              <a:t>, </a:t>
            </a:r>
            <a:r>
              <a:rPr lang="cs-CZ" dirty="0" smtClean="0"/>
              <a:t>že</a:t>
            </a:r>
            <a:endParaRPr lang="en-US" dirty="0" smtClean="0"/>
          </a:p>
          <a:p>
            <a:pPr>
              <a:spcBef>
                <a:spcPts val="600"/>
              </a:spcBef>
              <a:buFont typeface="Wingdings" pitchFamily="2" charset="2"/>
              <a:buChar char="ü"/>
            </a:pPr>
            <a:r>
              <a:rPr lang="cs-CZ" dirty="0" smtClean="0"/>
              <a:t> </a:t>
            </a:r>
            <a:r>
              <a:rPr lang="en-US" dirty="0" smtClean="0"/>
              <a:t> </a:t>
            </a:r>
            <a:r>
              <a:rPr lang="cs-CZ" i="1" dirty="0" smtClean="0"/>
              <a:t>porucha </a:t>
            </a:r>
            <a:r>
              <a:rPr lang="cs-CZ" i="1" dirty="0" smtClean="0">
                <a:solidFill>
                  <a:srgbClr val="FF0000"/>
                </a:solidFill>
              </a:rPr>
              <a:t>nezmění</a:t>
            </a:r>
            <a:r>
              <a:rPr lang="cs-CZ" i="1" dirty="0" smtClean="0"/>
              <a:t> stacionární </a:t>
            </a:r>
            <a:r>
              <a:rPr lang="cs-CZ" i="1" dirty="0" err="1" smtClean="0"/>
              <a:t>energiové</a:t>
            </a:r>
            <a:r>
              <a:rPr lang="cs-CZ" i="1" dirty="0" smtClean="0"/>
              <a:t> </a:t>
            </a:r>
            <a:r>
              <a:rPr lang="cs-CZ" i="1" dirty="0" smtClean="0">
                <a:solidFill>
                  <a:srgbClr val="FF0000"/>
                </a:solidFill>
              </a:rPr>
              <a:t>spektrum</a:t>
            </a:r>
            <a:r>
              <a:rPr lang="en-US" i="1" dirty="0" smtClean="0"/>
              <a:t>,</a:t>
            </a:r>
            <a:r>
              <a:rPr lang="cs-CZ" i="1" dirty="0" smtClean="0"/>
              <a:t> </a:t>
            </a:r>
            <a:endParaRPr lang="en-US" i="1" dirty="0" smtClean="0"/>
          </a:p>
          <a:p>
            <a:pPr>
              <a:spcBef>
                <a:spcPts val="600"/>
              </a:spcBef>
              <a:buFont typeface="Wingdings" pitchFamily="2" charset="2"/>
              <a:buChar char="ü"/>
            </a:pPr>
            <a:r>
              <a:rPr lang="en-US" i="1" dirty="0" smtClean="0"/>
              <a:t>  </a:t>
            </a:r>
            <a:r>
              <a:rPr lang="cs-CZ" i="1" dirty="0" smtClean="0"/>
              <a:t>způsobí </a:t>
            </a:r>
            <a:r>
              <a:rPr lang="cs-CZ" i="1" dirty="0" smtClean="0">
                <a:solidFill>
                  <a:srgbClr val="FF0000"/>
                </a:solidFill>
              </a:rPr>
              <a:t>pouze přechody</a:t>
            </a:r>
            <a:r>
              <a:rPr lang="cs-CZ" dirty="0" smtClean="0"/>
              <a:t> mezi stacionárními stavy.</a:t>
            </a:r>
            <a:endParaRPr lang="en-US" dirty="0" smtClean="0"/>
          </a:p>
        </p:txBody>
      </p:sp>
      <p:sp>
        <p:nvSpPr>
          <p:cNvPr id="7" name="TextovéPole 6"/>
          <p:cNvSpPr txBox="1"/>
          <p:nvPr/>
        </p:nvSpPr>
        <p:spPr>
          <a:xfrm>
            <a:off x="571472" y="2385948"/>
            <a:ext cx="7786742" cy="400110"/>
          </a:xfrm>
          <a:prstGeom prst="rect">
            <a:avLst/>
          </a:prstGeom>
          <a:solidFill>
            <a:srgbClr val="FFFF99"/>
          </a:solidFill>
        </p:spPr>
        <p:txBody>
          <a:bodyPr wrap="square" rtlCol="0">
            <a:spAutoFit/>
          </a:bodyPr>
          <a:lstStyle/>
          <a:p>
            <a:r>
              <a:rPr lang="cs-CZ" dirty="0" smtClean="0"/>
              <a:t>Pravděpodobnost, že v čase </a:t>
            </a:r>
            <a:r>
              <a:rPr lang="cs-CZ" sz="2000" i="1" dirty="0" smtClean="0">
                <a:latin typeface="Times New Roman" pitchFamily="18" charset="0"/>
                <a:cs typeface="Times New Roman" pitchFamily="18" charset="0"/>
              </a:rPr>
              <a:t>t</a:t>
            </a:r>
            <a:r>
              <a:rPr lang="cs-CZ" dirty="0" smtClean="0"/>
              <a:t> bude soustava ve stacionárním stavu </a:t>
            </a:r>
            <a:r>
              <a:rPr lang="el-GR" i="1" dirty="0" smtClean="0">
                <a:latin typeface="Cambria Math"/>
                <a:ea typeface="Cambria Math"/>
              </a:rPr>
              <a:t>φ</a:t>
            </a:r>
            <a:r>
              <a:rPr lang="cs-CZ" sz="2000" i="1" baseline="-25000" dirty="0" smtClean="0">
                <a:latin typeface="Cambria Math"/>
                <a:ea typeface="Cambria Math"/>
              </a:rPr>
              <a:t>n  </a:t>
            </a:r>
            <a:r>
              <a:rPr lang="cs-CZ" dirty="0" smtClean="0"/>
              <a:t>je </a:t>
            </a:r>
            <a:r>
              <a:rPr lang="en-US" dirty="0" smtClean="0"/>
              <a:t>|</a:t>
            </a:r>
            <a:r>
              <a:rPr lang="en-US" sz="2000" i="1" dirty="0" smtClean="0">
                <a:latin typeface="Times New Roman" pitchFamily="18" charset="0"/>
                <a:cs typeface="Times New Roman" pitchFamily="18" charset="0"/>
              </a:rPr>
              <a:t>a</a:t>
            </a:r>
            <a:r>
              <a:rPr lang="en-US" sz="2000" i="1" baseline="-25000" dirty="0" smtClean="0">
                <a:latin typeface="Times New Roman" pitchFamily="18" charset="0"/>
                <a:cs typeface="Times New Roman" pitchFamily="18" charset="0"/>
              </a:rPr>
              <a:t>n</a:t>
            </a:r>
            <a:r>
              <a:rPr lang="en-US" dirty="0" smtClean="0"/>
              <a:t>(</a:t>
            </a:r>
            <a:r>
              <a:rPr lang="en-US" i="1" dirty="0" smtClean="0">
                <a:latin typeface="Times New Roman" pitchFamily="18" charset="0"/>
                <a:cs typeface="Times New Roman" pitchFamily="18" charset="0"/>
              </a:rPr>
              <a:t>t</a:t>
            </a:r>
            <a:r>
              <a:rPr lang="en-US" dirty="0" smtClean="0"/>
              <a:t>)|</a:t>
            </a:r>
            <a:r>
              <a:rPr lang="en-US" sz="2000" baseline="30000" dirty="0" smtClean="0"/>
              <a:t>2</a:t>
            </a:r>
            <a:r>
              <a:rPr lang="en-US" dirty="0" smtClean="0"/>
              <a:t> </a:t>
            </a:r>
            <a:r>
              <a:rPr lang="cs-CZ" dirty="0" smtClean="0"/>
              <a:t>.</a:t>
            </a:r>
            <a:endParaRPr lang="cs-CZ" dirty="0"/>
          </a:p>
        </p:txBody>
      </p:sp>
      <p:grpSp>
        <p:nvGrpSpPr>
          <p:cNvPr id="12" name="Skupina 11"/>
          <p:cNvGrpSpPr/>
          <p:nvPr/>
        </p:nvGrpSpPr>
        <p:grpSpPr>
          <a:xfrm>
            <a:off x="571472" y="3243204"/>
            <a:ext cx="7786742" cy="2471812"/>
            <a:chOff x="571472" y="2957452"/>
            <a:chExt cx="7786742" cy="2471812"/>
          </a:xfrm>
        </p:grpSpPr>
        <p:sp>
          <p:nvSpPr>
            <p:cNvPr id="8" name="TextovéPole 7"/>
            <p:cNvSpPr txBox="1"/>
            <p:nvPr/>
          </p:nvSpPr>
          <p:spPr>
            <a:xfrm>
              <a:off x="571472" y="2957452"/>
              <a:ext cx="7786742" cy="400110"/>
            </a:xfrm>
            <a:prstGeom prst="rect">
              <a:avLst/>
            </a:prstGeom>
            <a:noFill/>
          </p:spPr>
          <p:txBody>
            <a:bodyPr wrap="square" rtlCol="0">
              <a:spAutoFit/>
            </a:bodyPr>
            <a:lstStyle/>
            <a:p>
              <a:r>
                <a:rPr lang="cs-CZ" dirty="0" smtClean="0"/>
                <a:t>Jsou-li koeficienty v čase </a:t>
              </a:r>
              <a:r>
                <a:rPr lang="cs-CZ" sz="2000" i="1" dirty="0" smtClean="0">
                  <a:solidFill>
                    <a:srgbClr val="0000FF"/>
                  </a:solidFill>
                  <a:latin typeface="Times New Roman" pitchFamily="18" charset="0"/>
                  <a:cs typeface="Times New Roman" pitchFamily="18" charset="0"/>
                </a:rPr>
                <a:t>t = </a:t>
              </a:r>
              <a:r>
                <a:rPr lang="cs-CZ" sz="2000" dirty="0" smtClean="0">
                  <a:solidFill>
                    <a:srgbClr val="0000FF"/>
                  </a:solidFill>
                  <a:latin typeface="Times New Roman" pitchFamily="18" charset="0"/>
                  <a:cs typeface="Times New Roman" pitchFamily="18" charset="0"/>
                </a:rPr>
                <a:t>0</a:t>
              </a:r>
              <a:r>
                <a:rPr lang="cs-CZ" dirty="0" smtClean="0"/>
                <a:t> rovny </a:t>
              </a:r>
              <a:r>
                <a:rPr lang="en-US" sz="2000" i="1" dirty="0" smtClean="0">
                  <a:solidFill>
                    <a:srgbClr val="0000FF"/>
                  </a:solidFill>
                  <a:latin typeface="Times New Roman" pitchFamily="18" charset="0"/>
                  <a:cs typeface="Times New Roman" pitchFamily="18" charset="0"/>
                </a:rPr>
                <a:t>a</a:t>
              </a:r>
              <a:r>
                <a:rPr lang="en-US" sz="2000" i="1" baseline="-25000" dirty="0" smtClean="0">
                  <a:solidFill>
                    <a:srgbClr val="0000FF"/>
                  </a:solidFill>
                  <a:latin typeface="Times New Roman" pitchFamily="18" charset="0"/>
                  <a:cs typeface="Times New Roman" pitchFamily="18" charset="0"/>
                </a:rPr>
                <a:t>n</a:t>
              </a:r>
              <a:r>
                <a:rPr lang="en-US" dirty="0" smtClean="0">
                  <a:solidFill>
                    <a:srgbClr val="0000FF"/>
                  </a:solidFill>
                </a:rPr>
                <a:t>(</a:t>
              </a:r>
              <a:r>
                <a:rPr lang="cs-CZ" dirty="0" smtClean="0">
                  <a:solidFill>
                    <a:srgbClr val="0000FF"/>
                  </a:solidFill>
                  <a:latin typeface="Times New Roman" pitchFamily="18" charset="0"/>
                  <a:cs typeface="Times New Roman" pitchFamily="18" charset="0"/>
                </a:rPr>
                <a:t>0</a:t>
              </a:r>
              <a:r>
                <a:rPr lang="en-US" dirty="0" smtClean="0">
                  <a:solidFill>
                    <a:srgbClr val="0000FF"/>
                  </a:solidFill>
                </a:rPr>
                <a:t>)</a:t>
              </a:r>
              <a:r>
                <a:rPr lang="cs-CZ" dirty="0" smtClean="0"/>
                <a:t>, potom </a:t>
              </a:r>
              <a:r>
                <a:rPr lang="cs-CZ" b="1" dirty="0" smtClean="0">
                  <a:solidFill>
                    <a:srgbClr val="FF0000"/>
                  </a:solidFill>
                </a:rPr>
                <a:t>v 1. přiblížení</a:t>
              </a:r>
              <a:r>
                <a:rPr lang="cs-CZ" dirty="0" smtClean="0">
                  <a:solidFill>
                    <a:srgbClr val="FF0000"/>
                  </a:solidFill>
                </a:rPr>
                <a:t> </a:t>
              </a:r>
              <a:endParaRPr lang="cs-CZ" dirty="0">
                <a:solidFill>
                  <a:srgbClr val="FF0000"/>
                </a:solidFill>
              </a:endParaRPr>
            </a:p>
          </p:txBody>
        </p:sp>
        <p:grpSp>
          <p:nvGrpSpPr>
            <p:cNvPr id="11" name="Skupina 10"/>
            <p:cNvGrpSpPr/>
            <p:nvPr/>
          </p:nvGrpSpPr>
          <p:grpSpPr>
            <a:xfrm>
              <a:off x="1142976" y="3643314"/>
              <a:ext cx="5929354" cy="1785950"/>
              <a:chOff x="1142976" y="3643314"/>
              <a:chExt cx="5929354" cy="1785950"/>
            </a:xfrm>
          </p:grpSpPr>
          <p:sp>
            <p:nvSpPr>
              <p:cNvPr id="10" name="Zaoblený obdélník 9"/>
              <p:cNvSpPr/>
              <p:nvPr/>
            </p:nvSpPr>
            <p:spPr>
              <a:xfrm>
                <a:off x="1142976" y="3643314"/>
                <a:ext cx="5929354" cy="1785950"/>
              </a:xfrm>
              <a:prstGeom prst="roundRect">
                <a:avLst>
                  <a:gd name="adj" fmla="val 9082"/>
                </a:avLst>
              </a:prstGeom>
              <a:solidFill>
                <a:schemeClr val="accent3">
                  <a:lumMod val="20000"/>
                  <a:lumOff val="80000"/>
                </a:schemeClr>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9" name="Objekt 8"/>
              <p:cNvGraphicFramePr>
                <a:graphicFrameLocks noChangeAspect="1"/>
              </p:cNvGraphicFramePr>
              <p:nvPr/>
            </p:nvGraphicFramePr>
            <p:xfrm>
              <a:off x="1357313" y="3714752"/>
              <a:ext cx="5634037" cy="1668462"/>
            </p:xfrm>
            <a:graphic>
              <a:graphicData uri="http://schemas.openxmlformats.org/presentationml/2006/ole">
                <p:oleObj spid="_x0000_s5122" name="Rovnice" r:id="rId3" imgW="3174840" imgH="939600" progId="Equation.3">
                  <p:embed/>
                </p:oleObj>
              </a:graphicData>
            </a:graphic>
          </p:graphicFrame>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aoblený obdélník 22"/>
          <p:cNvSpPr/>
          <p:nvPr/>
        </p:nvSpPr>
        <p:spPr>
          <a:xfrm>
            <a:off x="2357422" y="3929066"/>
            <a:ext cx="3500462" cy="857256"/>
          </a:xfrm>
          <a:prstGeom prst="roundRect">
            <a:avLst>
              <a:gd name="adj" fmla="val 1172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4</a:t>
            </a:fld>
            <a:endParaRPr lang="cs-CZ" dirty="0"/>
          </a:p>
        </p:txBody>
      </p:sp>
      <p:sp>
        <p:nvSpPr>
          <p:cNvPr id="5" name="TextovéPole 4"/>
          <p:cNvSpPr txBox="1"/>
          <p:nvPr/>
        </p:nvSpPr>
        <p:spPr>
          <a:xfrm>
            <a:off x="4929190" y="357166"/>
            <a:ext cx="3714776" cy="369332"/>
          </a:xfrm>
          <a:prstGeom prst="rect">
            <a:avLst/>
          </a:prstGeom>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err="1" smtClean="0"/>
              <a:t>Reprezentace</a:t>
            </a:r>
            <a:r>
              <a:rPr lang="en-US" dirty="0" smtClean="0"/>
              <a:t> </a:t>
            </a:r>
            <a:r>
              <a:rPr lang="en-US" dirty="0" err="1" smtClean="0"/>
              <a:t>obsazovac</a:t>
            </a:r>
            <a:r>
              <a:rPr lang="cs-CZ" dirty="0" err="1" smtClean="0"/>
              <a:t>ích</a:t>
            </a:r>
            <a:r>
              <a:rPr lang="cs-CZ" dirty="0" smtClean="0"/>
              <a:t> čísel - </a:t>
            </a:r>
            <a:r>
              <a:rPr lang="cs-CZ" i="1" dirty="0" smtClean="0"/>
              <a:t>1</a:t>
            </a:r>
            <a:endParaRPr lang="cs-CZ" i="1" dirty="0"/>
          </a:p>
        </p:txBody>
      </p:sp>
      <p:sp>
        <p:nvSpPr>
          <p:cNvPr id="6" name="TextovéPole 5"/>
          <p:cNvSpPr txBox="1"/>
          <p:nvPr/>
        </p:nvSpPr>
        <p:spPr>
          <a:xfrm>
            <a:off x="785786" y="571480"/>
            <a:ext cx="264320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cs-CZ" dirty="0" smtClean="0"/>
              <a:t>Harmonický oscilátor</a:t>
            </a:r>
            <a:endParaRPr lang="cs-CZ" dirty="0"/>
          </a:p>
        </p:txBody>
      </p:sp>
      <p:grpSp>
        <p:nvGrpSpPr>
          <p:cNvPr id="22" name="Skupina 21"/>
          <p:cNvGrpSpPr/>
          <p:nvPr/>
        </p:nvGrpSpPr>
        <p:grpSpPr>
          <a:xfrm>
            <a:off x="714348" y="1142984"/>
            <a:ext cx="6215106" cy="1076628"/>
            <a:chOff x="714348" y="1142984"/>
            <a:chExt cx="6215106" cy="1076628"/>
          </a:xfrm>
        </p:grpSpPr>
        <p:sp>
          <p:nvSpPr>
            <p:cNvPr id="7" name="TextovéPole 6"/>
            <p:cNvSpPr txBox="1"/>
            <p:nvPr/>
          </p:nvSpPr>
          <p:spPr>
            <a:xfrm>
              <a:off x="714348" y="1142984"/>
              <a:ext cx="6215106" cy="369332"/>
            </a:xfrm>
            <a:prstGeom prst="rect">
              <a:avLst/>
            </a:prstGeom>
            <a:noFill/>
          </p:spPr>
          <p:txBody>
            <a:bodyPr wrap="square" rtlCol="0">
              <a:spAutoFit/>
            </a:bodyPr>
            <a:lstStyle/>
            <a:p>
              <a:r>
                <a:rPr lang="cs-CZ" i="1" dirty="0" err="1" smtClean="0">
                  <a:solidFill>
                    <a:srgbClr val="0000FF"/>
                  </a:solidFill>
                </a:rPr>
                <a:t>Hamiltonián</a:t>
              </a:r>
              <a:r>
                <a:rPr lang="cs-CZ" i="1" dirty="0" smtClean="0">
                  <a:solidFill>
                    <a:srgbClr val="0000FF"/>
                  </a:solidFill>
                </a:rPr>
                <a:t> harmonického oscilátoru </a:t>
              </a:r>
              <a:r>
                <a:rPr lang="cs-CZ" dirty="0" smtClean="0">
                  <a:solidFill>
                    <a:srgbClr val="0000FF"/>
                  </a:solidFill>
                </a:rPr>
                <a:t>v proměnných </a:t>
              </a:r>
              <a:r>
                <a:rPr lang="cs-CZ" i="1" dirty="0" smtClean="0">
                  <a:solidFill>
                    <a:srgbClr val="0000FF"/>
                  </a:solidFill>
                  <a:latin typeface="Times New Roman" pitchFamily="18" charset="0"/>
                  <a:cs typeface="Times New Roman" pitchFamily="18" charset="0"/>
                </a:rPr>
                <a:t>x, p</a:t>
              </a:r>
              <a:endParaRPr lang="cs-CZ" i="1" dirty="0">
                <a:solidFill>
                  <a:srgbClr val="0000FF"/>
                </a:solidFill>
                <a:latin typeface="Times New Roman" pitchFamily="18" charset="0"/>
                <a:cs typeface="Times New Roman" pitchFamily="18" charset="0"/>
              </a:endParaRPr>
            </a:p>
          </p:txBody>
        </p:sp>
        <p:grpSp>
          <p:nvGrpSpPr>
            <p:cNvPr id="21" name="Skupina 20"/>
            <p:cNvGrpSpPr/>
            <p:nvPr/>
          </p:nvGrpSpPr>
          <p:grpSpPr>
            <a:xfrm>
              <a:off x="2786050" y="1571612"/>
              <a:ext cx="2196000" cy="648000"/>
              <a:chOff x="2786050" y="1571612"/>
              <a:chExt cx="2196000" cy="648000"/>
            </a:xfrm>
          </p:grpSpPr>
          <p:sp>
            <p:nvSpPr>
              <p:cNvPr id="20" name="Zaoblený obdélník 19"/>
              <p:cNvSpPr/>
              <p:nvPr/>
            </p:nvSpPr>
            <p:spPr>
              <a:xfrm>
                <a:off x="2786050" y="1571612"/>
                <a:ext cx="2196000" cy="64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Objekt 7"/>
              <p:cNvGraphicFramePr>
                <a:graphicFrameLocks noChangeAspect="1"/>
              </p:cNvGraphicFramePr>
              <p:nvPr/>
            </p:nvGraphicFramePr>
            <p:xfrm>
              <a:off x="3046415" y="1571617"/>
              <a:ext cx="1811337" cy="642937"/>
            </p:xfrm>
            <a:graphic>
              <a:graphicData uri="http://schemas.openxmlformats.org/presentationml/2006/ole">
                <p:oleObj spid="_x0000_s25602" name="Rovnice" r:id="rId3" imgW="1180800" imgH="419040" progId="Equation.3">
                  <p:embed/>
                </p:oleObj>
              </a:graphicData>
            </a:graphic>
          </p:graphicFrame>
        </p:grpSp>
      </p:grpSp>
      <p:grpSp>
        <p:nvGrpSpPr>
          <p:cNvPr id="19" name="Skupina 18"/>
          <p:cNvGrpSpPr/>
          <p:nvPr/>
        </p:nvGrpSpPr>
        <p:grpSpPr>
          <a:xfrm>
            <a:off x="714348" y="2285992"/>
            <a:ext cx="7358114" cy="1068160"/>
            <a:chOff x="714348" y="2285992"/>
            <a:chExt cx="7358114" cy="1068160"/>
          </a:xfrm>
        </p:grpSpPr>
        <p:sp>
          <p:nvSpPr>
            <p:cNvPr id="9" name="TextovéPole 8"/>
            <p:cNvSpPr txBox="1"/>
            <p:nvPr/>
          </p:nvSpPr>
          <p:spPr>
            <a:xfrm>
              <a:off x="714348" y="2285992"/>
              <a:ext cx="7358114" cy="369332"/>
            </a:xfrm>
            <a:prstGeom prst="rect">
              <a:avLst/>
            </a:prstGeom>
            <a:noFill/>
          </p:spPr>
          <p:txBody>
            <a:bodyPr wrap="square" rtlCol="0">
              <a:spAutoFit/>
            </a:bodyPr>
            <a:lstStyle/>
            <a:p>
              <a:r>
                <a:rPr lang="cs-CZ" i="1" dirty="0" smtClean="0"/>
                <a:t>V běžné</a:t>
              </a:r>
              <a:r>
                <a:rPr lang="cs-CZ" dirty="0" smtClean="0"/>
                <a:t> </a:t>
              </a:r>
              <a:r>
                <a:rPr lang="cs-CZ" i="1" dirty="0" smtClean="0">
                  <a:solidFill>
                    <a:srgbClr val="FF0000"/>
                  </a:solidFill>
                </a:rPr>
                <a:t>souřadnicové reprezentaci</a:t>
              </a:r>
              <a:r>
                <a:rPr lang="cs-CZ" i="1" dirty="0" smtClean="0"/>
                <a:t> </a:t>
              </a:r>
              <a:r>
                <a:rPr lang="cs-CZ" dirty="0" smtClean="0"/>
                <a:t>jsou </a:t>
              </a:r>
              <a:r>
                <a:rPr lang="cs-CZ" i="1" dirty="0" smtClean="0">
                  <a:solidFill>
                    <a:srgbClr val="FF0000"/>
                  </a:solidFill>
                </a:rPr>
                <a:t>operátory souřadnice a impulzu</a:t>
              </a:r>
              <a:endParaRPr lang="cs-CZ" i="1" dirty="0">
                <a:solidFill>
                  <a:srgbClr val="FF0000"/>
                </a:solidFill>
              </a:endParaRPr>
            </a:p>
          </p:txBody>
        </p:sp>
        <p:graphicFrame>
          <p:nvGraphicFramePr>
            <p:cNvPr id="10" name="Objekt 9"/>
            <p:cNvGraphicFramePr>
              <a:graphicFrameLocks noChangeAspect="1"/>
            </p:cNvGraphicFramePr>
            <p:nvPr/>
          </p:nvGraphicFramePr>
          <p:xfrm>
            <a:off x="3159125" y="2706152"/>
            <a:ext cx="2004693" cy="648000"/>
          </p:xfrm>
          <a:graphic>
            <a:graphicData uri="http://schemas.openxmlformats.org/presentationml/2006/ole">
              <p:oleObj spid="_x0000_s25603" name="Rovnice" r:id="rId4" imgW="1218960" imgH="393480" progId="Equation.3">
                <p:embed/>
              </p:oleObj>
            </a:graphicData>
          </a:graphic>
        </p:graphicFrame>
      </p:grpSp>
      <p:grpSp>
        <p:nvGrpSpPr>
          <p:cNvPr id="18" name="Skupina 17"/>
          <p:cNvGrpSpPr/>
          <p:nvPr/>
        </p:nvGrpSpPr>
        <p:grpSpPr>
          <a:xfrm>
            <a:off x="642910" y="3458821"/>
            <a:ext cx="7358114" cy="1256063"/>
            <a:chOff x="642910" y="3429000"/>
            <a:chExt cx="7358114" cy="1256063"/>
          </a:xfrm>
        </p:grpSpPr>
        <p:sp>
          <p:nvSpPr>
            <p:cNvPr id="11" name="TextovéPole 10"/>
            <p:cNvSpPr txBox="1"/>
            <p:nvPr/>
          </p:nvSpPr>
          <p:spPr>
            <a:xfrm>
              <a:off x="642910" y="3429000"/>
              <a:ext cx="7358114" cy="369332"/>
            </a:xfrm>
            <a:prstGeom prst="rect">
              <a:avLst/>
            </a:prstGeom>
            <a:noFill/>
          </p:spPr>
          <p:txBody>
            <a:bodyPr wrap="square" rtlCol="0">
              <a:spAutoFit/>
            </a:bodyPr>
            <a:lstStyle/>
            <a:p>
              <a:r>
                <a:rPr lang="cs-CZ" dirty="0" smtClean="0"/>
                <a:t>Po dosazením do </a:t>
              </a:r>
              <a:r>
                <a:rPr lang="cs-CZ" dirty="0" err="1" smtClean="0"/>
                <a:t>hamiltoniánu</a:t>
              </a:r>
              <a:r>
                <a:rPr lang="cs-CZ" dirty="0" smtClean="0"/>
                <a:t> </a:t>
              </a:r>
              <a:r>
                <a:rPr lang="cs-CZ" dirty="0" smtClean="0">
                  <a:latin typeface="Times New Roman" pitchFamily="18" charset="0"/>
                  <a:cs typeface="Times New Roman" pitchFamily="18" charset="0"/>
                </a:rPr>
                <a:t>H </a:t>
              </a:r>
              <a:r>
                <a:rPr lang="cs-CZ" dirty="0" smtClean="0"/>
                <a:t>je </a:t>
              </a:r>
              <a:r>
                <a:rPr lang="cs-CZ" i="1" dirty="0" smtClean="0">
                  <a:solidFill>
                    <a:srgbClr val="0000FF"/>
                  </a:solidFill>
                </a:rPr>
                <a:t>stacionární </a:t>
              </a:r>
              <a:r>
                <a:rPr lang="cs-CZ" i="1" dirty="0" err="1" smtClean="0">
                  <a:solidFill>
                    <a:srgbClr val="0000FF"/>
                  </a:solidFill>
                </a:rPr>
                <a:t>Schrödingerova</a:t>
              </a:r>
              <a:r>
                <a:rPr lang="cs-CZ" i="1" dirty="0" smtClean="0">
                  <a:solidFill>
                    <a:srgbClr val="0000FF"/>
                  </a:solidFill>
                </a:rPr>
                <a:t> rovnice</a:t>
              </a:r>
              <a:endParaRPr lang="cs-CZ" i="1" dirty="0">
                <a:solidFill>
                  <a:srgbClr val="0000FF"/>
                </a:solidFill>
                <a:latin typeface="Times New Roman" pitchFamily="18" charset="0"/>
                <a:cs typeface="Times New Roman" pitchFamily="18" charset="0"/>
              </a:endParaRPr>
            </a:p>
          </p:txBody>
        </p:sp>
        <p:graphicFrame>
          <p:nvGraphicFramePr>
            <p:cNvPr id="12" name="Objekt 11"/>
            <p:cNvGraphicFramePr>
              <a:graphicFrameLocks noChangeAspect="1"/>
            </p:cNvGraphicFramePr>
            <p:nvPr/>
          </p:nvGraphicFramePr>
          <p:xfrm>
            <a:off x="2530474" y="3929063"/>
            <a:ext cx="3280095" cy="756000"/>
          </p:xfrm>
          <a:graphic>
            <a:graphicData uri="http://schemas.openxmlformats.org/presentationml/2006/ole">
              <p:oleObj spid="_x0000_s25604" name="Rovnice" r:id="rId5" imgW="2095200" imgH="482400" progId="Equation.3">
                <p:embed/>
              </p:oleObj>
            </a:graphicData>
          </a:graphic>
        </p:graphicFrame>
      </p:grpSp>
      <p:grpSp>
        <p:nvGrpSpPr>
          <p:cNvPr id="17" name="Skupina 16"/>
          <p:cNvGrpSpPr/>
          <p:nvPr/>
        </p:nvGrpSpPr>
        <p:grpSpPr>
          <a:xfrm>
            <a:off x="642910" y="4929198"/>
            <a:ext cx="7215238" cy="1357322"/>
            <a:chOff x="642910" y="4786322"/>
            <a:chExt cx="7215238" cy="1357322"/>
          </a:xfrm>
        </p:grpSpPr>
        <p:sp>
          <p:nvSpPr>
            <p:cNvPr id="13" name="TextovéPole 12"/>
            <p:cNvSpPr txBox="1"/>
            <p:nvPr/>
          </p:nvSpPr>
          <p:spPr>
            <a:xfrm>
              <a:off x="642910" y="4786322"/>
              <a:ext cx="7215238" cy="400110"/>
            </a:xfrm>
            <a:prstGeom prst="rect">
              <a:avLst/>
            </a:prstGeom>
            <a:solidFill>
              <a:srgbClr val="FFEEDD"/>
            </a:solidFill>
          </p:spPr>
          <p:txBody>
            <a:bodyPr wrap="square" rtlCol="0">
              <a:spAutoFit/>
            </a:bodyPr>
            <a:lstStyle/>
            <a:p>
              <a:r>
                <a:rPr lang="cs-CZ" dirty="0" smtClean="0"/>
                <a:t>Řešením jsou </a:t>
              </a:r>
              <a:r>
                <a:rPr lang="cs-CZ" dirty="0" smtClean="0">
                  <a:solidFill>
                    <a:srgbClr val="FF0000"/>
                  </a:solidFill>
                </a:rPr>
                <a:t>vlastní funkce (stavy) </a:t>
              </a:r>
              <a:r>
                <a:rPr lang="cs-CZ" sz="2000" i="1" dirty="0" err="1" smtClean="0">
                  <a:solidFill>
                    <a:srgbClr val="FF0000"/>
                  </a:solidFill>
                  <a:latin typeface="Times New Roman" pitchFamily="18" charset="0"/>
                  <a:cs typeface="Times New Roman" pitchFamily="18" charset="0"/>
                </a:rPr>
                <a:t>φ</a:t>
              </a:r>
              <a:r>
                <a:rPr lang="cs-CZ" sz="2000" i="1" baseline="-25000" dirty="0" err="1" smtClean="0">
                  <a:solidFill>
                    <a:srgbClr val="FF0000"/>
                  </a:solidFill>
                  <a:latin typeface="Times New Roman" pitchFamily="18" charset="0"/>
                  <a:cs typeface="Times New Roman" pitchFamily="18" charset="0"/>
                </a:rPr>
                <a:t>n</a:t>
              </a:r>
              <a:r>
                <a:rPr lang="cs-CZ" dirty="0" smtClean="0"/>
                <a:t> a odpovídající hodnoty </a:t>
              </a:r>
              <a:r>
                <a:rPr lang="cs-CZ" dirty="0" smtClean="0">
                  <a:solidFill>
                    <a:srgbClr val="FF0000"/>
                  </a:solidFill>
                </a:rPr>
                <a:t>energie </a:t>
              </a:r>
              <a:r>
                <a:rPr lang="el-GR" sz="2000" i="1" dirty="0" smtClean="0">
                  <a:solidFill>
                    <a:srgbClr val="FF0000"/>
                  </a:solidFill>
                  <a:latin typeface="Cambria Math"/>
                  <a:ea typeface="Cambria Math"/>
                </a:rPr>
                <a:t>ε</a:t>
              </a:r>
              <a:r>
                <a:rPr lang="cs-CZ" sz="2000" i="1" baseline="-25000" dirty="0" smtClean="0">
                  <a:solidFill>
                    <a:srgbClr val="FF0000"/>
                  </a:solidFill>
                  <a:latin typeface="Cambria Math"/>
                  <a:ea typeface="Cambria Math"/>
                </a:rPr>
                <a:t>n</a:t>
              </a:r>
              <a:r>
                <a:rPr lang="cs-CZ" dirty="0" smtClean="0"/>
                <a:t> :</a:t>
              </a:r>
              <a:endParaRPr lang="cs-CZ" dirty="0"/>
            </a:p>
          </p:txBody>
        </p:sp>
        <p:grpSp>
          <p:nvGrpSpPr>
            <p:cNvPr id="16" name="Skupina 15"/>
            <p:cNvGrpSpPr/>
            <p:nvPr/>
          </p:nvGrpSpPr>
          <p:grpSpPr>
            <a:xfrm>
              <a:off x="2000232" y="5357826"/>
              <a:ext cx="3929090" cy="785818"/>
              <a:chOff x="2000232" y="5357826"/>
              <a:chExt cx="3929090" cy="785818"/>
            </a:xfrm>
          </p:grpSpPr>
          <p:sp>
            <p:nvSpPr>
              <p:cNvPr id="15" name="Zaoblený obdélník 14"/>
              <p:cNvSpPr/>
              <p:nvPr/>
            </p:nvSpPr>
            <p:spPr>
              <a:xfrm>
                <a:off x="2000232" y="5357826"/>
                <a:ext cx="3929090" cy="785818"/>
              </a:xfrm>
              <a:prstGeom prst="roundRect">
                <a:avLst/>
              </a:prstGeom>
              <a:solidFill>
                <a:srgbClr val="CCFFCC"/>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4" name="Objekt 13"/>
              <p:cNvGraphicFramePr>
                <a:graphicFrameLocks noChangeAspect="1"/>
              </p:cNvGraphicFramePr>
              <p:nvPr/>
            </p:nvGraphicFramePr>
            <p:xfrm>
              <a:off x="2206079" y="5489064"/>
              <a:ext cx="3651250" cy="574675"/>
            </p:xfrm>
            <a:graphic>
              <a:graphicData uri="http://schemas.openxmlformats.org/presentationml/2006/ole">
                <p:oleObj spid="_x0000_s25605" name="Rovnice" r:id="rId6" imgW="2743200" imgH="431640" progId="Equation.3">
                  <p:embed/>
                </p:oleObj>
              </a:graphicData>
            </a:graphic>
          </p:graphicFrame>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40</a:t>
            </a:fld>
            <a:endParaRPr lang="cs-CZ"/>
          </a:p>
        </p:txBody>
      </p:sp>
      <p:sp>
        <p:nvSpPr>
          <p:cNvPr id="5" name="TextovéPole 4"/>
          <p:cNvSpPr txBox="1"/>
          <p:nvPr/>
        </p:nvSpPr>
        <p:spPr>
          <a:xfrm>
            <a:off x="642910" y="928670"/>
            <a:ext cx="6357982" cy="369332"/>
          </a:xfrm>
          <a:prstGeom prst="rect">
            <a:avLst/>
          </a:prstGeom>
          <a:noFill/>
        </p:spPr>
        <p:txBody>
          <a:bodyPr wrap="square" rtlCol="0">
            <a:spAutoFit/>
          </a:bodyPr>
          <a:lstStyle/>
          <a:p>
            <a:r>
              <a:rPr lang="cs-CZ" i="1" dirty="0" smtClean="0">
                <a:solidFill>
                  <a:srgbClr val="0000FF"/>
                </a:solidFill>
              </a:rPr>
              <a:t>Příklad 1</a:t>
            </a:r>
            <a:r>
              <a:rPr lang="cs-CZ" dirty="0" smtClean="0"/>
              <a:t> : </a:t>
            </a:r>
            <a:r>
              <a:rPr lang="cs-CZ" i="1" dirty="0" smtClean="0">
                <a:solidFill>
                  <a:srgbClr val="C00000"/>
                </a:solidFill>
              </a:rPr>
              <a:t>porucha nezávislá na čase </a:t>
            </a:r>
            <a:endParaRPr lang="cs-CZ" i="1" dirty="0">
              <a:solidFill>
                <a:srgbClr val="C00000"/>
              </a:solidFill>
            </a:endParaRPr>
          </a:p>
        </p:txBody>
      </p:sp>
      <p:graphicFrame>
        <p:nvGraphicFramePr>
          <p:cNvPr id="7" name="Objekt 6"/>
          <p:cNvGraphicFramePr>
            <a:graphicFrameLocks noChangeAspect="1"/>
          </p:cNvGraphicFramePr>
          <p:nvPr/>
        </p:nvGraphicFramePr>
        <p:xfrm>
          <a:off x="1785918" y="1816093"/>
          <a:ext cx="2755900" cy="684213"/>
        </p:xfrm>
        <a:graphic>
          <a:graphicData uri="http://schemas.openxmlformats.org/presentationml/2006/ole">
            <p:oleObj spid="_x0000_s21506" name="Rovnice" r:id="rId3" imgW="1841400" imgH="457200" progId="Equation.3">
              <p:embed/>
            </p:oleObj>
          </a:graphicData>
        </a:graphic>
      </p:graphicFrame>
      <p:sp>
        <p:nvSpPr>
          <p:cNvPr id="9" name="TextovéPole 8"/>
          <p:cNvSpPr txBox="1"/>
          <p:nvPr/>
        </p:nvSpPr>
        <p:spPr>
          <a:xfrm>
            <a:off x="571472" y="3214686"/>
            <a:ext cx="7215238" cy="984885"/>
          </a:xfrm>
          <a:prstGeom prst="rect">
            <a:avLst/>
          </a:prstGeom>
          <a:solidFill>
            <a:srgbClr val="FFEEDD"/>
          </a:solidFill>
        </p:spPr>
        <p:txBody>
          <a:bodyPr wrap="square" rtlCol="0">
            <a:spAutoFit/>
          </a:bodyPr>
          <a:lstStyle/>
          <a:p>
            <a:r>
              <a:rPr lang="cs-CZ" dirty="0" smtClean="0"/>
              <a:t>Nechť je soustava v čase </a:t>
            </a:r>
            <a:r>
              <a:rPr lang="cs-CZ" sz="2000" i="1" dirty="0" smtClean="0">
                <a:solidFill>
                  <a:srgbClr val="0000FF"/>
                </a:solidFill>
                <a:latin typeface="Times New Roman" pitchFamily="18" charset="0"/>
                <a:cs typeface="Times New Roman" pitchFamily="18" charset="0"/>
              </a:rPr>
              <a:t>t</a:t>
            </a:r>
            <a:r>
              <a:rPr lang="cs-CZ" dirty="0" smtClean="0">
                <a:solidFill>
                  <a:srgbClr val="0000FF"/>
                </a:solidFill>
              </a:rPr>
              <a:t> = 0</a:t>
            </a:r>
            <a:r>
              <a:rPr lang="cs-CZ" dirty="0" smtClean="0"/>
              <a:t>  (při zapnutí poruchy) </a:t>
            </a:r>
            <a:r>
              <a:rPr lang="cs-CZ" dirty="0" smtClean="0">
                <a:solidFill>
                  <a:srgbClr val="0000FF"/>
                </a:solidFill>
              </a:rPr>
              <a:t>ve stavu </a:t>
            </a:r>
            <a:r>
              <a:rPr lang="el-GR" i="1" dirty="0" smtClean="0">
                <a:solidFill>
                  <a:srgbClr val="0000FF"/>
                </a:solidFill>
                <a:latin typeface="Cambria Math"/>
                <a:ea typeface="Cambria Math"/>
              </a:rPr>
              <a:t>φ</a:t>
            </a:r>
            <a:r>
              <a:rPr lang="cs-CZ" sz="2000" i="1" baseline="-25000" dirty="0" smtClean="0">
                <a:solidFill>
                  <a:srgbClr val="0000FF"/>
                </a:solidFill>
                <a:latin typeface="Cambria Math"/>
                <a:ea typeface="Cambria Math"/>
              </a:rPr>
              <a:t>i</a:t>
            </a:r>
            <a:r>
              <a:rPr lang="cs-CZ" dirty="0" smtClean="0">
                <a:solidFill>
                  <a:srgbClr val="0000FF"/>
                </a:solidFill>
                <a:latin typeface="Times New Roman" pitchFamily="18" charset="0"/>
                <a:cs typeface="Times New Roman" pitchFamily="18" charset="0"/>
              </a:rPr>
              <a:t> </a:t>
            </a:r>
            <a:r>
              <a:rPr lang="cs-CZ" dirty="0" smtClean="0"/>
              <a:t>.</a:t>
            </a:r>
          </a:p>
          <a:p>
            <a:r>
              <a:rPr lang="cs-CZ" i="1" dirty="0" smtClean="0">
                <a:solidFill>
                  <a:srgbClr val="FF0000"/>
                </a:solidFill>
              </a:rPr>
              <a:t>Pravděpodobnost přechodu do stavu </a:t>
            </a:r>
            <a:r>
              <a:rPr lang="el-GR" i="1" dirty="0" smtClean="0">
                <a:solidFill>
                  <a:srgbClr val="FF0000"/>
                </a:solidFill>
                <a:latin typeface="Cambria Math"/>
                <a:ea typeface="Cambria Math"/>
              </a:rPr>
              <a:t>φ</a:t>
            </a:r>
            <a:r>
              <a:rPr lang="cs-CZ" sz="2000" i="1" baseline="-25000" dirty="0" smtClean="0">
                <a:solidFill>
                  <a:srgbClr val="FF0000"/>
                </a:solidFill>
                <a:latin typeface="Times New Roman" pitchFamily="18" charset="0"/>
                <a:ea typeface="Cambria Math"/>
                <a:cs typeface="Times New Roman" pitchFamily="18" charset="0"/>
              </a:rPr>
              <a:t>f</a:t>
            </a:r>
            <a:r>
              <a:rPr lang="cs-CZ" dirty="0" smtClean="0">
                <a:solidFill>
                  <a:srgbClr val="FF0000"/>
                </a:solidFill>
                <a:latin typeface="Times New Roman" pitchFamily="18" charset="0"/>
                <a:cs typeface="Times New Roman" pitchFamily="18" charset="0"/>
              </a:rPr>
              <a:t> ≠</a:t>
            </a:r>
            <a:r>
              <a:rPr lang="cs-CZ" dirty="0" smtClean="0">
                <a:solidFill>
                  <a:srgbClr val="FF0000"/>
                </a:solidFill>
              </a:rPr>
              <a:t> </a:t>
            </a:r>
            <a:r>
              <a:rPr lang="el-GR" i="1" dirty="0" smtClean="0">
                <a:solidFill>
                  <a:srgbClr val="FF0000"/>
                </a:solidFill>
                <a:latin typeface="Cambria Math"/>
                <a:ea typeface="Cambria Math"/>
              </a:rPr>
              <a:t>φ</a:t>
            </a:r>
            <a:r>
              <a:rPr lang="cs-CZ" sz="2000" i="1" baseline="-25000" dirty="0" smtClean="0">
                <a:solidFill>
                  <a:srgbClr val="FF0000"/>
                </a:solidFill>
                <a:latin typeface="Times New Roman" pitchFamily="18" charset="0"/>
                <a:ea typeface="Cambria Math"/>
                <a:cs typeface="Times New Roman" pitchFamily="18" charset="0"/>
              </a:rPr>
              <a:t>i</a:t>
            </a:r>
            <a:r>
              <a:rPr lang="cs-CZ" dirty="0" smtClean="0">
                <a:solidFill>
                  <a:srgbClr val="FF0000"/>
                </a:solidFill>
              </a:rPr>
              <a:t>  </a:t>
            </a:r>
            <a:r>
              <a:rPr lang="cs-CZ" dirty="0" smtClean="0"/>
              <a:t>vztažená na jednotku času je pro dosti velká </a:t>
            </a:r>
            <a:r>
              <a:rPr lang="en-US" i="1" dirty="0" smtClean="0">
                <a:latin typeface="Times New Roman" pitchFamily="18" charset="0"/>
                <a:cs typeface="Times New Roman" pitchFamily="18" charset="0"/>
              </a:rPr>
              <a:t>T</a:t>
            </a:r>
            <a:r>
              <a:rPr lang="cs-CZ" sz="2000" i="1" dirty="0" smtClean="0">
                <a:latin typeface="Times New Roman" pitchFamily="18" charset="0"/>
                <a:cs typeface="Times New Roman" pitchFamily="18" charset="0"/>
              </a:rPr>
              <a:t> </a:t>
            </a:r>
            <a:r>
              <a:rPr lang="cs-CZ" dirty="0" smtClean="0"/>
              <a:t>(tj. </a:t>
            </a:r>
            <a:r>
              <a:rPr lang="en-US" i="1" dirty="0" smtClean="0">
                <a:latin typeface="Times New Roman" pitchFamily="18" charset="0"/>
                <a:cs typeface="Times New Roman" pitchFamily="18" charset="0"/>
              </a:rPr>
              <a:t>T</a:t>
            </a:r>
            <a:r>
              <a:rPr lang="cs-CZ" i="1" dirty="0" smtClean="0">
                <a:latin typeface="Times New Roman" pitchFamily="18" charset="0"/>
                <a:cs typeface="Times New Roman" pitchFamily="18" charset="0"/>
              </a:rPr>
              <a:t> </a:t>
            </a:r>
            <a:r>
              <a:rPr lang="cs-CZ" dirty="0" smtClean="0"/>
              <a:t>je mnohem větší než doba přechodu) rovna</a:t>
            </a:r>
            <a:endParaRPr lang="cs-CZ" i="1" dirty="0">
              <a:latin typeface="Times New Roman" pitchFamily="18" charset="0"/>
              <a:cs typeface="Times New Roman" pitchFamily="18" charset="0"/>
            </a:endParaRPr>
          </a:p>
        </p:txBody>
      </p:sp>
      <p:grpSp>
        <p:nvGrpSpPr>
          <p:cNvPr id="83" name="Skupina 82"/>
          <p:cNvGrpSpPr/>
          <p:nvPr/>
        </p:nvGrpSpPr>
        <p:grpSpPr>
          <a:xfrm>
            <a:off x="2071670" y="4429132"/>
            <a:ext cx="4143404" cy="785818"/>
            <a:chOff x="2071670" y="4429132"/>
            <a:chExt cx="4143404" cy="785818"/>
          </a:xfrm>
        </p:grpSpPr>
        <p:sp>
          <p:nvSpPr>
            <p:cNvPr id="82" name="Zaoblený obdélník 81"/>
            <p:cNvSpPr/>
            <p:nvPr/>
          </p:nvSpPr>
          <p:spPr>
            <a:xfrm>
              <a:off x="2071670" y="4429132"/>
              <a:ext cx="4143404" cy="785818"/>
            </a:xfrm>
            <a:prstGeom prst="round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21507" name="Object 3"/>
            <p:cNvGraphicFramePr>
              <a:graphicFrameLocks noChangeAspect="1"/>
            </p:cNvGraphicFramePr>
            <p:nvPr/>
          </p:nvGraphicFramePr>
          <p:xfrm>
            <a:off x="2168526" y="4492103"/>
            <a:ext cx="3967163" cy="679450"/>
          </p:xfrm>
          <a:graphic>
            <a:graphicData uri="http://schemas.openxmlformats.org/presentationml/2006/ole">
              <p:oleObj spid="_x0000_s21507" name="Rovnice" r:id="rId4" imgW="2298600" imgH="393480" progId="Equation.3">
                <p:embed/>
              </p:oleObj>
            </a:graphicData>
          </a:graphic>
        </p:graphicFrame>
      </p:grpSp>
      <p:sp>
        <p:nvSpPr>
          <p:cNvPr id="11" name="TextovéPole 10"/>
          <p:cNvSpPr txBox="1"/>
          <p:nvPr/>
        </p:nvSpPr>
        <p:spPr>
          <a:xfrm>
            <a:off x="5429256" y="357166"/>
            <a:ext cx="3143272" cy="369332"/>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smtClean="0"/>
              <a:t>Porucha závislá na čase - </a:t>
            </a:r>
            <a:r>
              <a:rPr lang="en-US" i="1" dirty="0" smtClean="0"/>
              <a:t>3</a:t>
            </a:r>
            <a:endParaRPr lang="cs-CZ" i="1" dirty="0"/>
          </a:p>
        </p:txBody>
      </p:sp>
      <p:sp>
        <p:nvSpPr>
          <p:cNvPr id="13" name="TextovéPole 12"/>
          <p:cNvSpPr txBox="1"/>
          <p:nvPr/>
        </p:nvSpPr>
        <p:spPr>
          <a:xfrm>
            <a:off x="571472" y="5417122"/>
            <a:ext cx="7715304" cy="369332"/>
          </a:xfrm>
          <a:prstGeom prst="rect">
            <a:avLst/>
          </a:prstGeom>
          <a:noFill/>
        </p:spPr>
        <p:txBody>
          <a:bodyPr wrap="square" rtlCol="0">
            <a:spAutoFit/>
          </a:bodyPr>
          <a:lstStyle/>
          <a:p>
            <a:r>
              <a:rPr lang="el-GR" i="1" dirty="0" smtClean="0">
                <a:solidFill>
                  <a:srgbClr val="0000FF"/>
                </a:solidFill>
                <a:latin typeface="Cambria Math"/>
                <a:ea typeface="Cambria Math"/>
              </a:rPr>
              <a:t>δ</a:t>
            </a:r>
            <a:r>
              <a:rPr lang="cs-CZ" i="1" dirty="0" smtClean="0">
                <a:solidFill>
                  <a:srgbClr val="0000FF"/>
                </a:solidFill>
                <a:latin typeface="Cambria Math"/>
                <a:ea typeface="Cambria Math"/>
              </a:rPr>
              <a:t> </a:t>
            </a:r>
            <a:r>
              <a:rPr lang="cs-CZ" dirty="0" smtClean="0">
                <a:solidFill>
                  <a:srgbClr val="0000FF"/>
                </a:solidFill>
                <a:latin typeface="Cambria Math"/>
                <a:ea typeface="Cambria Math"/>
              </a:rPr>
              <a:t>-</a:t>
            </a:r>
            <a:r>
              <a:rPr lang="cs-CZ" dirty="0" smtClean="0">
                <a:solidFill>
                  <a:srgbClr val="0000FF"/>
                </a:solidFill>
              </a:rPr>
              <a:t>funkce </a:t>
            </a:r>
            <a:r>
              <a:rPr lang="cs-CZ" dirty="0" smtClean="0"/>
              <a:t>vyjadřuje </a:t>
            </a:r>
            <a:r>
              <a:rPr lang="cs-CZ" i="1" dirty="0" smtClean="0">
                <a:solidFill>
                  <a:srgbClr val="0000FF"/>
                </a:solidFill>
              </a:rPr>
              <a:t>zachování energie </a:t>
            </a:r>
            <a:r>
              <a:rPr lang="cs-CZ" sz="1600" dirty="0" smtClean="0"/>
              <a:t>(počáteční a koncový stav mají stejnou energii).</a:t>
            </a:r>
            <a:endParaRPr lang="cs-CZ" sz="1600" dirty="0"/>
          </a:p>
        </p:txBody>
      </p:sp>
      <p:grpSp>
        <p:nvGrpSpPr>
          <p:cNvPr id="27" name="Skupina 26"/>
          <p:cNvGrpSpPr/>
          <p:nvPr/>
        </p:nvGrpSpPr>
        <p:grpSpPr>
          <a:xfrm>
            <a:off x="5357818" y="1285860"/>
            <a:ext cx="3071834" cy="1805279"/>
            <a:chOff x="5357818" y="1285860"/>
            <a:chExt cx="3071834" cy="1805279"/>
          </a:xfrm>
        </p:grpSpPr>
        <p:sp>
          <p:nvSpPr>
            <p:cNvPr id="26" name="Obdélník 25"/>
            <p:cNvSpPr/>
            <p:nvPr/>
          </p:nvSpPr>
          <p:spPr>
            <a:xfrm>
              <a:off x="5357818" y="1285860"/>
              <a:ext cx="3071834" cy="17859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7" name="Skupina 66"/>
            <p:cNvGrpSpPr/>
            <p:nvPr/>
          </p:nvGrpSpPr>
          <p:grpSpPr>
            <a:xfrm>
              <a:off x="5429256" y="1428736"/>
              <a:ext cx="2857520" cy="1662403"/>
              <a:chOff x="5429256" y="1428736"/>
              <a:chExt cx="2857520" cy="1662403"/>
            </a:xfrm>
          </p:grpSpPr>
          <p:grpSp>
            <p:nvGrpSpPr>
              <p:cNvPr id="68" name="Skupina 38"/>
              <p:cNvGrpSpPr/>
              <p:nvPr/>
            </p:nvGrpSpPr>
            <p:grpSpPr>
              <a:xfrm>
                <a:off x="5429256" y="1428736"/>
                <a:ext cx="2857520" cy="1662403"/>
                <a:chOff x="5429256" y="1571612"/>
                <a:chExt cx="2857520" cy="1662403"/>
              </a:xfrm>
            </p:grpSpPr>
            <p:grpSp>
              <p:nvGrpSpPr>
                <p:cNvPr id="70" name="Skupina 25"/>
                <p:cNvGrpSpPr/>
                <p:nvPr/>
              </p:nvGrpSpPr>
              <p:grpSpPr>
                <a:xfrm>
                  <a:off x="5429256" y="1571612"/>
                  <a:ext cx="2857520" cy="1428760"/>
                  <a:chOff x="5357818" y="1571612"/>
                  <a:chExt cx="2857520" cy="1428760"/>
                </a:xfrm>
              </p:grpSpPr>
              <p:grpSp>
                <p:nvGrpSpPr>
                  <p:cNvPr id="74" name="Skupina 15"/>
                  <p:cNvGrpSpPr/>
                  <p:nvPr/>
                </p:nvGrpSpPr>
                <p:grpSpPr>
                  <a:xfrm>
                    <a:off x="5357818" y="1571612"/>
                    <a:ext cx="2857520" cy="1428760"/>
                    <a:chOff x="5357818" y="1571612"/>
                    <a:chExt cx="2857520" cy="1428760"/>
                  </a:xfrm>
                </p:grpSpPr>
                <p:cxnSp>
                  <p:nvCxnSpPr>
                    <p:cNvPr id="80" name="Přímá spojovací šipka 79"/>
                    <p:cNvCxnSpPr/>
                    <p:nvPr/>
                  </p:nvCxnSpPr>
                  <p:spPr>
                    <a:xfrm>
                      <a:off x="5357818" y="2928934"/>
                      <a:ext cx="2857520" cy="158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Přímá spojovací šipka 80"/>
                    <p:cNvCxnSpPr/>
                    <p:nvPr/>
                  </p:nvCxnSpPr>
                  <p:spPr>
                    <a:xfrm rot="5400000" flipH="1" flipV="1">
                      <a:off x="5285586" y="2285198"/>
                      <a:ext cx="1428760" cy="158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Skupina 23"/>
                  <p:cNvGrpSpPr/>
                  <p:nvPr/>
                </p:nvGrpSpPr>
                <p:grpSpPr>
                  <a:xfrm>
                    <a:off x="5572132" y="2084910"/>
                    <a:ext cx="1643074" cy="869425"/>
                    <a:chOff x="5786446" y="1928802"/>
                    <a:chExt cx="1643074" cy="869425"/>
                  </a:xfrm>
                </p:grpSpPr>
                <p:cxnSp>
                  <p:nvCxnSpPr>
                    <p:cNvPr id="76" name="Přímá spojovací čára 75"/>
                    <p:cNvCxnSpPr/>
                    <p:nvPr/>
                  </p:nvCxnSpPr>
                  <p:spPr>
                    <a:xfrm>
                      <a:off x="5786446" y="2786058"/>
                      <a:ext cx="4286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Přímá spojovací čára 76"/>
                    <p:cNvCxnSpPr/>
                    <p:nvPr/>
                  </p:nvCxnSpPr>
                  <p:spPr>
                    <a:xfrm rot="5400000" flipH="1" flipV="1">
                      <a:off x="5786446" y="2357430"/>
                      <a:ext cx="8572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Přímá spojovací čára 77"/>
                    <p:cNvCxnSpPr/>
                    <p:nvPr/>
                  </p:nvCxnSpPr>
                  <p:spPr>
                    <a:xfrm>
                      <a:off x="6215074" y="1928802"/>
                      <a:ext cx="12144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rot="5400000" flipH="1" flipV="1">
                      <a:off x="6988723" y="2369599"/>
                      <a:ext cx="8572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1" name="TextovéPole 70"/>
                <p:cNvSpPr txBox="1"/>
                <p:nvPr/>
              </p:nvSpPr>
              <p:spPr>
                <a:xfrm>
                  <a:off x="5992293" y="2944805"/>
                  <a:ext cx="214314" cy="252000"/>
                </a:xfrm>
                <a:prstGeom prst="rect">
                  <a:avLst/>
                </a:prstGeom>
                <a:noFill/>
              </p:spPr>
              <p:txBody>
                <a:bodyPr wrap="square" lIns="36000" tIns="36000" rIns="36000" bIns="36000" rtlCol="0">
                  <a:spAutoFit/>
                </a:bodyPr>
                <a:lstStyle/>
                <a:p>
                  <a:r>
                    <a:rPr lang="en-US" sz="1400" smtClean="0"/>
                    <a:t>0</a:t>
                  </a:r>
                  <a:endParaRPr lang="cs-CZ" sz="1400"/>
                </a:p>
              </p:txBody>
            </p:sp>
            <p:sp>
              <p:nvSpPr>
                <p:cNvPr id="72" name="TextovéPole 71"/>
                <p:cNvSpPr txBox="1"/>
                <p:nvPr/>
              </p:nvSpPr>
              <p:spPr>
                <a:xfrm>
                  <a:off x="7160702" y="2945868"/>
                  <a:ext cx="214314" cy="288147"/>
                </a:xfrm>
                <a:prstGeom prst="rect">
                  <a:avLst/>
                </a:prstGeom>
                <a:noFill/>
              </p:spPr>
              <p:txBody>
                <a:bodyPr wrap="square" lIns="36000" tIns="36000" rIns="36000" bIns="36000" rtlCol="0">
                  <a:spAutoFit/>
                </a:bodyPr>
                <a:lstStyle/>
                <a:p>
                  <a:r>
                    <a:rPr lang="en-US" sz="1400" i="1" smtClean="0">
                      <a:latin typeface="Cambria Math" pitchFamily="18" charset="0"/>
                      <a:ea typeface="Cambria Math" pitchFamily="18" charset="0"/>
                    </a:rPr>
                    <a:t>T</a:t>
                  </a:r>
                  <a:endParaRPr lang="cs-CZ" sz="1400" i="1">
                    <a:latin typeface="Cambria Math" pitchFamily="18" charset="0"/>
                    <a:ea typeface="Cambria Math" pitchFamily="18" charset="0"/>
                  </a:endParaRPr>
                </a:p>
              </p:txBody>
            </p:sp>
            <p:sp>
              <p:nvSpPr>
                <p:cNvPr id="73" name="TextovéPole 72"/>
                <p:cNvSpPr txBox="1"/>
                <p:nvPr/>
              </p:nvSpPr>
              <p:spPr>
                <a:xfrm>
                  <a:off x="7862913" y="2891364"/>
                  <a:ext cx="214314" cy="288147"/>
                </a:xfrm>
                <a:prstGeom prst="rect">
                  <a:avLst/>
                </a:prstGeom>
                <a:noFill/>
              </p:spPr>
              <p:txBody>
                <a:bodyPr wrap="square" lIns="36000" tIns="36000" rIns="36000" bIns="36000" rtlCol="0">
                  <a:spAutoFit/>
                </a:bodyPr>
                <a:lstStyle/>
                <a:p>
                  <a:r>
                    <a:rPr lang="en-US" sz="1400" i="1" smtClean="0">
                      <a:latin typeface="Cambria Math" pitchFamily="18" charset="0"/>
                      <a:ea typeface="Cambria Math" pitchFamily="18" charset="0"/>
                    </a:rPr>
                    <a:t>t</a:t>
                  </a:r>
                  <a:endParaRPr lang="cs-CZ" sz="1400" i="1">
                    <a:latin typeface="Cambria Math" pitchFamily="18" charset="0"/>
                    <a:ea typeface="Cambria Math" pitchFamily="18" charset="0"/>
                  </a:endParaRPr>
                </a:p>
              </p:txBody>
            </p:sp>
          </p:grpSp>
          <p:sp>
            <p:nvSpPr>
              <p:cNvPr id="69" name="TextovéPole 68"/>
              <p:cNvSpPr txBox="1"/>
              <p:nvPr/>
            </p:nvSpPr>
            <p:spPr>
              <a:xfrm>
                <a:off x="5740409" y="1768992"/>
                <a:ext cx="357190" cy="288147"/>
              </a:xfrm>
              <a:prstGeom prst="rect">
                <a:avLst/>
              </a:prstGeom>
              <a:noFill/>
            </p:spPr>
            <p:txBody>
              <a:bodyPr wrap="square" lIns="36000" tIns="36000" rIns="36000" bIns="36000" rtlCol="0">
                <a:spAutoFit/>
              </a:bodyPr>
              <a:lstStyle/>
              <a:p>
                <a:r>
                  <a:rPr lang="en-US" sz="1400" i="1" smtClean="0">
                    <a:latin typeface="Cambria Math" pitchFamily="18" charset="0"/>
                    <a:ea typeface="Cambria Math" pitchFamily="18" charset="0"/>
                  </a:rPr>
                  <a:t>V</a:t>
                </a:r>
                <a:r>
                  <a:rPr lang="en-US" sz="1600" i="1" baseline="-25000" smtClean="0">
                    <a:latin typeface="Times New Roman" pitchFamily="18" charset="0"/>
                    <a:ea typeface="Cambria Math" pitchFamily="18" charset="0"/>
                    <a:cs typeface="Times New Roman" pitchFamily="18" charset="0"/>
                  </a:rPr>
                  <a:t>f i</a:t>
                </a:r>
                <a:endParaRPr lang="cs-CZ" sz="1400" i="1" baseline="-25000">
                  <a:latin typeface="Times New Roman" pitchFamily="18" charset="0"/>
                  <a:ea typeface="Cambria Math" pitchFamily="18" charset="0"/>
                  <a:cs typeface="Times New Roman" pitchFamily="18" charset="0"/>
                </a:endParaRPr>
              </a:p>
            </p:txBody>
          </p:sp>
        </p:gr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aoblený obdélník 9"/>
          <p:cNvSpPr/>
          <p:nvPr/>
        </p:nvSpPr>
        <p:spPr>
          <a:xfrm>
            <a:off x="571472" y="2928934"/>
            <a:ext cx="7643866" cy="1071570"/>
          </a:xfrm>
          <a:prstGeom prst="roundRect">
            <a:avLst>
              <a:gd name="adj" fmla="val 11926"/>
            </a:avLst>
          </a:prstGeom>
          <a:solidFill>
            <a:srgbClr val="F3F9FB"/>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41</a:t>
            </a:fld>
            <a:endParaRPr lang="cs-CZ"/>
          </a:p>
        </p:txBody>
      </p:sp>
      <p:sp>
        <p:nvSpPr>
          <p:cNvPr id="5" name="TextovéPole 4"/>
          <p:cNvSpPr txBox="1"/>
          <p:nvPr/>
        </p:nvSpPr>
        <p:spPr>
          <a:xfrm>
            <a:off x="642910" y="928670"/>
            <a:ext cx="6357982" cy="369332"/>
          </a:xfrm>
          <a:prstGeom prst="rect">
            <a:avLst/>
          </a:prstGeom>
          <a:noFill/>
        </p:spPr>
        <p:txBody>
          <a:bodyPr wrap="square" rtlCol="0">
            <a:spAutoFit/>
          </a:bodyPr>
          <a:lstStyle/>
          <a:p>
            <a:r>
              <a:rPr lang="cs-CZ" i="1" dirty="0" smtClean="0">
                <a:solidFill>
                  <a:srgbClr val="0000FF"/>
                </a:solidFill>
              </a:rPr>
              <a:t>Příklad 2 </a:t>
            </a:r>
            <a:r>
              <a:rPr lang="cs-CZ" dirty="0" smtClean="0"/>
              <a:t>: </a:t>
            </a:r>
            <a:r>
              <a:rPr lang="cs-CZ" i="1" dirty="0" smtClean="0">
                <a:solidFill>
                  <a:srgbClr val="C00000"/>
                </a:solidFill>
              </a:rPr>
              <a:t>porucha se periodicky mění v čase s frekvencí </a:t>
            </a:r>
            <a:r>
              <a:rPr lang="el-GR" i="1" dirty="0" smtClean="0">
                <a:solidFill>
                  <a:srgbClr val="C00000"/>
                </a:solidFill>
                <a:latin typeface="Cambria Math"/>
                <a:ea typeface="Cambria Math"/>
              </a:rPr>
              <a:t>ω</a:t>
            </a:r>
            <a:r>
              <a:rPr lang="cs-CZ" baseline="-25000" dirty="0" smtClean="0">
                <a:solidFill>
                  <a:srgbClr val="C00000"/>
                </a:solidFill>
                <a:latin typeface="Cambria Math"/>
                <a:ea typeface="Cambria Math"/>
              </a:rPr>
              <a:t>0</a:t>
            </a:r>
            <a:r>
              <a:rPr lang="cs-CZ" i="1" dirty="0" smtClean="0">
                <a:solidFill>
                  <a:srgbClr val="C00000"/>
                </a:solidFill>
              </a:rPr>
              <a:t> </a:t>
            </a:r>
            <a:endParaRPr lang="cs-CZ" i="1" dirty="0">
              <a:solidFill>
                <a:srgbClr val="C00000"/>
              </a:solidFill>
            </a:endParaRPr>
          </a:p>
        </p:txBody>
      </p:sp>
      <p:sp>
        <p:nvSpPr>
          <p:cNvPr id="6" name="TextovéPole 5"/>
          <p:cNvSpPr txBox="1"/>
          <p:nvPr/>
        </p:nvSpPr>
        <p:spPr>
          <a:xfrm>
            <a:off x="5429256" y="357166"/>
            <a:ext cx="3143272" cy="369332"/>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smtClean="0"/>
              <a:t>Porucha závislá na čase - </a:t>
            </a:r>
            <a:r>
              <a:rPr lang="cs-CZ" i="1" dirty="0" smtClean="0"/>
              <a:t>4</a:t>
            </a:r>
            <a:endParaRPr lang="cs-CZ" i="1" dirty="0"/>
          </a:p>
        </p:txBody>
      </p:sp>
      <p:graphicFrame>
        <p:nvGraphicFramePr>
          <p:cNvPr id="22530" name="Object 2"/>
          <p:cNvGraphicFramePr>
            <a:graphicFrameLocks noChangeAspect="1"/>
          </p:cNvGraphicFramePr>
          <p:nvPr/>
        </p:nvGraphicFramePr>
        <p:xfrm>
          <a:off x="2016125" y="1482725"/>
          <a:ext cx="3859213" cy="720725"/>
        </p:xfrm>
        <a:graphic>
          <a:graphicData uri="http://schemas.openxmlformats.org/presentationml/2006/ole">
            <p:oleObj spid="_x0000_s22530" name="Rovnice" r:id="rId3" imgW="2577960" imgH="482400" progId="Equation.3">
              <p:embed/>
            </p:oleObj>
          </a:graphicData>
        </a:graphic>
      </p:graphicFrame>
      <p:graphicFrame>
        <p:nvGraphicFramePr>
          <p:cNvPr id="7" name="Objekt 6"/>
          <p:cNvGraphicFramePr>
            <a:graphicFrameLocks noChangeAspect="1"/>
          </p:cNvGraphicFramePr>
          <p:nvPr/>
        </p:nvGraphicFramePr>
        <p:xfrm>
          <a:off x="774700" y="3101978"/>
          <a:ext cx="7300913" cy="684212"/>
        </p:xfrm>
        <a:graphic>
          <a:graphicData uri="http://schemas.openxmlformats.org/presentationml/2006/ole">
            <p:oleObj spid="_x0000_s22531" name="Rovnice" r:id="rId4" imgW="5422680" imgH="507960" progId="Equation.3">
              <p:embed/>
            </p:oleObj>
          </a:graphicData>
        </a:graphic>
      </p:graphicFrame>
      <p:sp>
        <p:nvSpPr>
          <p:cNvPr id="8" name="TextovéPole 7"/>
          <p:cNvSpPr txBox="1"/>
          <p:nvPr/>
        </p:nvSpPr>
        <p:spPr>
          <a:xfrm>
            <a:off x="571472" y="2428868"/>
            <a:ext cx="5000660" cy="369332"/>
          </a:xfrm>
          <a:prstGeom prst="rect">
            <a:avLst/>
          </a:prstGeom>
          <a:noFill/>
        </p:spPr>
        <p:txBody>
          <a:bodyPr wrap="square" rtlCol="0">
            <a:spAutoFit/>
          </a:bodyPr>
          <a:lstStyle/>
          <a:p>
            <a:r>
              <a:rPr lang="cs-CZ" dirty="0" smtClean="0">
                <a:solidFill>
                  <a:srgbClr val="FF0000"/>
                </a:solidFill>
              </a:rPr>
              <a:t>V aproximaci </a:t>
            </a:r>
            <a:r>
              <a:rPr lang="cs-CZ" dirty="0" err="1" smtClean="0">
                <a:solidFill>
                  <a:srgbClr val="FF0000"/>
                </a:solidFill>
              </a:rPr>
              <a:t>1.řádu</a:t>
            </a:r>
            <a:r>
              <a:rPr lang="cs-CZ" dirty="0" smtClean="0">
                <a:solidFill>
                  <a:srgbClr val="FF0000"/>
                </a:solidFill>
              </a:rPr>
              <a:t> </a:t>
            </a:r>
            <a:r>
              <a:rPr lang="cs-CZ" dirty="0" smtClean="0"/>
              <a:t>v tomto případě dostaneme</a:t>
            </a:r>
            <a:endParaRPr lang="cs-CZ" dirty="0"/>
          </a:p>
        </p:txBody>
      </p:sp>
      <p:sp>
        <p:nvSpPr>
          <p:cNvPr id="9" name="TextovéPole 8"/>
          <p:cNvSpPr txBox="1"/>
          <p:nvPr/>
        </p:nvSpPr>
        <p:spPr>
          <a:xfrm>
            <a:off x="642910" y="4252090"/>
            <a:ext cx="7572428" cy="1015663"/>
          </a:xfrm>
          <a:prstGeom prst="rect">
            <a:avLst/>
          </a:prstGeom>
          <a:noFill/>
        </p:spPr>
        <p:txBody>
          <a:bodyPr wrap="square" rtlCol="0">
            <a:spAutoFit/>
          </a:bodyPr>
          <a:lstStyle/>
          <a:p>
            <a:r>
              <a:rPr lang="cs-CZ" dirty="0" smtClean="0"/>
              <a:t>V </a:t>
            </a:r>
            <a:r>
              <a:rPr lang="cs-CZ" i="1" dirty="0" smtClean="0">
                <a:latin typeface="Times New Roman" pitchFamily="18" charset="0"/>
                <a:cs typeface="Times New Roman" pitchFamily="18" charset="0"/>
              </a:rPr>
              <a:t>t = </a:t>
            </a:r>
            <a:r>
              <a:rPr lang="cs-CZ" dirty="0" smtClean="0">
                <a:latin typeface="Times New Roman" pitchFamily="18" charset="0"/>
                <a:cs typeface="Times New Roman" pitchFamily="18" charset="0"/>
              </a:rPr>
              <a:t>0</a:t>
            </a:r>
            <a:r>
              <a:rPr lang="cs-CZ" dirty="0" smtClean="0"/>
              <a:t> nechť je </a:t>
            </a:r>
            <a:r>
              <a:rPr lang="cs-CZ" sz="2000" i="1" dirty="0" err="1" smtClean="0">
                <a:latin typeface="Times New Roman" pitchFamily="18" charset="0"/>
                <a:ea typeface="Cambria Math" pitchFamily="18" charset="0"/>
                <a:cs typeface="Times New Roman" pitchFamily="18" charset="0"/>
              </a:rPr>
              <a:t>a</a:t>
            </a:r>
            <a:r>
              <a:rPr lang="cs-CZ" sz="2400" i="1" baseline="-25000" dirty="0" err="1" smtClean="0">
                <a:latin typeface="Times New Roman" pitchFamily="18" charset="0"/>
                <a:ea typeface="Cambria Math" pitchFamily="18" charset="0"/>
                <a:cs typeface="Times New Roman" pitchFamily="18" charset="0"/>
              </a:rPr>
              <a:t>i</a:t>
            </a:r>
            <a:r>
              <a:rPr lang="cs-CZ" sz="2400" i="1" baseline="-25000" dirty="0" smtClean="0">
                <a:latin typeface="Times New Roman" pitchFamily="18" charset="0"/>
                <a:ea typeface="Cambria Math" pitchFamily="18" charset="0"/>
                <a:cs typeface="Times New Roman" pitchFamily="18" charset="0"/>
              </a:rPr>
              <a:t> </a:t>
            </a:r>
            <a:r>
              <a:rPr lang="cs-CZ" dirty="0" smtClean="0">
                <a:latin typeface="Times New Roman" pitchFamily="18" charset="0"/>
                <a:ea typeface="Cambria Math" pitchFamily="18" charset="0"/>
                <a:cs typeface="Times New Roman" pitchFamily="18" charset="0"/>
              </a:rPr>
              <a:t>(0)</a:t>
            </a:r>
            <a:r>
              <a:rPr lang="cs-CZ" i="1" dirty="0" smtClean="0">
                <a:latin typeface="Times New Roman" pitchFamily="18" charset="0"/>
                <a:ea typeface="Cambria Math" pitchFamily="18" charset="0"/>
                <a:cs typeface="Times New Roman" pitchFamily="18" charset="0"/>
              </a:rPr>
              <a:t>=</a:t>
            </a:r>
            <a:r>
              <a:rPr lang="cs-CZ" dirty="0" smtClean="0">
                <a:latin typeface="Times New Roman" pitchFamily="18" charset="0"/>
                <a:ea typeface="Cambria Math" pitchFamily="18" charset="0"/>
                <a:cs typeface="Times New Roman" pitchFamily="18" charset="0"/>
              </a:rPr>
              <a:t>1</a:t>
            </a:r>
            <a:r>
              <a:rPr lang="cs-CZ" sz="2000" dirty="0" smtClean="0">
                <a:latin typeface="Times New Roman" pitchFamily="18" charset="0"/>
                <a:ea typeface="Cambria Math" pitchFamily="18" charset="0"/>
                <a:cs typeface="Times New Roman" pitchFamily="18" charset="0"/>
              </a:rPr>
              <a:t>, </a:t>
            </a:r>
            <a:r>
              <a:rPr lang="cs-CZ" sz="2000" i="1" dirty="0" err="1" smtClean="0">
                <a:latin typeface="Times New Roman" pitchFamily="18" charset="0"/>
                <a:ea typeface="Cambria Math" pitchFamily="18" charset="0"/>
                <a:cs typeface="Times New Roman" pitchFamily="18" charset="0"/>
              </a:rPr>
              <a:t>a</a:t>
            </a:r>
            <a:r>
              <a:rPr lang="cs-CZ" sz="2400" i="1" baseline="-25000" dirty="0" err="1" smtClean="0">
                <a:latin typeface="Times New Roman" pitchFamily="18" charset="0"/>
                <a:ea typeface="Cambria Math" pitchFamily="18" charset="0"/>
                <a:cs typeface="Times New Roman" pitchFamily="18" charset="0"/>
              </a:rPr>
              <a:t>m</a:t>
            </a:r>
            <a:r>
              <a:rPr lang="cs-CZ" sz="2400" i="1" baseline="-25000" dirty="0" smtClean="0">
                <a:latin typeface="Times New Roman" pitchFamily="18" charset="0"/>
                <a:ea typeface="Cambria Math" pitchFamily="18" charset="0"/>
                <a:cs typeface="Times New Roman" pitchFamily="18" charset="0"/>
              </a:rPr>
              <a:t> </a:t>
            </a:r>
            <a:r>
              <a:rPr lang="cs-CZ" dirty="0" smtClean="0">
                <a:latin typeface="Times New Roman" pitchFamily="18" charset="0"/>
                <a:ea typeface="Cambria Math" pitchFamily="18" charset="0"/>
                <a:cs typeface="Times New Roman" pitchFamily="18" charset="0"/>
              </a:rPr>
              <a:t>(0)</a:t>
            </a:r>
            <a:r>
              <a:rPr lang="cs-CZ" i="1" dirty="0" smtClean="0">
                <a:latin typeface="Times New Roman" pitchFamily="18" charset="0"/>
                <a:ea typeface="Cambria Math" pitchFamily="18" charset="0"/>
                <a:cs typeface="Times New Roman" pitchFamily="18" charset="0"/>
              </a:rPr>
              <a:t>=</a:t>
            </a:r>
            <a:r>
              <a:rPr lang="cs-CZ" dirty="0" smtClean="0">
                <a:latin typeface="Times New Roman" pitchFamily="18" charset="0"/>
                <a:ea typeface="Cambria Math" pitchFamily="18" charset="0"/>
                <a:cs typeface="Times New Roman" pitchFamily="18" charset="0"/>
              </a:rPr>
              <a:t>0 pro </a:t>
            </a:r>
            <a:r>
              <a:rPr lang="cs-CZ" i="1" dirty="0" smtClean="0">
                <a:latin typeface="Times New Roman" pitchFamily="18" charset="0"/>
                <a:ea typeface="Cambria Math" pitchFamily="18" charset="0"/>
                <a:cs typeface="Times New Roman" pitchFamily="18" charset="0"/>
              </a:rPr>
              <a:t>m</a:t>
            </a:r>
            <a:r>
              <a:rPr lang="cs-CZ" dirty="0" smtClean="0">
                <a:latin typeface="Times New Roman"/>
                <a:ea typeface="Cambria Math" pitchFamily="18" charset="0"/>
                <a:cs typeface="Times New Roman"/>
              </a:rPr>
              <a:t>≠</a:t>
            </a:r>
            <a:r>
              <a:rPr lang="cs-CZ" i="1" dirty="0" smtClean="0">
                <a:latin typeface="Times New Roman"/>
                <a:ea typeface="Cambria Math" pitchFamily="18" charset="0"/>
                <a:cs typeface="Times New Roman"/>
              </a:rPr>
              <a:t>i . </a:t>
            </a:r>
          </a:p>
          <a:p>
            <a:r>
              <a:rPr lang="cs-CZ" dirty="0" smtClean="0"/>
              <a:t>Pro </a:t>
            </a:r>
            <a:r>
              <a:rPr lang="cs-CZ" i="1" dirty="0" smtClean="0">
                <a:latin typeface="Times New Roman" pitchFamily="18" charset="0"/>
                <a:cs typeface="Times New Roman" pitchFamily="18" charset="0"/>
              </a:rPr>
              <a:t>t </a:t>
            </a:r>
            <a:r>
              <a:rPr lang="en-US" dirty="0" smtClean="0"/>
              <a:t>&gt;</a:t>
            </a:r>
            <a:r>
              <a:rPr lang="cs-CZ" dirty="0" smtClean="0"/>
              <a:t> </a:t>
            </a:r>
            <a:r>
              <a:rPr lang="en-US" dirty="0" smtClean="0"/>
              <a:t>0 </a:t>
            </a:r>
            <a:r>
              <a:rPr lang="en-US" dirty="0" err="1" smtClean="0"/>
              <a:t>budou</a:t>
            </a:r>
            <a:r>
              <a:rPr lang="en-US" dirty="0" smtClean="0"/>
              <a:t> </a:t>
            </a:r>
            <a:r>
              <a:rPr lang="cs-CZ" dirty="0" smtClean="0"/>
              <a:t> </a:t>
            </a:r>
            <a:r>
              <a:rPr lang="en-US" dirty="0" err="1" smtClean="0"/>
              <a:t>koeficienty</a:t>
            </a:r>
            <a:r>
              <a:rPr lang="en-US" dirty="0" smtClean="0"/>
              <a:t> </a:t>
            </a:r>
            <a:r>
              <a:rPr lang="cs-CZ" sz="2000" i="1" dirty="0" err="1" smtClean="0">
                <a:latin typeface="Times New Roman" pitchFamily="18" charset="0"/>
                <a:ea typeface="Cambria Math" pitchFamily="18" charset="0"/>
                <a:cs typeface="Times New Roman" pitchFamily="18" charset="0"/>
              </a:rPr>
              <a:t>a</a:t>
            </a:r>
            <a:r>
              <a:rPr lang="cs-CZ" sz="2400" i="1" baseline="-25000" dirty="0" err="1" smtClean="0">
                <a:latin typeface="Times New Roman" pitchFamily="18" charset="0"/>
                <a:ea typeface="Cambria Math" pitchFamily="18" charset="0"/>
                <a:cs typeface="Times New Roman" pitchFamily="18" charset="0"/>
              </a:rPr>
              <a:t>m</a:t>
            </a:r>
            <a:r>
              <a:rPr lang="cs-CZ" i="1" baseline="-25000" dirty="0" smtClean="0">
                <a:latin typeface="Times New Roman" pitchFamily="18" charset="0"/>
                <a:ea typeface="Cambria Math" pitchFamily="18" charset="0"/>
                <a:cs typeface="Times New Roman" pitchFamily="18" charset="0"/>
              </a:rPr>
              <a:t> </a:t>
            </a:r>
            <a:r>
              <a:rPr lang="cs-CZ" dirty="0" smtClean="0">
                <a:latin typeface="Times New Roman" pitchFamily="18" charset="0"/>
                <a:ea typeface="Cambria Math" pitchFamily="18" charset="0"/>
                <a:cs typeface="Times New Roman" pitchFamily="18" charset="0"/>
              </a:rPr>
              <a:t>(</a:t>
            </a:r>
            <a:r>
              <a:rPr lang="cs-CZ" i="1" dirty="0" smtClean="0">
                <a:latin typeface="Times New Roman" pitchFamily="18" charset="0"/>
                <a:ea typeface="Cambria Math" pitchFamily="18" charset="0"/>
                <a:cs typeface="Times New Roman" pitchFamily="18" charset="0"/>
              </a:rPr>
              <a:t>t</a:t>
            </a:r>
            <a:r>
              <a:rPr lang="cs-CZ" dirty="0" smtClean="0">
                <a:latin typeface="Times New Roman" pitchFamily="18" charset="0"/>
                <a:ea typeface="Cambria Math" pitchFamily="18" charset="0"/>
                <a:cs typeface="Times New Roman" pitchFamily="18" charset="0"/>
              </a:rPr>
              <a:t>) pro </a:t>
            </a:r>
            <a:r>
              <a:rPr lang="cs-CZ" i="1" dirty="0" smtClean="0">
                <a:latin typeface="Times New Roman" pitchFamily="18" charset="0"/>
                <a:ea typeface="Cambria Math" pitchFamily="18" charset="0"/>
                <a:cs typeface="Times New Roman" pitchFamily="18" charset="0"/>
              </a:rPr>
              <a:t>m</a:t>
            </a:r>
            <a:r>
              <a:rPr lang="cs-CZ" dirty="0" smtClean="0">
                <a:latin typeface="Times New Roman"/>
                <a:ea typeface="Cambria Math" pitchFamily="18" charset="0"/>
                <a:cs typeface="Times New Roman"/>
              </a:rPr>
              <a:t>≠</a:t>
            </a:r>
            <a:r>
              <a:rPr lang="cs-CZ" i="1" dirty="0" smtClean="0">
                <a:latin typeface="Times New Roman"/>
                <a:ea typeface="Cambria Math" pitchFamily="18" charset="0"/>
                <a:cs typeface="Times New Roman"/>
              </a:rPr>
              <a:t>i </a:t>
            </a:r>
            <a:r>
              <a:rPr lang="cs-CZ" dirty="0" smtClean="0"/>
              <a:t>velké</a:t>
            </a:r>
            <a:r>
              <a:rPr lang="cs-CZ" i="1" dirty="0" smtClean="0">
                <a:latin typeface="Times New Roman"/>
                <a:ea typeface="Cambria Math" pitchFamily="18" charset="0"/>
                <a:cs typeface="Times New Roman"/>
              </a:rPr>
              <a:t> </a:t>
            </a:r>
            <a:r>
              <a:rPr lang="en-US" dirty="0" smtClean="0"/>
              <a:t>pro </a:t>
            </a:r>
            <a:r>
              <a:rPr lang="el-GR" i="1" dirty="0" smtClean="0">
                <a:latin typeface="Times New Roman" pitchFamily="18" charset="0"/>
                <a:ea typeface="Cambria Math"/>
                <a:cs typeface="Times New Roman" pitchFamily="18" charset="0"/>
              </a:rPr>
              <a:t>ω</a:t>
            </a:r>
            <a:r>
              <a:rPr lang="en-US" i="1" baseline="-25000" dirty="0" smtClean="0">
                <a:latin typeface="Times New Roman" pitchFamily="18" charset="0"/>
                <a:ea typeface="Cambria Math"/>
                <a:cs typeface="Times New Roman" pitchFamily="18" charset="0"/>
              </a:rPr>
              <a:t>mi</a:t>
            </a:r>
            <a:r>
              <a:rPr lang="en-US" i="1" baseline="-25000" dirty="0" smtClean="0">
                <a:latin typeface="Cambria Math"/>
                <a:ea typeface="Cambria Math"/>
              </a:rPr>
              <a:t>  </a:t>
            </a:r>
            <a:r>
              <a:rPr lang="en-US" dirty="0" smtClean="0"/>
              <a:t>= </a:t>
            </a:r>
            <a:r>
              <a:rPr lang="en-US" dirty="0" smtClean="0">
                <a:latin typeface="Times New Roman"/>
                <a:cs typeface="Times New Roman"/>
              </a:rPr>
              <a:t>±</a:t>
            </a:r>
            <a:r>
              <a:rPr lang="el-GR" i="1" dirty="0" smtClean="0">
                <a:latin typeface="Times New Roman" pitchFamily="18" charset="0"/>
                <a:ea typeface="Cambria Math"/>
                <a:cs typeface="Times New Roman" pitchFamily="18" charset="0"/>
              </a:rPr>
              <a:t> ω</a:t>
            </a:r>
            <a:r>
              <a:rPr lang="cs-CZ" baseline="-25000" dirty="0" smtClean="0">
                <a:latin typeface="Times New Roman" pitchFamily="18" charset="0"/>
                <a:ea typeface="Cambria Math"/>
                <a:cs typeface="Times New Roman" pitchFamily="18" charset="0"/>
              </a:rPr>
              <a:t>0 </a:t>
            </a:r>
          </a:p>
          <a:p>
            <a:r>
              <a:rPr lang="cs-CZ" sz="1400" dirty="0" smtClean="0"/>
              <a:t>(ale stále </a:t>
            </a:r>
            <a:r>
              <a:rPr lang="cs-CZ" sz="1400" i="1" dirty="0" err="1" smtClean="0">
                <a:latin typeface="Times New Roman" pitchFamily="18" charset="0"/>
                <a:ea typeface="Cambria Math" pitchFamily="18" charset="0"/>
                <a:cs typeface="Times New Roman" pitchFamily="18" charset="0"/>
              </a:rPr>
              <a:t>a</a:t>
            </a:r>
            <a:r>
              <a:rPr lang="cs-CZ" sz="1200" i="1" baseline="-25000" dirty="0" err="1" smtClean="0">
                <a:latin typeface="Times New Roman" pitchFamily="18" charset="0"/>
                <a:ea typeface="Cambria Math" pitchFamily="18" charset="0"/>
                <a:cs typeface="Times New Roman" pitchFamily="18" charset="0"/>
              </a:rPr>
              <a:t>m</a:t>
            </a:r>
            <a:r>
              <a:rPr lang="cs-CZ" sz="1200" dirty="0" smtClean="0">
                <a:latin typeface="Times New Roman" pitchFamily="18" charset="0"/>
                <a:ea typeface="Cambria Math" pitchFamily="18" charset="0"/>
                <a:cs typeface="Times New Roman" pitchFamily="18" charset="0"/>
              </a:rPr>
              <a:t>(</a:t>
            </a:r>
            <a:r>
              <a:rPr lang="cs-CZ" sz="1400" i="1" dirty="0" smtClean="0">
                <a:latin typeface="Times New Roman" pitchFamily="18" charset="0"/>
                <a:ea typeface="Cambria Math" pitchFamily="18" charset="0"/>
                <a:cs typeface="Times New Roman" pitchFamily="18" charset="0"/>
              </a:rPr>
              <a:t>t</a:t>
            </a:r>
            <a:r>
              <a:rPr lang="cs-CZ" sz="1200" dirty="0" smtClean="0">
                <a:latin typeface="Times New Roman" pitchFamily="18" charset="0"/>
                <a:ea typeface="Cambria Math" pitchFamily="18" charset="0"/>
                <a:cs typeface="Times New Roman" pitchFamily="18" charset="0"/>
              </a:rPr>
              <a:t>)</a:t>
            </a:r>
            <a:r>
              <a:rPr lang="cs-CZ" sz="1400" dirty="0" smtClean="0">
                <a:latin typeface="Times New Roman" pitchFamily="18" charset="0"/>
                <a:ea typeface="Cambria Math" pitchFamily="18" charset="0"/>
                <a:cs typeface="Times New Roman" pitchFamily="18" charset="0"/>
              </a:rPr>
              <a:t> </a:t>
            </a:r>
            <a:r>
              <a:rPr lang="en-US" sz="1400" dirty="0" smtClean="0"/>
              <a:t>&lt;&lt;</a:t>
            </a:r>
            <a:r>
              <a:rPr lang="cs-CZ" sz="1400" dirty="0" smtClean="0"/>
              <a:t> </a:t>
            </a:r>
            <a:r>
              <a:rPr lang="en-US" sz="1400" dirty="0" smtClean="0"/>
              <a:t>1</a:t>
            </a:r>
            <a:r>
              <a:rPr lang="cs-CZ" sz="1400" dirty="0" smtClean="0"/>
              <a:t> podle předpokladu aproximace </a:t>
            </a:r>
            <a:r>
              <a:rPr lang="cs-CZ" sz="1400" dirty="0" err="1" smtClean="0"/>
              <a:t>1.řádu</a:t>
            </a:r>
            <a:r>
              <a:rPr lang="en-US" sz="1400" dirty="0" smtClean="0"/>
              <a:t>)</a:t>
            </a:r>
            <a:r>
              <a:rPr lang="cs-CZ" dirty="0" smtClean="0"/>
              <a:t>.</a:t>
            </a:r>
            <a:endParaRPr lang="cs-CZ" baseline="-25000" dirty="0">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42</a:t>
            </a:fld>
            <a:endParaRPr lang="cs-CZ"/>
          </a:p>
        </p:txBody>
      </p:sp>
      <p:sp>
        <p:nvSpPr>
          <p:cNvPr id="5" name="TextovéPole 4"/>
          <p:cNvSpPr txBox="1"/>
          <p:nvPr/>
        </p:nvSpPr>
        <p:spPr>
          <a:xfrm>
            <a:off x="5572132" y="214290"/>
            <a:ext cx="3143272" cy="369332"/>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smtClean="0"/>
              <a:t>Porucha závislá na čase </a:t>
            </a:r>
            <a:r>
              <a:rPr lang="cs-CZ" smtClean="0"/>
              <a:t>- </a:t>
            </a:r>
            <a:r>
              <a:rPr lang="cs-CZ" i="1" smtClean="0"/>
              <a:t>5</a:t>
            </a:r>
            <a:endParaRPr lang="cs-CZ" i="1" dirty="0"/>
          </a:p>
        </p:txBody>
      </p:sp>
      <p:sp>
        <p:nvSpPr>
          <p:cNvPr id="7" name="TextovéPole 6"/>
          <p:cNvSpPr txBox="1"/>
          <p:nvPr/>
        </p:nvSpPr>
        <p:spPr>
          <a:xfrm>
            <a:off x="6858016" y="2357430"/>
            <a:ext cx="285752" cy="349702"/>
          </a:xfrm>
          <a:prstGeom prst="rect">
            <a:avLst/>
          </a:prstGeom>
          <a:solidFill>
            <a:schemeClr val="bg1"/>
          </a:solidFill>
        </p:spPr>
        <p:txBody>
          <a:bodyPr wrap="square" lIns="36000" tIns="36000" rIns="36000" bIns="36000" rtlCol="0">
            <a:spAutoFit/>
          </a:bodyPr>
          <a:lstStyle/>
          <a:p>
            <a:endParaRPr lang="cs-CZ"/>
          </a:p>
        </p:txBody>
      </p:sp>
      <p:sp>
        <p:nvSpPr>
          <p:cNvPr id="25" name="TextovéPole 24"/>
          <p:cNvSpPr txBox="1"/>
          <p:nvPr/>
        </p:nvSpPr>
        <p:spPr>
          <a:xfrm>
            <a:off x="5643570" y="2912274"/>
            <a:ext cx="3357554" cy="1231106"/>
          </a:xfrm>
          <a:prstGeom prst="rect">
            <a:avLst/>
          </a:prstGeom>
          <a:noFill/>
        </p:spPr>
        <p:txBody>
          <a:bodyPr wrap="square" rtlCol="0">
            <a:spAutoFit/>
          </a:bodyPr>
          <a:lstStyle/>
          <a:p>
            <a:r>
              <a:rPr lang="en-US" smtClean="0"/>
              <a:t>Schematick</a:t>
            </a:r>
            <a:r>
              <a:rPr lang="cs-CZ" smtClean="0"/>
              <a:t>é znázornění časového</a:t>
            </a:r>
            <a:endParaRPr lang="en-US" smtClean="0"/>
          </a:p>
          <a:p>
            <a:r>
              <a:rPr lang="cs-CZ" smtClean="0"/>
              <a:t>vývoje pravděpodobnosti přechodu vlivem harmonické poruchy s frekvencí </a:t>
            </a:r>
            <a:r>
              <a:rPr lang="el-GR" i="1" smtClean="0">
                <a:latin typeface="Cambria Math"/>
                <a:ea typeface="Cambria Math"/>
              </a:rPr>
              <a:t>ω</a:t>
            </a:r>
            <a:r>
              <a:rPr lang="cs-CZ" baseline="-25000" smtClean="0">
                <a:latin typeface="Cambria Math"/>
                <a:ea typeface="Cambria Math"/>
              </a:rPr>
              <a:t>0</a:t>
            </a:r>
            <a:r>
              <a:rPr lang="cs-CZ" sz="2000" smtClean="0"/>
              <a:t>.</a:t>
            </a:r>
            <a:endParaRPr lang="cs-CZ" baseline="-25000"/>
          </a:p>
        </p:txBody>
      </p:sp>
      <p:grpSp>
        <p:nvGrpSpPr>
          <p:cNvPr id="27" name="Skupina 26"/>
          <p:cNvGrpSpPr/>
          <p:nvPr/>
        </p:nvGrpSpPr>
        <p:grpSpPr>
          <a:xfrm>
            <a:off x="285720" y="928670"/>
            <a:ext cx="5286412" cy="5594189"/>
            <a:chOff x="285720" y="928670"/>
            <a:chExt cx="5286412" cy="5594189"/>
          </a:xfrm>
        </p:grpSpPr>
        <p:grpSp>
          <p:nvGrpSpPr>
            <p:cNvPr id="16" name="Skupina 15"/>
            <p:cNvGrpSpPr/>
            <p:nvPr/>
          </p:nvGrpSpPr>
          <p:grpSpPr>
            <a:xfrm>
              <a:off x="285720" y="928670"/>
              <a:ext cx="5286412" cy="5223314"/>
              <a:chOff x="642910" y="1004107"/>
              <a:chExt cx="5286412" cy="5223314"/>
            </a:xfrm>
          </p:grpSpPr>
          <p:pic>
            <p:nvPicPr>
              <p:cNvPr id="17" name="Obrázek 16" descr="mrizka002.emf"/>
              <p:cNvPicPr>
                <a:picLocks noChangeAspect="1"/>
              </p:cNvPicPr>
              <p:nvPr/>
            </p:nvPicPr>
            <p:blipFill>
              <a:blip r:embed="rId2" cstate="print"/>
              <a:srcRect r="1485" b="4170"/>
              <a:stretch>
                <a:fillRect/>
              </a:stretch>
            </p:blipFill>
            <p:spPr>
              <a:xfrm>
                <a:off x="642910" y="1004107"/>
                <a:ext cx="5286412" cy="4925223"/>
              </a:xfrm>
              <a:prstGeom prst="rect">
                <a:avLst/>
              </a:prstGeom>
            </p:spPr>
          </p:pic>
          <p:sp>
            <p:nvSpPr>
              <p:cNvPr id="18" name="TextovéPole 17"/>
              <p:cNvSpPr txBox="1"/>
              <p:nvPr/>
            </p:nvSpPr>
            <p:spPr>
              <a:xfrm>
                <a:off x="5572132" y="2817678"/>
                <a:ext cx="285752" cy="288000"/>
              </a:xfrm>
              <a:prstGeom prst="rect">
                <a:avLst/>
              </a:prstGeom>
              <a:solidFill>
                <a:schemeClr val="bg1"/>
              </a:solidFill>
            </p:spPr>
            <p:txBody>
              <a:bodyPr wrap="square" lIns="36000" tIns="0" rIns="36000" bIns="36000" rtlCol="0">
                <a:spAutoFit/>
              </a:bodyPr>
              <a:lstStyle/>
              <a:p>
                <a:r>
                  <a:rPr lang="cs-CZ" sz="2000" i="1" smtClean="0">
                    <a:sym typeface="Symbol"/>
                  </a:rPr>
                  <a:t></a:t>
                </a:r>
                <a:endParaRPr lang="cs-CZ" i="1"/>
              </a:p>
            </p:txBody>
          </p:sp>
          <p:sp>
            <p:nvSpPr>
              <p:cNvPr id="19" name="TextovéPole 18"/>
              <p:cNvSpPr txBox="1"/>
              <p:nvPr/>
            </p:nvSpPr>
            <p:spPr>
              <a:xfrm>
                <a:off x="4408488" y="5874826"/>
                <a:ext cx="847732" cy="344128"/>
              </a:xfrm>
              <a:prstGeom prst="rect">
                <a:avLst/>
              </a:prstGeom>
              <a:solidFill>
                <a:schemeClr val="bg1"/>
              </a:solidFill>
            </p:spPr>
            <p:txBody>
              <a:bodyPr wrap="square" lIns="36000" tIns="0" rIns="36000" bIns="36000" rtlCol="0">
                <a:spAutoFit/>
              </a:bodyPr>
              <a:lstStyle/>
              <a:p>
                <a:r>
                  <a:rPr lang="cs-CZ" sz="2000" i="1" smtClean="0">
                    <a:sym typeface="Symbol"/>
                  </a:rPr>
                  <a:t></a:t>
                </a:r>
                <a:r>
                  <a:rPr lang="cs-CZ" sz="2000" i="1" baseline="-25000" smtClean="0">
                    <a:latin typeface="Times New Roman" pitchFamily="18" charset="0"/>
                    <a:cs typeface="Times New Roman" pitchFamily="18" charset="0"/>
                    <a:sym typeface="Symbol"/>
                  </a:rPr>
                  <a:t>i </a:t>
                </a:r>
                <a:r>
                  <a:rPr lang="cs-CZ" smtClean="0">
                    <a:sym typeface="Symbol"/>
                  </a:rPr>
                  <a:t>+ </a:t>
                </a:r>
                <a:r>
                  <a:rPr lang="cs-CZ" smtClean="0">
                    <a:latin typeface="Times New Roman" pitchFamily="18" charset="0"/>
                    <a:ea typeface="Cambria Math"/>
                    <a:cs typeface="Times New Roman" pitchFamily="18" charset="0"/>
                    <a:sym typeface="Symbol"/>
                  </a:rPr>
                  <a:t>ℏ</a:t>
                </a:r>
                <a:r>
                  <a:rPr lang="el-GR" i="1" smtClean="0">
                    <a:latin typeface="Times New Roman" pitchFamily="18" charset="0"/>
                    <a:ea typeface="Cambria Math"/>
                    <a:cs typeface="Times New Roman" pitchFamily="18" charset="0"/>
                    <a:sym typeface="Symbol"/>
                  </a:rPr>
                  <a:t>ω</a:t>
                </a:r>
                <a:r>
                  <a:rPr lang="cs-CZ" baseline="-25000" smtClean="0">
                    <a:latin typeface="Cambria Math"/>
                    <a:ea typeface="Cambria Math"/>
                    <a:sym typeface="Symbol"/>
                  </a:rPr>
                  <a:t>0</a:t>
                </a:r>
                <a:endParaRPr lang="cs-CZ" i="1" baseline="-25000">
                  <a:latin typeface="Times New Roman" pitchFamily="18" charset="0"/>
                  <a:cs typeface="Times New Roman" pitchFamily="18" charset="0"/>
                </a:endParaRPr>
              </a:p>
            </p:txBody>
          </p:sp>
          <p:sp>
            <p:nvSpPr>
              <p:cNvPr id="20" name="TextovéPole 19"/>
              <p:cNvSpPr txBox="1"/>
              <p:nvPr/>
            </p:nvSpPr>
            <p:spPr>
              <a:xfrm>
                <a:off x="5500694" y="4426884"/>
                <a:ext cx="285752" cy="288000"/>
              </a:xfrm>
              <a:prstGeom prst="rect">
                <a:avLst/>
              </a:prstGeom>
              <a:solidFill>
                <a:schemeClr val="bg1"/>
              </a:solidFill>
            </p:spPr>
            <p:txBody>
              <a:bodyPr wrap="square" lIns="36000" tIns="0" rIns="36000" bIns="36000" rtlCol="0">
                <a:spAutoFit/>
              </a:bodyPr>
              <a:lstStyle/>
              <a:p>
                <a:r>
                  <a:rPr lang="cs-CZ" sz="2000" i="1" smtClean="0">
                    <a:sym typeface="Symbol"/>
                  </a:rPr>
                  <a:t></a:t>
                </a:r>
                <a:endParaRPr lang="cs-CZ" i="1"/>
              </a:p>
            </p:txBody>
          </p:sp>
          <p:sp>
            <p:nvSpPr>
              <p:cNvPr id="21" name="TextovéPole 20"/>
              <p:cNvSpPr txBox="1"/>
              <p:nvPr/>
            </p:nvSpPr>
            <p:spPr>
              <a:xfrm>
                <a:off x="5526095" y="5884747"/>
                <a:ext cx="285752" cy="288000"/>
              </a:xfrm>
              <a:prstGeom prst="rect">
                <a:avLst/>
              </a:prstGeom>
              <a:solidFill>
                <a:schemeClr val="bg1"/>
              </a:solidFill>
            </p:spPr>
            <p:txBody>
              <a:bodyPr wrap="square" lIns="36000" tIns="0" rIns="36000" bIns="36000" rtlCol="0">
                <a:spAutoFit/>
              </a:bodyPr>
              <a:lstStyle/>
              <a:p>
                <a:r>
                  <a:rPr lang="cs-CZ" sz="2000" i="1" smtClean="0">
                    <a:sym typeface="Symbol"/>
                  </a:rPr>
                  <a:t></a:t>
                </a:r>
                <a:endParaRPr lang="cs-CZ" i="1"/>
              </a:p>
            </p:txBody>
          </p:sp>
          <p:sp>
            <p:nvSpPr>
              <p:cNvPr id="22" name="TextovéPole 21"/>
              <p:cNvSpPr txBox="1"/>
              <p:nvPr/>
            </p:nvSpPr>
            <p:spPr>
              <a:xfrm>
                <a:off x="1463653" y="5870954"/>
                <a:ext cx="847732" cy="344128"/>
              </a:xfrm>
              <a:prstGeom prst="rect">
                <a:avLst/>
              </a:prstGeom>
              <a:solidFill>
                <a:schemeClr val="bg1"/>
              </a:solidFill>
            </p:spPr>
            <p:txBody>
              <a:bodyPr wrap="square" lIns="36000" tIns="0" rIns="36000" bIns="36000" rtlCol="0">
                <a:spAutoFit/>
              </a:bodyPr>
              <a:lstStyle/>
              <a:p>
                <a:r>
                  <a:rPr lang="cs-CZ" sz="2000" i="1" smtClean="0">
                    <a:sym typeface="Symbol"/>
                  </a:rPr>
                  <a:t></a:t>
                </a:r>
                <a:r>
                  <a:rPr lang="cs-CZ" sz="2000" i="1" baseline="-25000" smtClean="0">
                    <a:latin typeface="Times New Roman" pitchFamily="18" charset="0"/>
                    <a:cs typeface="Times New Roman" pitchFamily="18" charset="0"/>
                    <a:sym typeface="Symbol"/>
                  </a:rPr>
                  <a:t>i </a:t>
                </a:r>
                <a:r>
                  <a:rPr lang="cs-CZ" smtClean="0">
                    <a:sym typeface="Symbol"/>
                  </a:rPr>
                  <a:t>- </a:t>
                </a:r>
                <a:r>
                  <a:rPr lang="cs-CZ" smtClean="0">
                    <a:latin typeface="Times New Roman" pitchFamily="18" charset="0"/>
                    <a:ea typeface="Cambria Math"/>
                    <a:cs typeface="Times New Roman" pitchFamily="18" charset="0"/>
                    <a:sym typeface="Symbol"/>
                  </a:rPr>
                  <a:t>ℏ</a:t>
                </a:r>
                <a:r>
                  <a:rPr lang="el-GR" i="1" smtClean="0">
                    <a:latin typeface="Times New Roman" pitchFamily="18" charset="0"/>
                    <a:ea typeface="Cambria Math"/>
                    <a:cs typeface="Times New Roman" pitchFamily="18" charset="0"/>
                    <a:sym typeface="Symbol"/>
                  </a:rPr>
                  <a:t>ω</a:t>
                </a:r>
                <a:r>
                  <a:rPr lang="cs-CZ" baseline="-25000" smtClean="0">
                    <a:latin typeface="Cambria Math"/>
                    <a:ea typeface="Cambria Math"/>
                    <a:sym typeface="Symbol"/>
                  </a:rPr>
                  <a:t>0</a:t>
                </a:r>
                <a:endParaRPr lang="cs-CZ" i="1" baseline="-25000">
                  <a:latin typeface="Times New Roman" pitchFamily="18" charset="0"/>
                  <a:cs typeface="Times New Roman" pitchFamily="18" charset="0"/>
                </a:endParaRPr>
              </a:p>
            </p:txBody>
          </p:sp>
          <p:sp>
            <p:nvSpPr>
              <p:cNvPr id="23" name="TextovéPole 22"/>
              <p:cNvSpPr txBox="1"/>
              <p:nvPr/>
            </p:nvSpPr>
            <p:spPr>
              <a:xfrm>
                <a:off x="3231612" y="5883293"/>
                <a:ext cx="276228" cy="344128"/>
              </a:xfrm>
              <a:prstGeom prst="rect">
                <a:avLst/>
              </a:prstGeom>
              <a:solidFill>
                <a:schemeClr val="bg1"/>
              </a:solidFill>
            </p:spPr>
            <p:txBody>
              <a:bodyPr wrap="square" lIns="36000" tIns="0" rIns="36000" bIns="36000" rtlCol="0">
                <a:spAutoFit/>
              </a:bodyPr>
              <a:lstStyle/>
              <a:p>
                <a:r>
                  <a:rPr lang="cs-CZ" sz="2000" i="1" smtClean="0">
                    <a:sym typeface="Symbol"/>
                  </a:rPr>
                  <a:t></a:t>
                </a:r>
                <a:r>
                  <a:rPr lang="cs-CZ" sz="2000" i="1" baseline="-25000" smtClean="0">
                    <a:latin typeface="Times New Roman" pitchFamily="18" charset="0"/>
                    <a:cs typeface="Times New Roman" pitchFamily="18" charset="0"/>
                    <a:sym typeface="Symbol"/>
                  </a:rPr>
                  <a:t>i </a:t>
                </a:r>
                <a:endParaRPr lang="cs-CZ" i="1" baseline="-25000">
                  <a:latin typeface="Times New Roman" pitchFamily="18" charset="0"/>
                  <a:cs typeface="Times New Roman" pitchFamily="18" charset="0"/>
                </a:endParaRPr>
              </a:p>
            </p:txBody>
          </p:sp>
          <p:sp>
            <p:nvSpPr>
              <p:cNvPr id="24" name="TextovéPole 23"/>
              <p:cNvSpPr txBox="1"/>
              <p:nvPr/>
            </p:nvSpPr>
            <p:spPr>
              <a:xfrm rot="16200000">
                <a:off x="158010" y="2073447"/>
                <a:ext cx="1347798" cy="344128"/>
              </a:xfrm>
              <a:prstGeom prst="rect">
                <a:avLst/>
              </a:prstGeom>
              <a:solidFill>
                <a:schemeClr val="bg1"/>
              </a:solidFill>
            </p:spPr>
            <p:txBody>
              <a:bodyPr wrap="square" lIns="36000" tIns="0" rIns="36000" bIns="36000" rtlCol="0">
                <a:spAutoFit/>
              </a:bodyPr>
              <a:lstStyle/>
              <a:p>
                <a:pPr algn="ctr"/>
                <a:r>
                  <a:rPr lang="en-US" sz="2000" smtClean="0">
                    <a:sym typeface="Symbol"/>
                  </a:rPr>
                  <a:t>|</a:t>
                </a:r>
                <a:r>
                  <a:rPr lang="cs-CZ" sz="2000" i="1" smtClean="0">
                    <a:latin typeface="Times New Roman" pitchFamily="18" charset="0"/>
                    <a:cs typeface="Times New Roman" pitchFamily="18" charset="0"/>
                    <a:sym typeface="Symbol"/>
                  </a:rPr>
                  <a:t>a</a:t>
                </a:r>
                <a:r>
                  <a:rPr lang="cs-CZ" sz="2000" i="1" baseline="-25000" smtClean="0">
                    <a:latin typeface="Times New Roman" pitchFamily="18" charset="0"/>
                    <a:cs typeface="Times New Roman" pitchFamily="18" charset="0"/>
                    <a:sym typeface="Symbol"/>
                  </a:rPr>
                  <a:t>m</a:t>
                </a:r>
                <a:r>
                  <a:rPr lang="cs-CZ" sz="2000" smtClean="0">
                    <a:sym typeface="Symbol"/>
                  </a:rPr>
                  <a:t>(</a:t>
                </a:r>
                <a:r>
                  <a:rPr lang="cs-CZ" sz="2000" i="1" smtClean="0">
                    <a:latin typeface="Times New Roman" pitchFamily="18" charset="0"/>
                    <a:cs typeface="Times New Roman" pitchFamily="18" charset="0"/>
                    <a:sym typeface="Symbol"/>
                  </a:rPr>
                  <a:t>t</a:t>
                </a:r>
                <a:r>
                  <a:rPr lang="cs-CZ" sz="2000" smtClean="0">
                    <a:sym typeface="Symbol"/>
                  </a:rPr>
                  <a:t>)</a:t>
                </a:r>
                <a:r>
                  <a:rPr lang="en-US" sz="2000" smtClean="0">
                    <a:sym typeface="Symbol"/>
                  </a:rPr>
                  <a:t>|</a:t>
                </a:r>
                <a:r>
                  <a:rPr lang="en-US" sz="2000" baseline="30000" smtClean="0">
                    <a:sym typeface="Symbol"/>
                  </a:rPr>
                  <a:t>2</a:t>
                </a:r>
                <a:endParaRPr lang="cs-CZ" baseline="30000">
                  <a:latin typeface="Times New Roman" pitchFamily="18" charset="0"/>
                  <a:cs typeface="Times New Roman" pitchFamily="18" charset="0"/>
                </a:endParaRPr>
              </a:p>
            </p:txBody>
          </p:sp>
        </p:grpSp>
        <p:sp>
          <p:nvSpPr>
            <p:cNvPr id="15" name="TextovéPole 14"/>
            <p:cNvSpPr txBox="1"/>
            <p:nvPr/>
          </p:nvSpPr>
          <p:spPr>
            <a:xfrm>
              <a:off x="4143372" y="6193057"/>
              <a:ext cx="857256" cy="307777"/>
            </a:xfrm>
            <a:prstGeom prst="rect">
              <a:avLst/>
            </a:prstGeom>
            <a:noFill/>
          </p:spPr>
          <p:txBody>
            <a:bodyPr wrap="square" rtlCol="0">
              <a:spAutoFit/>
            </a:bodyPr>
            <a:lstStyle/>
            <a:p>
              <a:pPr algn="ctr"/>
              <a:r>
                <a:rPr lang="cs-CZ" sz="1400" smtClean="0"/>
                <a:t>excitace</a:t>
              </a:r>
              <a:endParaRPr lang="cs-CZ" sz="1400"/>
            </a:p>
          </p:txBody>
        </p:sp>
        <p:sp>
          <p:nvSpPr>
            <p:cNvPr id="26" name="TextovéPole 25"/>
            <p:cNvSpPr txBox="1"/>
            <p:nvPr/>
          </p:nvSpPr>
          <p:spPr>
            <a:xfrm>
              <a:off x="1000100" y="6215082"/>
              <a:ext cx="857256" cy="307777"/>
            </a:xfrm>
            <a:prstGeom prst="rect">
              <a:avLst/>
            </a:prstGeom>
            <a:noFill/>
          </p:spPr>
          <p:txBody>
            <a:bodyPr wrap="square" rtlCol="0">
              <a:spAutoFit/>
            </a:bodyPr>
            <a:lstStyle/>
            <a:p>
              <a:pPr algn="ctr"/>
              <a:r>
                <a:rPr lang="cs-CZ" sz="1400" smtClean="0"/>
                <a:t>absorpce</a:t>
              </a:r>
              <a:endParaRPr lang="cs-CZ" sz="140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43</a:t>
            </a:fld>
            <a:endParaRPr lang="cs-CZ"/>
          </a:p>
        </p:txBody>
      </p:sp>
      <p:sp>
        <p:nvSpPr>
          <p:cNvPr id="6" name="TextovéPole 5"/>
          <p:cNvSpPr txBox="1"/>
          <p:nvPr/>
        </p:nvSpPr>
        <p:spPr>
          <a:xfrm>
            <a:off x="5572132" y="214290"/>
            <a:ext cx="3143272" cy="369332"/>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smtClean="0"/>
              <a:t>Porucha závislá na čase </a:t>
            </a:r>
            <a:r>
              <a:rPr lang="cs-CZ" smtClean="0"/>
              <a:t>- </a:t>
            </a:r>
            <a:r>
              <a:rPr lang="cs-CZ" i="1" smtClean="0"/>
              <a:t>6</a:t>
            </a:r>
            <a:endParaRPr lang="cs-CZ" i="1" dirty="0"/>
          </a:p>
        </p:txBody>
      </p:sp>
      <p:sp>
        <p:nvSpPr>
          <p:cNvPr id="7" name="TextovéPole 6"/>
          <p:cNvSpPr txBox="1"/>
          <p:nvPr/>
        </p:nvSpPr>
        <p:spPr>
          <a:xfrm>
            <a:off x="642910" y="785794"/>
            <a:ext cx="5715040" cy="1169551"/>
          </a:xfrm>
          <a:prstGeom prst="rect">
            <a:avLst/>
          </a:prstGeom>
          <a:solidFill>
            <a:srgbClr val="E1FFF0"/>
          </a:solidFill>
        </p:spPr>
        <p:txBody>
          <a:bodyPr wrap="square" rtlCol="0">
            <a:spAutoFit/>
          </a:bodyPr>
          <a:lstStyle/>
          <a:p>
            <a:r>
              <a:rPr lang="cs-CZ" i="1" smtClean="0">
                <a:solidFill>
                  <a:srgbClr val="C00000"/>
                </a:solidFill>
              </a:rPr>
              <a:t>Častý případ </a:t>
            </a:r>
            <a:r>
              <a:rPr lang="cs-CZ" smtClean="0"/>
              <a:t>:</a:t>
            </a:r>
          </a:p>
          <a:p>
            <a:r>
              <a:rPr lang="cs-CZ" smtClean="0"/>
              <a:t>přechod </a:t>
            </a:r>
            <a:r>
              <a:rPr lang="cs-CZ" i="1" smtClean="0">
                <a:solidFill>
                  <a:srgbClr val="FF0000"/>
                </a:solidFill>
              </a:rPr>
              <a:t>z izolovaného stavu do kontinua koncových stavů </a:t>
            </a:r>
            <a:r>
              <a:rPr lang="cs-CZ" smtClean="0">
                <a:solidFill>
                  <a:srgbClr val="FF0000"/>
                </a:solidFill>
              </a:rPr>
              <a:t> </a:t>
            </a:r>
            <a:r>
              <a:rPr lang="en-US" smtClean="0"/>
              <a:t>soust</a:t>
            </a:r>
            <a:r>
              <a:rPr lang="cs-CZ" smtClean="0"/>
              <a:t>ředěných kolem </a:t>
            </a:r>
            <a:r>
              <a:rPr lang="en-US" sz="2000" i="1" smtClean="0">
                <a:sym typeface="Symbol"/>
              </a:rPr>
              <a:t></a:t>
            </a:r>
            <a:r>
              <a:rPr lang="en-US" sz="2000" i="1" baseline="-25000" smtClean="0">
                <a:sym typeface="Symbol"/>
              </a:rPr>
              <a:t>f</a:t>
            </a:r>
            <a:r>
              <a:rPr lang="cs-CZ" smtClean="0"/>
              <a:t> </a:t>
            </a:r>
            <a:r>
              <a:rPr lang="en-US" smtClean="0"/>
              <a:t>&gt; </a:t>
            </a:r>
            <a:r>
              <a:rPr lang="en-US" sz="2000" i="1" smtClean="0">
                <a:sym typeface="Symbol"/>
              </a:rPr>
              <a:t></a:t>
            </a:r>
            <a:r>
              <a:rPr lang="en-US" sz="2400" i="1" baseline="-25000" smtClean="0">
                <a:latin typeface="Times New Roman" pitchFamily="18" charset="0"/>
                <a:cs typeface="Times New Roman" pitchFamily="18" charset="0"/>
                <a:sym typeface="Symbol"/>
              </a:rPr>
              <a:t>i</a:t>
            </a:r>
            <a:r>
              <a:rPr lang="cs-CZ" sz="2400" i="1" baseline="-25000" smtClean="0">
                <a:sym typeface="Symbol"/>
              </a:rPr>
              <a:t> </a:t>
            </a:r>
          </a:p>
          <a:p>
            <a:r>
              <a:rPr lang="cs-CZ" sz="1200" smtClean="0">
                <a:sym typeface="Symbol"/>
              </a:rPr>
              <a:t>( </a:t>
            </a:r>
            <a:r>
              <a:rPr lang="cs-CZ" sz="1400" smtClean="0">
                <a:sym typeface="Symbol"/>
              </a:rPr>
              <a:t>příklad: přechod z donorové hladiny do vodivostního pásu v polovodičích).</a:t>
            </a:r>
            <a:endParaRPr lang="cs-CZ" baseline="-25000"/>
          </a:p>
        </p:txBody>
      </p:sp>
      <p:sp>
        <p:nvSpPr>
          <p:cNvPr id="8" name="TextovéPole 7"/>
          <p:cNvSpPr txBox="1"/>
          <p:nvPr/>
        </p:nvSpPr>
        <p:spPr>
          <a:xfrm>
            <a:off x="642910" y="2059509"/>
            <a:ext cx="7500990" cy="400110"/>
          </a:xfrm>
          <a:prstGeom prst="rect">
            <a:avLst/>
          </a:prstGeom>
          <a:noFill/>
        </p:spPr>
        <p:txBody>
          <a:bodyPr wrap="square" rtlCol="0">
            <a:spAutoFit/>
          </a:bodyPr>
          <a:lstStyle/>
          <a:p>
            <a:r>
              <a:rPr lang="cs-CZ" smtClean="0">
                <a:solidFill>
                  <a:srgbClr val="0000FF"/>
                </a:solidFill>
              </a:rPr>
              <a:t>Stavy v kontinuu </a:t>
            </a:r>
            <a:r>
              <a:rPr lang="cs-CZ" smtClean="0"/>
              <a:t>popíšeme </a:t>
            </a:r>
            <a:r>
              <a:rPr lang="cs-CZ" i="1" smtClean="0">
                <a:solidFill>
                  <a:srgbClr val="0000FF"/>
                </a:solidFill>
              </a:rPr>
              <a:t>hustotou stavů </a:t>
            </a:r>
            <a:r>
              <a:rPr lang="el-GR" sz="2000" i="1" smtClean="0">
                <a:solidFill>
                  <a:srgbClr val="0000FF"/>
                </a:solidFill>
                <a:latin typeface="Times New Roman"/>
                <a:cs typeface="Times New Roman"/>
              </a:rPr>
              <a:t>ρ</a:t>
            </a:r>
            <a:r>
              <a:rPr lang="cs-CZ" sz="600" i="1" smtClean="0">
                <a:solidFill>
                  <a:srgbClr val="0000FF"/>
                </a:solidFill>
                <a:latin typeface="Times New Roman"/>
                <a:cs typeface="Times New Roman"/>
              </a:rPr>
              <a:t> </a:t>
            </a:r>
            <a:r>
              <a:rPr lang="cs-CZ" sz="2000" i="1" smtClean="0">
                <a:solidFill>
                  <a:srgbClr val="0000FF"/>
                </a:solidFill>
                <a:latin typeface="Times New Roman"/>
                <a:cs typeface="Times New Roman"/>
              </a:rPr>
              <a:t>(</a:t>
            </a:r>
            <a:r>
              <a:rPr lang="el-GR" sz="2000" i="1" smtClean="0">
                <a:solidFill>
                  <a:srgbClr val="0000FF"/>
                </a:solidFill>
                <a:latin typeface="Times New Roman" pitchFamily="18" charset="0"/>
                <a:ea typeface="Cambria Math"/>
                <a:cs typeface="Times New Roman" pitchFamily="18" charset="0"/>
              </a:rPr>
              <a:t>ω</a:t>
            </a:r>
            <a:r>
              <a:rPr lang="cs-CZ" i="1" baseline="-25000" smtClean="0">
                <a:solidFill>
                  <a:srgbClr val="0000FF"/>
                </a:solidFill>
                <a:latin typeface="Times New Roman" pitchFamily="18" charset="0"/>
                <a:cs typeface="Times New Roman" pitchFamily="18" charset="0"/>
              </a:rPr>
              <a:t>f</a:t>
            </a:r>
            <a:r>
              <a:rPr lang="cs-CZ" sz="600" i="1" baseline="-25000" smtClean="0">
                <a:solidFill>
                  <a:srgbClr val="0000FF"/>
                </a:solidFill>
                <a:latin typeface="Times New Roman" pitchFamily="18" charset="0"/>
                <a:cs typeface="Times New Roman" pitchFamily="18" charset="0"/>
              </a:rPr>
              <a:t> </a:t>
            </a:r>
            <a:r>
              <a:rPr lang="cs-CZ" i="1" baseline="-25000" smtClean="0">
                <a:solidFill>
                  <a:srgbClr val="0000FF"/>
                </a:solidFill>
                <a:latin typeface="Times New Roman" pitchFamily="18" charset="0"/>
                <a:cs typeface="Times New Roman" pitchFamily="18" charset="0"/>
              </a:rPr>
              <a:t>i</a:t>
            </a:r>
            <a:r>
              <a:rPr lang="cs-CZ" i="1" smtClean="0">
                <a:solidFill>
                  <a:srgbClr val="0000FF"/>
                </a:solidFill>
              </a:rPr>
              <a:t> )</a:t>
            </a:r>
            <a:r>
              <a:rPr lang="cs-CZ" smtClean="0"/>
              <a:t> na jednotku </a:t>
            </a:r>
            <a:r>
              <a:rPr lang="el-GR" sz="2000" i="1" smtClean="0">
                <a:latin typeface="Times New Roman" pitchFamily="18" charset="0"/>
                <a:ea typeface="Cambria Math"/>
                <a:cs typeface="Times New Roman" pitchFamily="18" charset="0"/>
              </a:rPr>
              <a:t>ω</a:t>
            </a:r>
            <a:r>
              <a:rPr lang="cs-CZ" i="1" baseline="-25000" smtClean="0">
                <a:latin typeface="Times New Roman" pitchFamily="18" charset="0"/>
                <a:cs typeface="Times New Roman" pitchFamily="18" charset="0"/>
              </a:rPr>
              <a:t>f</a:t>
            </a:r>
            <a:r>
              <a:rPr lang="cs-CZ" sz="600" i="1" baseline="-25000" smtClean="0">
                <a:latin typeface="Times New Roman" pitchFamily="18" charset="0"/>
                <a:cs typeface="Times New Roman" pitchFamily="18" charset="0"/>
              </a:rPr>
              <a:t> </a:t>
            </a:r>
            <a:r>
              <a:rPr lang="cs-CZ" i="1" baseline="-25000" smtClean="0">
                <a:latin typeface="Times New Roman" pitchFamily="18" charset="0"/>
                <a:cs typeface="Times New Roman" pitchFamily="18" charset="0"/>
              </a:rPr>
              <a:t>i </a:t>
            </a:r>
            <a:r>
              <a:rPr lang="cs-CZ" smtClean="0"/>
              <a:t>. Potom</a:t>
            </a:r>
            <a:endParaRPr lang="cs-CZ"/>
          </a:p>
        </p:txBody>
      </p:sp>
      <p:grpSp>
        <p:nvGrpSpPr>
          <p:cNvPr id="15" name="Skupina 14"/>
          <p:cNvGrpSpPr/>
          <p:nvPr/>
        </p:nvGrpSpPr>
        <p:grpSpPr>
          <a:xfrm>
            <a:off x="1785918" y="2588678"/>
            <a:ext cx="4650990" cy="785818"/>
            <a:chOff x="1785918" y="2588678"/>
            <a:chExt cx="4650990" cy="785818"/>
          </a:xfrm>
        </p:grpSpPr>
        <p:sp>
          <p:nvSpPr>
            <p:cNvPr id="12" name="Zaoblený obdélník 11"/>
            <p:cNvSpPr/>
            <p:nvPr/>
          </p:nvSpPr>
          <p:spPr>
            <a:xfrm>
              <a:off x="1785918" y="2643182"/>
              <a:ext cx="4643470" cy="714380"/>
            </a:xfrm>
            <a:prstGeom prst="roundRect">
              <a:avLst/>
            </a:prstGeom>
            <a:solidFill>
              <a:srgbClr val="FFE8D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9" name="Objekt 8"/>
            <p:cNvGraphicFramePr>
              <a:graphicFrameLocks noChangeAspect="1"/>
            </p:cNvGraphicFramePr>
            <p:nvPr/>
          </p:nvGraphicFramePr>
          <p:xfrm>
            <a:off x="1928794" y="2588678"/>
            <a:ext cx="4508114" cy="785818"/>
          </p:xfrm>
          <a:graphic>
            <a:graphicData uri="http://schemas.openxmlformats.org/presentationml/2006/ole">
              <p:oleObj spid="_x0000_s66561" name="Rovnice" r:id="rId3" imgW="2768400" imgH="482400" progId="Equation.3">
                <p:embed/>
              </p:oleObj>
            </a:graphicData>
          </a:graphic>
        </p:graphicFrame>
      </p:grpSp>
      <p:grpSp>
        <p:nvGrpSpPr>
          <p:cNvPr id="16" name="Skupina 15"/>
          <p:cNvGrpSpPr/>
          <p:nvPr/>
        </p:nvGrpSpPr>
        <p:grpSpPr>
          <a:xfrm>
            <a:off x="785786" y="3513138"/>
            <a:ext cx="6553227" cy="720725"/>
            <a:chOff x="785786" y="3513138"/>
            <a:chExt cx="6553227" cy="720725"/>
          </a:xfrm>
        </p:grpSpPr>
        <p:graphicFrame>
          <p:nvGraphicFramePr>
            <p:cNvPr id="10" name="Objekt 9"/>
            <p:cNvGraphicFramePr>
              <a:graphicFrameLocks noChangeAspect="1"/>
            </p:cNvGraphicFramePr>
            <p:nvPr/>
          </p:nvGraphicFramePr>
          <p:xfrm>
            <a:off x="1714500" y="3513138"/>
            <a:ext cx="5624513" cy="720725"/>
          </p:xfrm>
          <a:graphic>
            <a:graphicData uri="http://schemas.openxmlformats.org/presentationml/2006/ole">
              <p:oleObj spid="_x0000_s66562" name="Rovnice" r:id="rId4" imgW="4076640" imgH="520560" progId="Equation.3">
                <p:embed/>
              </p:oleObj>
            </a:graphicData>
          </a:graphic>
        </p:graphicFrame>
        <p:sp>
          <p:nvSpPr>
            <p:cNvPr id="11" name="TextovéPole 10"/>
            <p:cNvSpPr txBox="1"/>
            <p:nvPr/>
          </p:nvSpPr>
          <p:spPr>
            <a:xfrm>
              <a:off x="785786" y="3714752"/>
              <a:ext cx="500066" cy="338554"/>
            </a:xfrm>
            <a:prstGeom prst="rect">
              <a:avLst/>
            </a:prstGeom>
            <a:noFill/>
          </p:spPr>
          <p:txBody>
            <a:bodyPr wrap="square" rtlCol="0">
              <a:spAutoFit/>
            </a:bodyPr>
            <a:lstStyle/>
            <a:p>
              <a:r>
                <a:rPr lang="cs-CZ" sz="1600" smtClean="0"/>
                <a:t>kde</a:t>
              </a:r>
              <a:endParaRPr lang="cs-CZ" sz="1600"/>
            </a:p>
          </p:txBody>
        </p:sp>
      </p:grpSp>
      <p:grpSp>
        <p:nvGrpSpPr>
          <p:cNvPr id="19" name="Skupina 18"/>
          <p:cNvGrpSpPr/>
          <p:nvPr/>
        </p:nvGrpSpPr>
        <p:grpSpPr>
          <a:xfrm>
            <a:off x="642910" y="4630175"/>
            <a:ext cx="7715304" cy="1513469"/>
            <a:chOff x="642910" y="4487299"/>
            <a:chExt cx="7715304" cy="1513469"/>
          </a:xfrm>
        </p:grpSpPr>
        <p:sp>
          <p:nvSpPr>
            <p:cNvPr id="13" name="TextovéPole 12"/>
            <p:cNvSpPr txBox="1"/>
            <p:nvPr/>
          </p:nvSpPr>
          <p:spPr>
            <a:xfrm>
              <a:off x="642910" y="4487299"/>
              <a:ext cx="7715304" cy="584775"/>
            </a:xfrm>
            <a:prstGeom prst="rect">
              <a:avLst/>
            </a:prstGeom>
            <a:solidFill>
              <a:srgbClr val="FFFF99"/>
            </a:solidFill>
          </p:spPr>
          <p:txBody>
            <a:bodyPr wrap="square" rtlCol="0">
              <a:spAutoFit/>
            </a:bodyPr>
            <a:lstStyle/>
            <a:p>
              <a:r>
                <a:rPr lang="cs-CZ" sz="1600" smtClean="0"/>
                <a:t>Jestliže  </a:t>
              </a:r>
              <a:r>
                <a:rPr lang="cs-CZ" sz="1600" i="1" smtClean="0">
                  <a:solidFill>
                    <a:srgbClr val="0000FF"/>
                  </a:solidFill>
                  <a:latin typeface="Times New Roman" pitchFamily="18" charset="0"/>
                  <a:cs typeface="Times New Roman" pitchFamily="18" charset="0"/>
                </a:rPr>
                <a:t>V</a:t>
              </a:r>
              <a:r>
                <a:rPr lang="cs-CZ" sz="1600" i="1" baseline="-25000" smtClean="0">
                  <a:solidFill>
                    <a:srgbClr val="0000FF"/>
                  </a:solidFill>
                  <a:latin typeface="Times New Roman" pitchFamily="18" charset="0"/>
                  <a:cs typeface="Times New Roman" pitchFamily="18" charset="0"/>
                </a:rPr>
                <a:t>f</a:t>
              </a:r>
              <a:r>
                <a:rPr lang="cs-CZ" sz="1000" i="1" baseline="-25000" smtClean="0">
                  <a:solidFill>
                    <a:srgbClr val="0000FF"/>
                  </a:solidFill>
                  <a:latin typeface="Times New Roman" pitchFamily="18" charset="0"/>
                  <a:cs typeface="Times New Roman" pitchFamily="18" charset="0"/>
                </a:rPr>
                <a:t> </a:t>
              </a:r>
              <a:r>
                <a:rPr lang="cs-CZ" sz="1600" i="1" baseline="-25000" smtClean="0">
                  <a:solidFill>
                    <a:srgbClr val="0000FF"/>
                  </a:solidFill>
                  <a:latin typeface="Times New Roman" pitchFamily="18" charset="0"/>
                  <a:cs typeface="Times New Roman" pitchFamily="18" charset="0"/>
                </a:rPr>
                <a:t>i</a:t>
              </a:r>
              <a:r>
                <a:rPr lang="cs-CZ" sz="1600" smtClean="0">
                  <a:solidFill>
                    <a:srgbClr val="0000FF"/>
                  </a:solidFill>
                </a:rPr>
                <a:t> závisí jen slabě na koncovém stavu  </a:t>
              </a:r>
              <a:r>
                <a:rPr lang="cs-CZ" sz="1600" i="1" smtClean="0">
                  <a:solidFill>
                    <a:srgbClr val="0000FF"/>
                  </a:solidFill>
                  <a:latin typeface="Times New Roman" pitchFamily="18" charset="0"/>
                  <a:cs typeface="Times New Roman" pitchFamily="18" charset="0"/>
                </a:rPr>
                <a:t>f</a:t>
              </a:r>
              <a:r>
                <a:rPr lang="cs-CZ" sz="1600" smtClean="0"/>
                <a:t>, můžeme ho dát před integrál a pro dosti </a:t>
              </a:r>
              <a:r>
                <a:rPr lang="cs-CZ" sz="1600" i="1" smtClean="0">
                  <a:solidFill>
                    <a:srgbClr val="0000FF"/>
                  </a:solidFill>
                </a:rPr>
                <a:t>velké časy </a:t>
              </a:r>
              <a:r>
                <a:rPr lang="cs-CZ" sz="1600" smtClean="0"/>
                <a:t>dostaneme pro pravděpodobnost, že systém je ve stavu  </a:t>
              </a:r>
              <a:r>
                <a:rPr lang="cs-CZ" sz="1600" i="1" smtClean="0">
                  <a:latin typeface="Times New Roman" pitchFamily="18" charset="0"/>
                  <a:cs typeface="Times New Roman" pitchFamily="18" charset="0"/>
                </a:rPr>
                <a:t>f</a:t>
              </a:r>
              <a:endParaRPr lang="cs-CZ" sz="1600"/>
            </a:p>
          </p:txBody>
        </p:sp>
        <p:grpSp>
          <p:nvGrpSpPr>
            <p:cNvPr id="18" name="Skupina 17"/>
            <p:cNvGrpSpPr/>
            <p:nvPr/>
          </p:nvGrpSpPr>
          <p:grpSpPr>
            <a:xfrm>
              <a:off x="2285984" y="5214950"/>
              <a:ext cx="3714776" cy="785818"/>
              <a:chOff x="2285984" y="5214950"/>
              <a:chExt cx="3714776" cy="785818"/>
            </a:xfrm>
          </p:grpSpPr>
          <p:sp>
            <p:nvSpPr>
              <p:cNvPr id="17" name="Zaoblený obdélník 16"/>
              <p:cNvSpPr/>
              <p:nvPr/>
            </p:nvSpPr>
            <p:spPr>
              <a:xfrm>
                <a:off x="2285984" y="5214950"/>
                <a:ext cx="3714776" cy="785818"/>
              </a:xfrm>
              <a:prstGeom prst="roundRect">
                <a:avLst>
                  <a:gd name="adj" fmla="val 9125"/>
                </a:avLst>
              </a:prstGeom>
              <a:solidFill>
                <a:srgbClr val="FF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4" name="Objekt 13"/>
              <p:cNvGraphicFramePr>
                <a:graphicFrameLocks noChangeAspect="1"/>
              </p:cNvGraphicFramePr>
              <p:nvPr/>
            </p:nvGraphicFramePr>
            <p:xfrm>
              <a:off x="2428860" y="5298029"/>
              <a:ext cx="3429024" cy="685805"/>
            </p:xfrm>
            <a:graphic>
              <a:graphicData uri="http://schemas.openxmlformats.org/presentationml/2006/ole">
                <p:oleObj spid="_x0000_s66563" name="Rovnice" r:id="rId5" imgW="1968480" imgH="393480" progId="Equation.3">
                  <p:embed/>
                </p:oleObj>
              </a:graphicData>
            </a:graphic>
          </p:graphicFrame>
        </p:grpSp>
      </p:grpSp>
      <p:grpSp>
        <p:nvGrpSpPr>
          <p:cNvPr id="30" name="Skupina 29"/>
          <p:cNvGrpSpPr/>
          <p:nvPr/>
        </p:nvGrpSpPr>
        <p:grpSpPr>
          <a:xfrm>
            <a:off x="7715272" y="857232"/>
            <a:ext cx="1296000" cy="1992776"/>
            <a:chOff x="7858148" y="1214422"/>
            <a:chExt cx="1382723" cy="1992776"/>
          </a:xfrm>
        </p:grpSpPr>
        <p:grpSp>
          <p:nvGrpSpPr>
            <p:cNvPr id="27" name="Skupina 26"/>
            <p:cNvGrpSpPr/>
            <p:nvPr/>
          </p:nvGrpSpPr>
          <p:grpSpPr>
            <a:xfrm>
              <a:off x="8072462" y="1214422"/>
              <a:ext cx="642942" cy="1857388"/>
              <a:chOff x="8072462" y="1214422"/>
              <a:chExt cx="642942" cy="1857388"/>
            </a:xfrm>
          </p:grpSpPr>
          <p:grpSp>
            <p:nvGrpSpPr>
              <p:cNvPr id="20" name="Skupina 19"/>
              <p:cNvGrpSpPr/>
              <p:nvPr/>
            </p:nvGrpSpPr>
            <p:grpSpPr>
              <a:xfrm>
                <a:off x="8072462" y="1214422"/>
                <a:ext cx="642942" cy="1857388"/>
                <a:chOff x="4947120" y="2357430"/>
                <a:chExt cx="714380" cy="1857388"/>
              </a:xfrm>
            </p:grpSpPr>
            <p:grpSp>
              <p:nvGrpSpPr>
                <p:cNvPr id="21" name="Skupina 20"/>
                <p:cNvGrpSpPr/>
                <p:nvPr/>
              </p:nvGrpSpPr>
              <p:grpSpPr>
                <a:xfrm>
                  <a:off x="5000628" y="2357430"/>
                  <a:ext cx="642942" cy="1214164"/>
                  <a:chOff x="5000628" y="1428736"/>
                  <a:chExt cx="642942" cy="2142858"/>
                </a:xfrm>
              </p:grpSpPr>
              <p:sp>
                <p:nvSpPr>
                  <p:cNvPr id="23" name="Obdélník 22"/>
                  <p:cNvSpPr/>
                  <p:nvPr/>
                </p:nvSpPr>
                <p:spPr>
                  <a:xfrm>
                    <a:off x="5000628" y="1428736"/>
                    <a:ext cx="642942" cy="1071570"/>
                  </a:xfrm>
                  <a:prstGeom prst="rect">
                    <a:avLst/>
                  </a:prstGeom>
                  <a:gradFill flip="none" rotWithShape="1">
                    <a:gsLst>
                      <a:gs pos="0">
                        <a:schemeClr val="accent1">
                          <a:tint val="66000"/>
                          <a:satMod val="160000"/>
                        </a:schemeClr>
                      </a:gs>
                      <a:gs pos="50000">
                        <a:schemeClr val="accent1">
                          <a:tint val="445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4" name="Obdélník 23"/>
                  <p:cNvSpPr/>
                  <p:nvPr/>
                </p:nvSpPr>
                <p:spPr>
                  <a:xfrm flipV="1">
                    <a:off x="5000628" y="2500024"/>
                    <a:ext cx="642942" cy="1071570"/>
                  </a:xfrm>
                  <a:prstGeom prst="rect">
                    <a:avLst/>
                  </a:prstGeom>
                  <a:gradFill flip="none" rotWithShape="1">
                    <a:gsLst>
                      <a:gs pos="0">
                        <a:schemeClr val="accent1">
                          <a:tint val="66000"/>
                          <a:satMod val="160000"/>
                        </a:schemeClr>
                      </a:gs>
                      <a:gs pos="50000">
                        <a:schemeClr val="accent1">
                          <a:tint val="445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grpSp>
            <p:cxnSp>
              <p:nvCxnSpPr>
                <p:cNvPr id="22" name="Přímá spojovací čára 21"/>
                <p:cNvCxnSpPr/>
                <p:nvPr/>
              </p:nvCxnSpPr>
              <p:spPr>
                <a:xfrm>
                  <a:off x="4947120" y="4214818"/>
                  <a:ext cx="71438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6" name="Přímá spojovací šipka 25"/>
              <p:cNvCxnSpPr>
                <a:endCxn id="24" idx="2"/>
              </p:cNvCxnSpPr>
              <p:nvPr/>
            </p:nvCxnSpPr>
            <p:spPr>
              <a:xfrm rot="5400000" flipH="1" flipV="1">
                <a:off x="7784749" y="2446617"/>
                <a:ext cx="125038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ovéPole 24"/>
            <p:cNvSpPr txBox="1"/>
            <p:nvPr/>
          </p:nvSpPr>
          <p:spPr>
            <a:xfrm>
              <a:off x="7858148" y="2857496"/>
              <a:ext cx="285752" cy="349702"/>
            </a:xfrm>
            <a:prstGeom prst="rect">
              <a:avLst/>
            </a:prstGeom>
            <a:noFill/>
          </p:spPr>
          <p:txBody>
            <a:bodyPr wrap="square" lIns="36000" tIns="36000" rIns="36000" bIns="36000" rtlCol="0">
              <a:spAutoFit/>
            </a:bodyPr>
            <a:lstStyle/>
            <a:p>
              <a:r>
                <a:rPr lang="en-US" i="1" smtClean="0">
                  <a:sym typeface="Symbol"/>
                </a:rPr>
                <a:t></a:t>
              </a:r>
              <a:r>
                <a:rPr lang="en-US" i="1" baseline="-25000" smtClean="0">
                  <a:latin typeface="Times New Roman" pitchFamily="18" charset="0"/>
                  <a:cs typeface="Times New Roman" pitchFamily="18" charset="0"/>
                  <a:sym typeface="Symbol"/>
                </a:rPr>
                <a:t>i</a:t>
              </a:r>
              <a:endParaRPr lang="cs-CZ" i="1" baseline="-25000">
                <a:latin typeface="Times New Roman" pitchFamily="18" charset="0"/>
                <a:cs typeface="Times New Roman" pitchFamily="18" charset="0"/>
              </a:endParaRPr>
            </a:p>
          </p:txBody>
        </p:sp>
        <p:sp>
          <p:nvSpPr>
            <p:cNvPr id="28" name="TextovéPole 27"/>
            <p:cNvSpPr txBox="1"/>
            <p:nvPr/>
          </p:nvSpPr>
          <p:spPr>
            <a:xfrm>
              <a:off x="7858148" y="1650538"/>
              <a:ext cx="285752" cy="349702"/>
            </a:xfrm>
            <a:prstGeom prst="rect">
              <a:avLst/>
            </a:prstGeom>
            <a:noFill/>
          </p:spPr>
          <p:txBody>
            <a:bodyPr wrap="square" lIns="36000" tIns="36000" rIns="36000" bIns="36000" rtlCol="0">
              <a:spAutoFit/>
            </a:bodyPr>
            <a:lstStyle/>
            <a:p>
              <a:r>
                <a:rPr lang="en-US" i="1" smtClean="0">
                  <a:sym typeface="Symbol"/>
                </a:rPr>
                <a:t></a:t>
              </a:r>
              <a:r>
                <a:rPr lang="en-US" i="1" baseline="-25000" smtClean="0">
                  <a:latin typeface="Times New Roman" pitchFamily="18" charset="0"/>
                  <a:cs typeface="Times New Roman" pitchFamily="18" charset="0"/>
                  <a:sym typeface="Symbol"/>
                </a:rPr>
                <a:t>f</a:t>
              </a:r>
              <a:endParaRPr lang="cs-CZ" i="1" baseline="-25000">
                <a:latin typeface="Times New Roman" pitchFamily="18" charset="0"/>
                <a:cs typeface="Times New Roman" pitchFamily="18" charset="0"/>
              </a:endParaRPr>
            </a:p>
          </p:txBody>
        </p:sp>
        <p:sp>
          <p:nvSpPr>
            <p:cNvPr id="29" name="TextovéPole 28"/>
            <p:cNvSpPr txBox="1"/>
            <p:nvPr/>
          </p:nvSpPr>
          <p:spPr>
            <a:xfrm>
              <a:off x="8464577" y="1643050"/>
              <a:ext cx="776294" cy="349702"/>
            </a:xfrm>
            <a:prstGeom prst="rect">
              <a:avLst/>
            </a:prstGeom>
            <a:noFill/>
          </p:spPr>
          <p:txBody>
            <a:bodyPr wrap="square" lIns="36000" tIns="36000" rIns="36000" bIns="36000" rtlCol="0">
              <a:spAutoFit/>
            </a:bodyPr>
            <a:lstStyle/>
            <a:p>
              <a:r>
                <a:rPr lang="el-GR" i="1" smtClean="0">
                  <a:latin typeface="Times New Roman"/>
                  <a:cs typeface="Times New Roman"/>
                  <a:sym typeface="Symbol"/>
                </a:rPr>
                <a:t>ρ</a:t>
              </a:r>
              <a:r>
                <a:rPr lang="en-US" smtClean="0">
                  <a:latin typeface="Times New Roman"/>
                  <a:cs typeface="Times New Roman"/>
                  <a:sym typeface="Symbol"/>
                </a:rPr>
                <a:t>(</a:t>
              </a:r>
              <a:r>
                <a:rPr lang="el-GR" i="1" smtClean="0">
                  <a:latin typeface="Cambria Math"/>
                  <a:ea typeface="Cambria Math"/>
                  <a:cs typeface="Times New Roman"/>
                  <a:sym typeface="Symbol"/>
                </a:rPr>
                <a:t>ω</a:t>
              </a:r>
              <a:r>
                <a:rPr lang="en-US" i="1" baseline="-25000" smtClean="0">
                  <a:latin typeface="Times New Roman" pitchFamily="18" charset="0"/>
                  <a:ea typeface="Cambria Math"/>
                  <a:cs typeface="Times New Roman" pitchFamily="18" charset="0"/>
                  <a:sym typeface="Symbol"/>
                </a:rPr>
                <a:t>fi</a:t>
              </a:r>
              <a:r>
                <a:rPr lang="en-US" smtClean="0">
                  <a:latin typeface="Cambria Math"/>
                  <a:ea typeface="Cambria Math"/>
                  <a:cs typeface="Times New Roman"/>
                  <a:sym typeface="Symbol"/>
                </a:rPr>
                <a:t>)</a:t>
              </a:r>
              <a:endParaRPr lang="cs-CZ" baseline="-2500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44</a:t>
            </a:fld>
            <a:endParaRPr lang="cs-CZ"/>
          </a:p>
        </p:txBody>
      </p:sp>
      <p:sp>
        <p:nvSpPr>
          <p:cNvPr id="5" name="TextovéPole 4"/>
          <p:cNvSpPr txBox="1"/>
          <p:nvPr/>
        </p:nvSpPr>
        <p:spPr>
          <a:xfrm>
            <a:off x="5429256" y="357166"/>
            <a:ext cx="3143272" cy="369332"/>
          </a:xfrm>
          <a:prstGeom prst="rect">
            <a:avLst/>
          </a:prstGeom>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smtClean="0"/>
              <a:t>Porucha závislá na čase </a:t>
            </a:r>
            <a:r>
              <a:rPr lang="cs-CZ" smtClean="0"/>
              <a:t>- </a:t>
            </a:r>
            <a:r>
              <a:rPr lang="cs-CZ" i="1" smtClean="0"/>
              <a:t>7</a:t>
            </a:r>
            <a:endParaRPr lang="cs-CZ" i="1" dirty="0"/>
          </a:p>
        </p:txBody>
      </p:sp>
      <p:pic>
        <p:nvPicPr>
          <p:cNvPr id="7" name="Obrázek 6" descr="mrizka005.tif"/>
          <p:cNvPicPr>
            <a:picLocks noChangeAspect="1"/>
          </p:cNvPicPr>
          <p:nvPr/>
        </p:nvPicPr>
        <p:blipFill>
          <a:blip r:embed="rId3" cstate="print"/>
          <a:stretch>
            <a:fillRect/>
          </a:stretch>
        </p:blipFill>
        <p:spPr>
          <a:xfrm>
            <a:off x="582564" y="785794"/>
            <a:ext cx="6132576" cy="2375916"/>
          </a:xfrm>
          <a:prstGeom prst="rect">
            <a:avLst/>
          </a:prstGeom>
        </p:spPr>
      </p:pic>
      <p:grpSp>
        <p:nvGrpSpPr>
          <p:cNvPr id="17" name="Skupina 16"/>
          <p:cNvGrpSpPr/>
          <p:nvPr/>
        </p:nvGrpSpPr>
        <p:grpSpPr>
          <a:xfrm>
            <a:off x="642910" y="3286124"/>
            <a:ext cx="7715304" cy="2786082"/>
            <a:chOff x="642910" y="3286124"/>
            <a:chExt cx="7715304" cy="2786082"/>
          </a:xfrm>
        </p:grpSpPr>
        <p:sp>
          <p:nvSpPr>
            <p:cNvPr id="16" name="Obdélník 15"/>
            <p:cNvSpPr/>
            <p:nvPr/>
          </p:nvSpPr>
          <p:spPr>
            <a:xfrm>
              <a:off x="642910" y="3286124"/>
              <a:ext cx="7429552" cy="2786082"/>
            </a:xfrm>
            <a:prstGeom prst="rect">
              <a:avLst/>
            </a:prstGeom>
            <a:solidFill>
              <a:schemeClr val="accent6">
                <a:lumMod val="20000"/>
                <a:lumOff val="80000"/>
              </a:schemeClr>
            </a:solid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4" name="Skupina 13"/>
            <p:cNvGrpSpPr/>
            <p:nvPr/>
          </p:nvGrpSpPr>
          <p:grpSpPr>
            <a:xfrm>
              <a:off x="642910" y="3500438"/>
              <a:ext cx="7715304" cy="2428892"/>
              <a:chOff x="500034" y="3298266"/>
              <a:chExt cx="7858180" cy="2428892"/>
            </a:xfrm>
          </p:grpSpPr>
          <p:sp>
            <p:nvSpPr>
              <p:cNvPr id="8" name="TextovéPole 7"/>
              <p:cNvSpPr txBox="1"/>
              <p:nvPr/>
            </p:nvSpPr>
            <p:spPr>
              <a:xfrm>
                <a:off x="3046666" y="3298266"/>
                <a:ext cx="2764915" cy="369332"/>
              </a:xfrm>
              <a:prstGeom prst="rect">
                <a:avLst/>
              </a:prstGeom>
              <a:solidFill>
                <a:srgbClr val="FFFF00"/>
              </a:solidFill>
              <a:ln w="28575">
                <a:solidFill>
                  <a:srgbClr val="FFC000"/>
                </a:solidFill>
              </a:ln>
              <a:effectLst>
                <a:glow rad="63500">
                  <a:schemeClr val="accent6">
                    <a:satMod val="175000"/>
                    <a:alpha val="40000"/>
                  </a:schemeClr>
                </a:glow>
              </a:effectLst>
            </p:spPr>
            <p:txBody>
              <a:bodyPr wrap="square" rtlCol="0">
                <a:spAutoFit/>
              </a:bodyPr>
              <a:lstStyle/>
              <a:p>
                <a:pPr algn="ctr"/>
                <a:r>
                  <a:rPr lang="cs-CZ" smtClean="0">
                    <a:solidFill>
                      <a:srgbClr val="C00000"/>
                    </a:solidFill>
                    <a:latin typeface="Comic Sans MS" pitchFamily="66" charset="0"/>
                  </a:rPr>
                  <a:t>Fermiho zlaté pravidlo</a:t>
                </a:r>
                <a:endParaRPr lang="cs-CZ">
                  <a:solidFill>
                    <a:srgbClr val="C00000"/>
                  </a:solidFill>
                  <a:latin typeface="Comic Sans MS" pitchFamily="66" charset="0"/>
                </a:endParaRPr>
              </a:p>
            </p:txBody>
          </p:sp>
          <p:sp>
            <p:nvSpPr>
              <p:cNvPr id="9" name="TextovéPole 8"/>
              <p:cNvSpPr txBox="1"/>
              <p:nvPr/>
            </p:nvSpPr>
            <p:spPr>
              <a:xfrm>
                <a:off x="500034" y="3786190"/>
                <a:ext cx="7858180" cy="369332"/>
              </a:xfrm>
              <a:prstGeom prst="rect">
                <a:avLst/>
              </a:prstGeom>
              <a:noFill/>
            </p:spPr>
            <p:txBody>
              <a:bodyPr wrap="square" rtlCol="0">
                <a:spAutoFit/>
              </a:bodyPr>
              <a:lstStyle/>
              <a:p>
                <a:pPr algn="ctr"/>
                <a:r>
                  <a:rPr lang="cs-CZ" smtClean="0"/>
                  <a:t>Pravděpodobnost přechodu soustavy ze stavu </a:t>
                </a:r>
                <a:r>
                  <a:rPr lang="en-US" smtClean="0"/>
                  <a:t>|</a:t>
                </a:r>
                <a:r>
                  <a:rPr lang="en-US" i="1" smtClean="0">
                    <a:latin typeface="Times New Roman" pitchFamily="18" charset="0"/>
                    <a:cs typeface="Times New Roman" pitchFamily="18" charset="0"/>
                  </a:rPr>
                  <a:t>i</a:t>
                </a:r>
                <a:r>
                  <a:rPr lang="en-US" smtClean="0"/>
                  <a:t>⟩ do stavu |</a:t>
                </a:r>
                <a:r>
                  <a:rPr lang="en-US" i="1" smtClean="0">
                    <a:latin typeface="Times New Roman" pitchFamily="18" charset="0"/>
                    <a:cs typeface="Times New Roman" pitchFamily="18" charset="0"/>
                  </a:rPr>
                  <a:t>f </a:t>
                </a:r>
                <a:r>
                  <a:rPr lang="en-US" smtClean="0"/>
                  <a:t>⟩</a:t>
                </a:r>
                <a:endParaRPr lang="cs-CZ"/>
              </a:p>
            </p:txBody>
          </p:sp>
          <p:grpSp>
            <p:nvGrpSpPr>
              <p:cNvPr id="13" name="Skupina 12"/>
              <p:cNvGrpSpPr/>
              <p:nvPr/>
            </p:nvGrpSpPr>
            <p:grpSpPr>
              <a:xfrm>
                <a:off x="1518687" y="4278950"/>
                <a:ext cx="5724000" cy="936000"/>
                <a:chOff x="1456209" y="4143380"/>
                <a:chExt cx="5724000" cy="936000"/>
              </a:xfrm>
            </p:grpSpPr>
            <p:sp>
              <p:nvSpPr>
                <p:cNvPr id="12" name="Zaoblený obdélník 11"/>
                <p:cNvSpPr/>
                <p:nvPr/>
              </p:nvSpPr>
              <p:spPr>
                <a:xfrm>
                  <a:off x="1456209" y="4143380"/>
                  <a:ext cx="5724000" cy="936000"/>
                </a:xfrm>
                <a:prstGeom prst="roundRect">
                  <a:avLst/>
                </a:prstGeom>
                <a:solidFill>
                  <a:srgbClr val="FFFF99"/>
                </a:solidFill>
                <a:ln w="38100">
                  <a:solidFill>
                    <a:srgbClr val="FFC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0" name="Objekt 9"/>
                <p:cNvGraphicFramePr>
                  <a:graphicFrameLocks noChangeAspect="1"/>
                </p:cNvGraphicFramePr>
                <p:nvPr/>
              </p:nvGraphicFramePr>
              <p:xfrm>
                <a:off x="1763756" y="4244986"/>
                <a:ext cx="5004000" cy="730670"/>
              </p:xfrm>
              <a:graphic>
                <a:graphicData uri="http://schemas.openxmlformats.org/presentationml/2006/ole">
                  <p:oleObj spid="_x0000_s68610" name="Rovnice" r:id="rId4" imgW="2869920" imgH="419040" progId="Equation.3">
                    <p:embed/>
                  </p:oleObj>
                </a:graphicData>
              </a:graphic>
            </p:graphicFrame>
          </p:grpSp>
          <p:sp>
            <p:nvSpPr>
              <p:cNvPr id="11" name="TextovéPole 10"/>
              <p:cNvSpPr txBox="1"/>
              <p:nvPr/>
            </p:nvSpPr>
            <p:spPr>
              <a:xfrm>
                <a:off x="500034" y="5357826"/>
                <a:ext cx="7572428" cy="369332"/>
              </a:xfrm>
              <a:prstGeom prst="rect">
                <a:avLst/>
              </a:prstGeom>
              <a:noFill/>
            </p:spPr>
            <p:txBody>
              <a:bodyPr wrap="square" rtlCol="0">
                <a:spAutoFit/>
              </a:bodyPr>
              <a:lstStyle/>
              <a:p>
                <a:pPr algn="ctr"/>
                <a:r>
                  <a:rPr lang="en-US" smtClean="0"/>
                  <a:t>kde </a:t>
                </a:r>
                <a:r>
                  <a:rPr lang="el-GR" i="1" smtClean="0">
                    <a:latin typeface="Times New Roman"/>
                    <a:cs typeface="Times New Roman"/>
                  </a:rPr>
                  <a:t>ρ</a:t>
                </a:r>
                <a:r>
                  <a:rPr lang="en-US" smtClean="0">
                    <a:latin typeface="Times New Roman"/>
                    <a:cs typeface="Times New Roman"/>
                  </a:rPr>
                  <a:t>(</a:t>
                </a:r>
                <a:r>
                  <a:rPr lang="en-US" i="1" smtClean="0">
                    <a:latin typeface="Times New Roman"/>
                    <a:cs typeface="Times New Roman"/>
                  </a:rPr>
                  <a:t>E</a:t>
                </a:r>
                <a:r>
                  <a:rPr lang="en-US" smtClean="0">
                    <a:latin typeface="Times New Roman"/>
                    <a:cs typeface="Times New Roman"/>
                  </a:rPr>
                  <a:t>) </a:t>
                </a:r>
                <a:r>
                  <a:rPr lang="en-US" smtClean="0"/>
                  <a:t>je hustota koncov</a:t>
                </a:r>
                <a:r>
                  <a:rPr lang="cs-CZ" smtClean="0"/>
                  <a:t>ých stavů vyjadřená jako funkce </a:t>
                </a:r>
                <a:r>
                  <a:rPr lang="en-US" i="1" smtClean="0">
                    <a:latin typeface="Times New Roman"/>
                    <a:cs typeface="Times New Roman"/>
                  </a:rPr>
                  <a:t>E</a:t>
                </a:r>
                <a:r>
                  <a:rPr lang="en-US" smtClean="0"/>
                  <a:t> </a:t>
                </a:r>
                <a:r>
                  <a:rPr lang="cs-CZ" smtClean="0"/>
                  <a:t> </a:t>
                </a:r>
                <a:r>
                  <a:rPr lang="en-US" sz="1600" smtClean="0"/>
                  <a:t>(</a:t>
                </a:r>
                <a:r>
                  <a:rPr lang="cs-CZ" sz="1600" smtClean="0"/>
                  <a:t> </a:t>
                </a:r>
                <a:r>
                  <a:rPr lang="el-GR" sz="1600" i="1" smtClean="0">
                    <a:latin typeface="Times New Roman"/>
                    <a:cs typeface="Times New Roman"/>
                  </a:rPr>
                  <a:t>ρ</a:t>
                </a:r>
                <a:r>
                  <a:rPr lang="en-US" sz="1600" smtClean="0">
                    <a:latin typeface="Times New Roman"/>
                    <a:cs typeface="Times New Roman"/>
                  </a:rPr>
                  <a:t>(</a:t>
                </a:r>
                <a:r>
                  <a:rPr lang="el-GR" sz="1600" i="1" smtClean="0">
                    <a:latin typeface="Cambria Math"/>
                    <a:ea typeface="Cambria Math"/>
                    <a:cs typeface="Times New Roman"/>
                  </a:rPr>
                  <a:t>ω</a:t>
                </a:r>
                <a:r>
                  <a:rPr lang="en-US" sz="1600" smtClean="0">
                    <a:latin typeface="Times New Roman"/>
                    <a:cs typeface="Times New Roman"/>
                  </a:rPr>
                  <a:t>) </a:t>
                </a:r>
                <a:r>
                  <a:rPr lang="cs-CZ" sz="1600" smtClean="0">
                    <a:latin typeface="Times New Roman"/>
                    <a:cs typeface="Times New Roman"/>
                  </a:rPr>
                  <a:t>= </a:t>
                </a:r>
                <a:r>
                  <a:rPr lang="cs-CZ" sz="1600" smtClean="0">
                    <a:latin typeface="Cambria Math"/>
                    <a:ea typeface="Cambria Math"/>
                    <a:cs typeface="Times New Roman"/>
                  </a:rPr>
                  <a:t>ℏ</a:t>
                </a:r>
                <a:r>
                  <a:rPr lang="el-GR" sz="1600" i="1" smtClean="0">
                    <a:latin typeface="Times New Roman"/>
                    <a:cs typeface="Times New Roman"/>
                  </a:rPr>
                  <a:t> ρ</a:t>
                </a:r>
                <a:r>
                  <a:rPr lang="en-US" sz="1600" smtClean="0">
                    <a:latin typeface="Times New Roman"/>
                    <a:cs typeface="Times New Roman"/>
                  </a:rPr>
                  <a:t>(</a:t>
                </a:r>
                <a:r>
                  <a:rPr lang="en-US" sz="1600" i="1" smtClean="0">
                    <a:latin typeface="Times New Roman"/>
                    <a:cs typeface="Times New Roman"/>
                  </a:rPr>
                  <a:t>E</a:t>
                </a:r>
                <a:r>
                  <a:rPr lang="en-US" sz="1600" smtClean="0">
                    <a:latin typeface="Times New Roman"/>
                    <a:cs typeface="Times New Roman"/>
                  </a:rPr>
                  <a:t>)</a:t>
                </a:r>
                <a:r>
                  <a:rPr lang="cs-CZ" sz="1600" smtClean="0">
                    <a:latin typeface="Times New Roman"/>
                    <a:cs typeface="Times New Roman"/>
                  </a:rPr>
                  <a:t>) .</a:t>
                </a:r>
                <a:r>
                  <a:rPr lang="en-US" smtClean="0">
                    <a:latin typeface="Times New Roman"/>
                    <a:cs typeface="Times New Roman"/>
                  </a:rPr>
                  <a:t> </a:t>
                </a:r>
                <a:endParaRPr lang="cs-CZ"/>
              </a:p>
            </p:txBody>
          </p:sp>
        </p:grpSp>
      </p:grpSp>
      <p:sp>
        <p:nvSpPr>
          <p:cNvPr id="15" name="Tlačítko akce: Vlastní 14">
            <a:hlinkClick r:id="rId5" action="ppaction://hlinksldjump" highlightClick="1"/>
          </p:cNvPr>
          <p:cNvSpPr/>
          <p:nvPr/>
        </p:nvSpPr>
        <p:spPr>
          <a:xfrm>
            <a:off x="7358082" y="6143644"/>
            <a:ext cx="857256" cy="214314"/>
          </a:xfrm>
          <a:prstGeom prst="actionButtonBlank">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1600" dirty="0" smtClean="0"/>
              <a:t>Zpět</a:t>
            </a:r>
            <a:endParaRPr lang="cs-C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45</a:t>
            </a:fld>
            <a:endParaRPr lang="cs-CZ"/>
          </a:p>
        </p:txBody>
      </p:sp>
      <p:sp>
        <p:nvSpPr>
          <p:cNvPr id="3" name="TextovéPole 2"/>
          <p:cNvSpPr txBox="1"/>
          <p:nvPr/>
        </p:nvSpPr>
        <p:spPr>
          <a:xfrm>
            <a:off x="4000496" y="357166"/>
            <a:ext cx="4500594" cy="369332"/>
          </a:xfrm>
          <a:prstGeom prst="rect">
            <a:avLst/>
          </a:prstGeom>
          <a:solidFill>
            <a:schemeClr val="accent2">
              <a:lumMod val="20000"/>
              <a:lumOff val="80000"/>
            </a:schemeClr>
          </a:solidFill>
          <a:ln w="19050">
            <a:solidFill>
              <a:schemeClr val="accent2">
                <a:lumMod val="60000"/>
                <a:lumOff val="40000"/>
              </a:schemeClr>
            </a:solidFill>
          </a:ln>
          <a:effectLst>
            <a:outerShdw blurRad="50800" dist="38100" dir="18900000" algn="bl" rotWithShape="0">
              <a:prstClr val="black">
                <a:alpha val="40000"/>
              </a:prstClr>
            </a:outerShdw>
          </a:effectLst>
        </p:spPr>
        <p:txBody>
          <a:bodyPr wrap="square" rtlCol="0">
            <a:spAutoFit/>
          </a:bodyPr>
          <a:lstStyle/>
          <a:p>
            <a:pPr algn="ctr"/>
            <a:r>
              <a:rPr lang="en-US" dirty="0" err="1" smtClean="0"/>
              <a:t>Krea</a:t>
            </a:r>
            <a:r>
              <a:rPr lang="cs-CZ" dirty="0" smtClean="0"/>
              <a:t>ční a </a:t>
            </a:r>
            <a:r>
              <a:rPr lang="cs-CZ" err="1" smtClean="0"/>
              <a:t>anihilační</a:t>
            </a:r>
            <a:r>
              <a:rPr lang="cs-CZ" smtClean="0"/>
              <a:t> operátory pro bosony</a:t>
            </a:r>
            <a:r>
              <a:rPr lang="en-US" smtClean="0"/>
              <a:t> </a:t>
            </a:r>
            <a:r>
              <a:rPr lang="en-US" dirty="0" smtClean="0"/>
              <a:t>- </a:t>
            </a:r>
            <a:r>
              <a:rPr lang="en-US" i="1" dirty="0" smtClean="0"/>
              <a:t>1</a:t>
            </a:r>
            <a:endParaRPr lang="cs-CZ" i="1" dirty="0"/>
          </a:p>
        </p:txBody>
      </p:sp>
      <p:grpSp>
        <p:nvGrpSpPr>
          <p:cNvPr id="9" name="Skupina 8"/>
          <p:cNvGrpSpPr/>
          <p:nvPr/>
        </p:nvGrpSpPr>
        <p:grpSpPr>
          <a:xfrm>
            <a:off x="714348" y="893938"/>
            <a:ext cx="6715172" cy="400110"/>
            <a:chOff x="714348" y="893938"/>
            <a:chExt cx="6715172" cy="400110"/>
          </a:xfrm>
        </p:grpSpPr>
        <p:graphicFrame>
          <p:nvGraphicFramePr>
            <p:cNvPr id="33793" name="Object 1"/>
            <p:cNvGraphicFramePr>
              <a:graphicFrameLocks noChangeAspect="1"/>
            </p:cNvGraphicFramePr>
            <p:nvPr/>
          </p:nvGraphicFramePr>
          <p:xfrm>
            <a:off x="2714612" y="923910"/>
            <a:ext cx="1635125" cy="361950"/>
          </p:xfrm>
          <a:graphic>
            <a:graphicData uri="http://schemas.openxmlformats.org/presentationml/2006/ole">
              <p:oleObj spid="_x0000_s33793" name="Rovnice" r:id="rId3" imgW="1091880" imgH="241200" progId="Equation.3">
                <p:embed/>
              </p:oleObj>
            </a:graphicData>
          </a:graphic>
        </p:graphicFrame>
        <p:sp>
          <p:nvSpPr>
            <p:cNvPr id="5" name="TextovéPole 4"/>
            <p:cNvSpPr txBox="1"/>
            <p:nvPr/>
          </p:nvSpPr>
          <p:spPr>
            <a:xfrm>
              <a:off x="714348" y="916528"/>
              <a:ext cx="2143140" cy="369332"/>
            </a:xfrm>
            <a:prstGeom prst="rect">
              <a:avLst/>
            </a:prstGeom>
            <a:noFill/>
          </p:spPr>
          <p:txBody>
            <a:bodyPr wrap="square" rtlCol="0">
              <a:spAutoFit/>
            </a:bodyPr>
            <a:lstStyle/>
            <a:p>
              <a:r>
                <a:rPr lang="cs-CZ" dirty="0" smtClean="0"/>
                <a:t>Místo </a:t>
              </a:r>
              <a:r>
                <a:rPr lang="cs-CZ" dirty="0" err="1" smtClean="0"/>
                <a:t>hamiltoniánu</a:t>
              </a:r>
              <a:r>
                <a:rPr lang="cs-CZ" dirty="0" smtClean="0"/>
                <a:t>                                    </a:t>
              </a:r>
              <a:endParaRPr lang="cs-CZ" dirty="0"/>
            </a:p>
          </p:txBody>
        </p:sp>
        <p:sp>
          <p:nvSpPr>
            <p:cNvPr id="6" name="TextovéPole 5"/>
            <p:cNvSpPr txBox="1"/>
            <p:nvPr/>
          </p:nvSpPr>
          <p:spPr>
            <a:xfrm>
              <a:off x="4286248" y="893938"/>
              <a:ext cx="3143272" cy="400110"/>
            </a:xfrm>
            <a:prstGeom prst="rect">
              <a:avLst/>
            </a:prstGeom>
            <a:noFill/>
          </p:spPr>
          <p:txBody>
            <a:bodyPr wrap="square" rtlCol="0">
              <a:spAutoFit/>
            </a:bodyPr>
            <a:lstStyle/>
            <a:p>
              <a:r>
                <a:rPr lang="cs-CZ" dirty="0" smtClean="0"/>
                <a:t>definujme </a:t>
              </a:r>
              <a:r>
                <a:rPr lang="en-US" dirty="0" err="1" smtClean="0">
                  <a:solidFill>
                    <a:srgbClr val="FF0000"/>
                  </a:solidFill>
                </a:rPr>
                <a:t>oper</a:t>
              </a:r>
              <a:r>
                <a:rPr lang="cs-CZ" dirty="0" err="1" smtClean="0">
                  <a:solidFill>
                    <a:srgbClr val="FF0000"/>
                  </a:solidFill>
                </a:rPr>
                <a:t>átor</a:t>
              </a:r>
              <a:r>
                <a:rPr lang="cs-CZ" dirty="0" smtClean="0">
                  <a:solidFill>
                    <a:srgbClr val="FF0000"/>
                  </a:solidFill>
                </a:rPr>
                <a:t> </a:t>
              </a:r>
              <a:r>
                <a:rPr lang="en-US" sz="2000" dirty="0" smtClean="0">
                  <a:solidFill>
                    <a:srgbClr val="FF0000"/>
                  </a:solidFill>
                  <a:latin typeface="Times New Roman" pitchFamily="18" charset="0"/>
                  <a:cs typeface="Times New Roman" pitchFamily="18" charset="0"/>
                </a:rPr>
                <a:t>N</a:t>
              </a:r>
              <a:r>
                <a:rPr lang="en-US" dirty="0" smtClean="0"/>
                <a:t> </a:t>
              </a:r>
              <a:r>
                <a:rPr lang="en-US" dirty="0" err="1" smtClean="0"/>
                <a:t>vztahem</a:t>
              </a:r>
              <a:endParaRPr lang="cs-CZ" dirty="0"/>
            </a:p>
          </p:txBody>
        </p:sp>
      </p:grpSp>
      <p:grpSp>
        <p:nvGrpSpPr>
          <p:cNvPr id="18" name="Skupina 17"/>
          <p:cNvGrpSpPr/>
          <p:nvPr/>
        </p:nvGrpSpPr>
        <p:grpSpPr>
          <a:xfrm>
            <a:off x="2903525" y="1317926"/>
            <a:ext cx="1500198" cy="468000"/>
            <a:chOff x="2903525" y="1317926"/>
            <a:chExt cx="1500198" cy="468000"/>
          </a:xfrm>
        </p:grpSpPr>
        <p:sp>
          <p:nvSpPr>
            <p:cNvPr id="17" name="Zaoblený obdélník 16"/>
            <p:cNvSpPr/>
            <p:nvPr/>
          </p:nvSpPr>
          <p:spPr>
            <a:xfrm>
              <a:off x="2903525" y="1317926"/>
              <a:ext cx="1500198" cy="468000"/>
            </a:xfrm>
            <a:prstGeom prst="round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Objekt 6"/>
            <p:cNvGraphicFramePr>
              <a:graphicFrameLocks noChangeAspect="1"/>
            </p:cNvGraphicFramePr>
            <p:nvPr/>
          </p:nvGraphicFramePr>
          <p:xfrm>
            <a:off x="3063335" y="1403335"/>
            <a:ext cx="1272489" cy="357190"/>
          </p:xfrm>
          <a:graphic>
            <a:graphicData uri="http://schemas.openxmlformats.org/presentationml/2006/ole">
              <p:oleObj spid="_x0000_s33794" name="Rovnice" r:id="rId4" imgW="723600" imgH="203040" progId="Equation.3">
                <p:embed/>
              </p:oleObj>
            </a:graphicData>
          </a:graphic>
        </p:graphicFrame>
      </p:grpSp>
      <p:sp>
        <p:nvSpPr>
          <p:cNvPr id="8" name="TextovéPole 7"/>
          <p:cNvSpPr txBox="1"/>
          <p:nvPr/>
        </p:nvSpPr>
        <p:spPr>
          <a:xfrm>
            <a:off x="642910" y="1785926"/>
            <a:ext cx="8001056" cy="646331"/>
          </a:xfrm>
          <a:prstGeom prst="rect">
            <a:avLst/>
          </a:prstGeom>
          <a:noFill/>
        </p:spPr>
        <p:txBody>
          <a:bodyPr wrap="square" rtlCol="0">
            <a:spAutoFit/>
          </a:bodyPr>
          <a:lstStyle/>
          <a:p>
            <a:r>
              <a:rPr lang="en-US" dirty="0" smtClean="0">
                <a:solidFill>
                  <a:srgbClr val="0000FF"/>
                </a:solidFill>
              </a:rPr>
              <a:t>P</a:t>
            </a:r>
            <a:r>
              <a:rPr lang="cs-CZ" dirty="0" err="1" smtClean="0">
                <a:solidFill>
                  <a:srgbClr val="0000FF"/>
                </a:solidFill>
              </a:rPr>
              <a:t>ředpokládejme</a:t>
            </a:r>
            <a:r>
              <a:rPr lang="cs-CZ" dirty="0" smtClean="0">
                <a:solidFill>
                  <a:srgbClr val="0000FF"/>
                </a:solidFill>
              </a:rPr>
              <a:t>, že </a:t>
            </a:r>
            <a:r>
              <a:rPr lang="cs-CZ" dirty="0" smtClean="0">
                <a:solidFill>
                  <a:srgbClr val="0000FF"/>
                </a:solidFill>
                <a:latin typeface="Times New Roman" pitchFamily="18" charset="0"/>
                <a:cs typeface="Times New Roman" pitchFamily="18" charset="0"/>
              </a:rPr>
              <a:t>N</a:t>
            </a:r>
            <a:r>
              <a:rPr lang="cs-CZ" dirty="0" smtClean="0">
                <a:solidFill>
                  <a:srgbClr val="0000FF"/>
                </a:solidFill>
              </a:rPr>
              <a:t> má alespoň jeden vlastní vektor </a:t>
            </a:r>
            <a:r>
              <a:rPr lang="en-US" dirty="0" smtClean="0">
                <a:solidFill>
                  <a:srgbClr val="0000FF"/>
                </a:solidFill>
              </a:rPr>
              <a:t>|</a:t>
            </a:r>
            <a:r>
              <a:rPr lang="el-GR" i="1" dirty="0" smtClean="0">
                <a:solidFill>
                  <a:srgbClr val="0000FF"/>
                </a:solidFill>
                <a:latin typeface="Cambria Math"/>
                <a:ea typeface="Cambria Math"/>
              </a:rPr>
              <a:t>η</a:t>
            </a:r>
            <a:r>
              <a:rPr lang="en-US" i="1" dirty="0" smtClean="0">
                <a:solidFill>
                  <a:srgbClr val="0000FF"/>
                </a:solidFill>
                <a:latin typeface="Cambria Math"/>
                <a:ea typeface="Cambria Math"/>
              </a:rPr>
              <a:t> </a:t>
            </a:r>
            <a:r>
              <a:rPr lang="en-US" dirty="0" smtClean="0">
                <a:solidFill>
                  <a:srgbClr val="0000FF"/>
                </a:solidFill>
                <a:latin typeface="Cambria Math"/>
                <a:ea typeface="Cambria Math"/>
              </a:rPr>
              <a:t>⟩ </a:t>
            </a:r>
            <a:r>
              <a:rPr lang="cs-CZ" dirty="0" smtClean="0">
                <a:solidFill>
                  <a:srgbClr val="0000FF"/>
                </a:solidFill>
                <a:latin typeface="Cambria Math"/>
                <a:ea typeface="Cambria Math"/>
              </a:rPr>
              <a:t>s</a:t>
            </a:r>
            <a:r>
              <a:rPr lang="cs-CZ" dirty="0" smtClean="0">
                <a:solidFill>
                  <a:srgbClr val="0000FF"/>
                </a:solidFill>
              </a:rPr>
              <a:t> vlastní hodnotou </a:t>
            </a:r>
            <a:r>
              <a:rPr lang="el-GR" i="1" dirty="0" smtClean="0">
                <a:solidFill>
                  <a:srgbClr val="0000FF"/>
                </a:solidFill>
                <a:latin typeface="Cambria Math"/>
                <a:ea typeface="Cambria Math"/>
              </a:rPr>
              <a:t>λ</a:t>
            </a:r>
            <a:r>
              <a:rPr lang="el-GR" sz="2000" i="1" baseline="-25000" dirty="0" smtClean="0">
                <a:solidFill>
                  <a:srgbClr val="0000FF"/>
                </a:solidFill>
                <a:latin typeface="Cambria Math"/>
                <a:ea typeface="Cambria Math"/>
              </a:rPr>
              <a:t>η</a:t>
            </a:r>
            <a:r>
              <a:rPr lang="cs-CZ" dirty="0" smtClean="0">
                <a:solidFill>
                  <a:srgbClr val="0000FF"/>
                </a:solidFill>
              </a:rPr>
              <a:t> </a:t>
            </a:r>
            <a:r>
              <a:rPr lang="cs-CZ" dirty="0" smtClean="0"/>
              <a:t>takže platí</a:t>
            </a:r>
            <a:endParaRPr lang="cs-CZ" dirty="0"/>
          </a:p>
        </p:txBody>
      </p:sp>
      <p:graphicFrame>
        <p:nvGraphicFramePr>
          <p:cNvPr id="10" name="Objekt 9"/>
          <p:cNvGraphicFramePr>
            <a:graphicFrameLocks noChangeAspect="1"/>
          </p:cNvGraphicFramePr>
          <p:nvPr/>
        </p:nvGraphicFramePr>
        <p:xfrm>
          <a:off x="3125380" y="2357430"/>
          <a:ext cx="1232306" cy="357190"/>
        </p:xfrm>
        <a:graphic>
          <a:graphicData uri="http://schemas.openxmlformats.org/presentationml/2006/ole">
            <p:oleObj spid="_x0000_s33795" name="Rovnice" r:id="rId5" imgW="876240" imgH="253800" progId="Equation.3">
              <p:embed/>
            </p:oleObj>
          </a:graphicData>
        </a:graphic>
      </p:graphicFrame>
      <p:sp>
        <p:nvSpPr>
          <p:cNvPr id="11" name="TextovéPole 10"/>
          <p:cNvSpPr txBox="1"/>
          <p:nvPr/>
        </p:nvSpPr>
        <p:spPr>
          <a:xfrm>
            <a:off x="642910" y="2786058"/>
            <a:ext cx="7715304" cy="1682512"/>
          </a:xfrm>
          <a:prstGeom prst="rect">
            <a:avLst/>
          </a:prstGeom>
          <a:noFill/>
        </p:spPr>
        <p:txBody>
          <a:bodyPr wrap="square" rtlCol="0">
            <a:spAutoFit/>
          </a:bodyPr>
          <a:lstStyle/>
          <a:p>
            <a:r>
              <a:rPr lang="cs-CZ" dirty="0" smtClean="0"/>
              <a:t>Nechme nyní na obě strany působit operátor </a:t>
            </a:r>
            <a:r>
              <a:rPr lang="cs-CZ" dirty="0" smtClean="0">
                <a:latin typeface="Times New Roman" pitchFamily="18" charset="0"/>
                <a:cs typeface="Times New Roman" pitchFamily="18" charset="0"/>
              </a:rPr>
              <a:t>a</a:t>
            </a:r>
            <a:r>
              <a:rPr lang="cs-CZ" sz="2000" baseline="30000" dirty="0" smtClean="0"/>
              <a:t>+ </a:t>
            </a:r>
            <a:r>
              <a:rPr lang="cs-CZ" dirty="0" smtClean="0"/>
              <a:t>(použijeme komutátor </a:t>
            </a:r>
            <a:r>
              <a:rPr lang="en-US" dirty="0" smtClean="0"/>
              <a:t>[</a:t>
            </a:r>
            <a:r>
              <a:rPr lang="en-US" dirty="0" err="1" smtClean="0">
                <a:latin typeface="Times New Roman" pitchFamily="18" charset="0"/>
                <a:cs typeface="Times New Roman" pitchFamily="18" charset="0"/>
              </a:rPr>
              <a:t>a,a</a:t>
            </a:r>
            <a:r>
              <a:rPr lang="en-US" sz="2000" baseline="30000" dirty="0" smtClean="0"/>
              <a:t>+</a:t>
            </a:r>
            <a:r>
              <a:rPr lang="en-US" dirty="0" smtClean="0"/>
              <a:t>]=1</a:t>
            </a:r>
            <a:r>
              <a:rPr lang="cs-CZ" dirty="0" smtClean="0"/>
              <a:t>).</a:t>
            </a:r>
          </a:p>
          <a:p>
            <a:r>
              <a:rPr lang="cs-CZ" sz="1600" dirty="0" smtClean="0"/>
              <a:t>Levá strana :</a:t>
            </a:r>
          </a:p>
          <a:p>
            <a:endParaRPr lang="cs-CZ" sz="1600" baseline="30000" dirty="0" smtClean="0"/>
          </a:p>
          <a:p>
            <a:endParaRPr lang="cs-CZ" sz="1600" baseline="30000" dirty="0" smtClean="0"/>
          </a:p>
          <a:p>
            <a:endParaRPr lang="cs-CZ" sz="1600" baseline="30000" dirty="0" smtClean="0"/>
          </a:p>
          <a:p>
            <a:endParaRPr lang="cs-CZ" sz="1600" baseline="30000" dirty="0" smtClean="0"/>
          </a:p>
          <a:p>
            <a:endParaRPr lang="cs-CZ" sz="1600" baseline="30000" dirty="0" smtClean="0"/>
          </a:p>
          <a:p>
            <a:r>
              <a:rPr lang="cs-CZ" sz="1600" dirty="0" smtClean="0"/>
              <a:t>Pravá strana:   </a:t>
            </a:r>
            <a:endParaRPr lang="cs-CZ" baseline="30000" dirty="0"/>
          </a:p>
        </p:txBody>
      </p:sp>
      <p:graphicFrame>
        <p:nvGraphicFramePr>
          <p:cNvPr id="12" name="Objekt 11"/>
          <p:cNvGraphicFramePr>
            <a:graphicFrameLocks noChangeAspect="1"/>
          </p:cNvGraphicFramePr>
          <p:nvPr/>
        </p:nvGraphicFramePr>
        <p:xfrm>
          <a:off x="714348" y="3446464"/>
          <a:ext cx="7560000" cy="535068"/>
        </p:xfrm>
        <a:graphic>
          <a:graphicData uri="http://schemas.openxmlformats.org/presentationml/2006/ole">
            <p:oleObj spid="_x0000_s33796" name="Rovnice" r:id="rId6" imgW="5562360" imgH="393480" progId="Equation.3">
              <p:embed/>
            </p:oleObj>
          </a:graphicData>
        </a:graphic>
      </p:graphicFrame>
      <p:graphicFrame>
        <p:nvGraphicFramePr>
          <p:cNvPr id="13" name="Objekt 12"/>
          <p:cNvGraphicFramePr>
            <a:graphicFrameLocks noChangeAspect="1"/>
          </p:cNvGraphicFramePr>
          <p:nvPr/>
        </p:nvGraphicFramePr>
        <p:xfrm>
          <a:off x="2189145" y="4109512"/>
          <a:ext cx="3107550" cy="357190"/>
        </p:xfrm>
        <a:graphic>
          <a:graphicData uri="http://schemas.openxmlformats.org/presentationml/2006/ole">
            <p:oleObj spid="_x0000_s33797" name="Rovnice" r:id="rId7" imgW="2209680" imgH="253800" progId="Equation.3">
              <p:embed/>
            </p:oleObj>
          </a:graphicData>
        </a:graphic>
      </p:graphicFrame>
      <p:graphicFrame>
        <p:nvGraphicFramePr>
          <p:cNvPr id="14" name="Objekt 13"/>
          <p:cNvGraphicFramePr>
            <a:graphicFrameLocks noChangeAspect="1"/>
          </p:cNvGraphicFramePr>
          <p:nvPr/>
        </p:nvGraphicFramePr>
        <p:xfrm>
          <a:off x="2786050" y="4857760"/>
          <a:ext cx="2296800" cy="396000"/>
        </p:xfrm>
        <a:graphic>
          <a:graphicData uri="http://schemas.openxmlformats.org/presentationml/2006/ole">
            <p:oleObj spid="_x0000_s33798" name="Rovnice" r:id="rId8" imgW="1473120" imgH="253800" progId="Equation.3">
              <p:embed/>
            </p:oleObj>
          </a:graphicData>
        </a:graphic>
      </p:graphicFrame>
      <p:sp>
        <p:nvSpPr>
          <p:cNvPr id="15" name="TextovéPole 14"/>
          <p:cNvSpPr txBox="1"/>
          <p:nvPr/>
        </p:nvSpPr>
        <p:spPr>
          <a:xfrm>
            <a:off x="642910" y="4845618"/>
            <a:ext cx="1500198" cy="369332"/>
          </a:xfrm>
          <a:prstGeom prst="rect">
            <a:avLst/>
          </a:prstGeom>
          <a:noFill/>
        </p:spPr>
        <p:txBody>
          <a:bodyPr wrap="square" rtlCol="0">
            <a:spAutoFit/>
          </a:bodyPr>
          <a:lstStyle/>
          <a:p>
            <a:r>
              <a:rPr lang="cs-CZ" dirty="0" smtClean="0"/>
              <a:t>Po dosazení :</a:t>
            </a:r>
            <a:endParaRPr lang="cs-CZ" dirty="0"/>
          </a:p>
        </p:txBody>
      </p:sp>
      <p:sp>
        <p:nvSpPr>
          <p:cNvPr id="16" name="TextovéPole 15"/>
          <p:cNvSpPr txBox="1"/>
          <p:nvPr/>
        </p:nvSpPr>
        <p:spPr>
          <a:xfrm>
            <a:off x="642910" y="5572140"/>
            <a:ext cx="7143800" cy="400110"/>
          </a:xfrm>
          <a:prstGeom prst="rect">
            <a:avLst/>
          </a:prstGeom>
          <a:solidFill>
            <a:srgbClr val="C9FFE4"/>
          </a:solidFill>
        </p:spPr>
        <p:txBody>
          <a:bodyPr wrap="square" rtlCol="0">
            <a:spAutoFit/>
          </a:bodyPr>
          <a:lstStyle/>
          <a:p>
            <a:pPr algn="ctr"/>
            <a:r>
              <a:rPr lang="cs-CZ" dirty="0" smtClean="0"/>
              <a:t>Vidíme, že </a:t>
            </a:r>
            <a:r>
              <a:rPr lang="cs-CZ" sz="2000" dirty="0" smtClean="0">
                <a:solidFill>
                  <a:srgbClr val="FF0000"/>
                </a:solidFill>
                <a:latin typeface="Times New Roman" pitchFamily="18" charset="0"/>
                <a:cs typeface="Times New Roman" pitchFamily="18" charset="0"/>
              </a:rPr>
              <a:t>a</a:t>
            </a:r>
            <a:r>
              <a:rPr lang="cs-CZ" sz="2000" baseline="30000" dirty="0" smtClean="0">
                <a:solidFill>
                  <a:srgbClr val="FF0000"/>
                </a:solidFill>
                <a:latin typeface="Times New Roman" pitchFamily="18" charset="0"/>
                <a:cs typeface="Times New Roman" pitchFamily="18" charset="0"/>
              </a:rPr>
              <a:t>+</a:t>
            </a:r>
            <a:r>
              <a:rPr lang="en-US" dirty="0" smtClean="0">
                <a:solidFill>
                  <a:srgbClr val="FF0000"/>
                </a:solidFill>
              </a:rPr>
              <a:t>|</a:t>
            </a:r>
            <a:r>
              <a:rPr lang="el-GR" i="1" dirty="0" smtClean="0">
                <a:solidFill>
                  <a:srgbClr val="FF0000"/>
                </a:solidFill>
                <a:latin typeface="Cambria Math"/>
                <a:ea typeface="Cambria Math"/>
              </a:rPr>
              <a:t>η</a:t>
            </a:r>
            <a:r>
              <a:rPr lang="en-US" i="1" dirty="0" smtClean="0">
                <a:solidFill>
                  <a:srgbClr val="FF0000"/>
                </a:solidFill>
                <a:latin typeface="Cambria Math"/>
                <a:ea typeface="Cambria Math"/>
              </a:rPr>
              <a:t> </a:t>
            </a:r>
            <a:r>
              <a:rPr lang="en-US" dirty="0" smtClean="0">
                <a:solidFill>
                  <a:srgbClr val="FF0000"/>
                </a:solidFill>
                <a:latin typeface="Cambria Math"/>
                <a:ea typeface="Cambria Math"/>
              </a:rPr>
              <a:t>⟩ </a:t>
            </a:r>
            <a:r>
              <a:rPr lang="en-US" dirty="0" smtClean="0">
                <a:solidFill>
                  <a:srgbClr val="FF0000"/>
                </a:solidFill>
              </a:rPr>
              <a:t>je </a:t>
            </a:r>
            <a:r>
              <a:rPr lang="en-US" dirty="0" err="1" smtClean="0">
                <a:solidFill>
                  <a:srgbClr val="FF0000"/>
                </a:solidFill>
              </a:rPr>
              <a:t>tak</a:t>
            </a:r>
            <a:r>
              <a:rPr lang="cs-CZ" dirty="0" smtClean="0">
                <a:solidFill>
                  <a:srgbClr val="FF0000"/>
                </a:solidFill>
              </a:rPr>
              <a:t>é vlastním vektorem </a:t>
            </a:r>
            <a:r>
              <a:rPr lang="cs-CZ" dirty="0" smtClean="0">
                <a:solidFill>
                  <a:srgbClr val="FF0000"/>
                </a:solidFill>
                <a:latin typeface="Times New Roman" pitchFamily="18" charset="0"/>
                <a:cs typeface="Times New Roman" pitchFamily="18" charset="0"/>
              </a:rPr>
              <a:t>N</a:t>
            </a:r>
            <a:r>
              <a:rPr lang="cs-CZ" dirty="0" smtClean="0">
                <a:solidFill>
                  <a:srgbClr val="FF0000"/>
                </a:solidFill>
              </a:rPr>
              <a:t> s vlastní hodnotou </a:t>
            </a:r>
            <a:r>
              <a:rPr lang="el-GR" i="1" dirty="0" smtClean="0">
                <a:solidFill>
                  <a:srgbClr val="FF0000"/>
                </a:solidFill>
                <a:latin typeface="Cambria Math"/>
                <a:ea typeface="Cambria Math"/>
              </a:rPr>
              <a:t>λ</a:t>
            </a:r>
            <a:r>
              <a:rPr lang="el-GR" sz="2000" i="1" baseline="-25000" dirty="0" smtClean="0">
                <a:solidFill>
                  <a:srgbClr val="FF0000"/>
                </a:solidFill>
                <a:latin typeface="Cambria Math"/>
                <a:ea typeface="Cambria Math"/>
              </a:rPr>
              <a:t>η</a:t>
            </a:r>
            <a:r>
              <a:rPr lang="cs-CZ" dirty="0" smtClean="0">
                <a:solidFill>
                  <a:srgbClr val="FF0000"/>
                </a:solidFill>
                <a:latin typeface="Cambria Math"/>
                <a:ea typeface="Cambria Math"/>
              </a:rPr>
              <a:t>+1</a:t>
            </a:r>
            <a:r>
              <a:rPr lang="cs-CZ" dirty="0" smtClean="0">
                <a:latin typeface="Cambria Math"/>
                <a:ea typeface="Cambria Math"/>
              </a:rPr>
              <a:t>.</a:t>
            </a:r>
            <a:r>
              <a:rPr lang="cs-CZ" dirty="0" smtClean="0"/>
              <a:t> </a:t>
            </a:r>
            <a:endParaRPr lang="cs-CZ"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46</a:t>
            </a:fld>
            <a:endParaRPr lang="cs-CZ"/>
          </a:p>
        </p:txBody>
      </p:sp>
      <p:sp>
        <p:nvSpPr>
          <p:cNvPr id="6" name="TextovéPole 5"/>
          <p:cNvSpPr txBox="1"/>
          <p:nvPr/>
        </p:nvSpPr>
        <p:spPr>
          <a:xfrm>
            <a:off x="571472" y="928670"/>
            <a:ext cx="7143800" cy="400110"/>
          </a:xfrm>
          <a:prstGeom prst="rect">
            <a:avLst/>
          </a:prstGeom>
          <a:noFill/>
        </p:spPr>
        <p:txBody>
          <a:bodyPr wrap="square" rtlCol="0">
            <a:spAutoFit/>
          </a:bodyPr>
          <a:lstStyle/>
          <a:p>
            <a:r>
              <a:rPr lang="cs-CZ" dirty="0" smtClean="0"/>
              <a:t>Opakováním předchozího postupu </a:t>
            </a:r>
            <a:r>
              <a:rPr lang="cs-CZ" dirty="0" smtClean="0">
                <a:solidFill>
                  <a:srgbClr val="0000FF"/>
                </a:solidFill>
              </a:rPr>
              <a:t>s operátorem </a:t>
            </a:r>
            <a:r>
              <a:rPr lang="cs-CZ" sz="2000" dirty="0" smtClean="0">
                <a:solidFill>
                  <a:srgbClr val="0000FF"/>
                </a:solidFill>
                <a:latin typeface="Times New Roman" pitchFamily="18" charset="0"/>
                <a:cs typeface="Times New Roman" pitchFamily="18" charset="0"/>
              </a:rPr>
              <a:t>a</a:t>
            </a:r>
            <a:r>
              <a:rPr lang="cs-CZ" dirty="0" smtClean="0"/>
              <a:t> ukážeme, že</a:t>
            </a:r>
            <a:endParaRPr lang="cs-CZ" dirty="0"/>
          </a:p>
        </p:txBody>
      </p:sp>
      <p:graphicFrame>
        <p:nvGraphicFramePr>
          <p:cNvPr id="7" name="Objekt 6"/>
          <p:cNvGraphicFramePr>
            <a:graphicFrameLocks noChangeAspect="1"/>
          </p:cNvGraphicFramePr>
          <p:nvPr/>
        </p:nvGraphicFramePr>
        <p:xfrm>
          <a:off x="2857488" y="1428736"/>
          <a:ext cx="2079000" cy="396000"/>
        </p:xfrm>
        <a:graphic>
          <a:graphicData uri="http://schemas.openxmlformats.org/presentationml/2006/ole">
            <p:oleObj spid="_x0000_s34818" name="Rovnice" r:id="rId3" imgW="1333440" imgH="253800" progId="Equation.3">
              <p:embed/>
            </p:oleObj>
          </a:graphicData>
        </a:graphic>
      </p:graphicFrame>
      <p:sp>
        <p:nvSpPr>
          <p:cNvPr id="8" name="TextovéPole 7"/>
          <p:cNvSpPr txBox="1"/>
          <p:nvPr/>
        </p:nvSpPr>
        <p:spPr>
          <a:xfrm>
            <a:off x="571472" y="1857364"/>
            <a:ext cx="6715172" cy="400110"/>
          </a:xfrm>
          <a:prstGeom prst="rect">
            <a:avLst/>
          </a:prstGeom>
          <a:solidFill>
            <a:srgbClr val="C9FFE4"/>
          </a:solidFill>
        </p:spPr>
        <p:txBody>
          <a:bodyPr wrap="square" rtlCol="0">
            <a:spAutoFit/>
          </a:bodyPr>
          <a:lstStyle/>
          <a:p>
            <a:pPr algn="ctr"/>
            <a:r>
              <a:rPr lang="cs-CZ" dirty="0" smtClean="0"/>
              <a:t>Vidíme, že </a:t>
            </a:r>
            <a:r>
              <a:rPr lang="cs-CZ" sz="2000" dirty="0" smtClean="0">
                <a:solidFill>
                  <a:srgbClr val="FF0000"/>
                </a:solidFill>
                <a:latin typeface="Times New Roman" pitchFamily="18" charset="0"/>
                <a:cs typeface="Times New Roman" pitchFamily="18" charset="0"/>
              </a:rPr>
              <a:t>a</a:t>
            </a:r>
            <a:r>
              <a:rPr lang="en-US" dirty="0" smtClean="0">
                <a:solidFill>
                  <a:srgbClr val="FF0000"/>
                </a:solidFill>
              </a:rPr>
              <a:t>|</a:t>
            </a:r>
            <a:r>
              <a:rPr lang="el-GR" i="1" dirty="0" smtClean="0">
                <a:solidFill>
                  <a:srgbClr val="FF0000"/>
                </a:solidFill>
                <a:latin typeface="Cambria Math"/>
                <a:ea typeface="Cambria Math"/>
              </a:rPr>
              <a:t>η</a:t>
            </a:r>
            <a:r>
              <a:rPr lang="en-US" i="1" dirty="0" smtClean="0">
                <a:solidFill>
                  <a:srgbClr val="FF0000"/>
                </a:solidFill>
                <a:latin typeface="Cambria Math"/>
                <a:ea typeface="Cambria Math"/>
              </a:rPr>
              <a:t> </a:t>
            </a:r>
            <a:r>
              <a:rPr lang="en-US" dirty="0" smtClean="0">
                <a:solidFill>
                  <a:srgbClr val="FF0000"/>
                </a:solidFill>
                <a:latin typeface="Cambria Math"/>
                <a:ea typeface="Cambria Math"/>
              </a:rPr>
              <a:t>⟩ </a:t>
            </a:r>
            <a:r>
              <a:rPr lang="en-US" dirty="0" smtClean="0">
                <a:solidFill>
                  <a:srgbClr val="FF0000"/>
                </a:solidFill>
              </a:rPr>
              <a:t>je </a:t>
            </a:r>
            <a:r>
              <a:rPr lang="en-US" dirty="0" err="1" smtClean="0">
                <a:solidFill>
                  <a:srgbClr val="FF0000"/>
                </a:solidFill>
              </a:rPr>
              <a:t>tak</a:t>
            </a:r>
            <a:r>
              <a:rPr lang="cs-CZ" dirty="0" smtClean="0">
                <a:solidFill>
                  <a:srgbClr val="FF0000"/>
                </a:solidFill>
              </a:rPr>
              <a:t>é vlastním vektorem </a:t>
            </a:r>
            <a:r>
              <a:rPr lang="cs-CZ" dirty="0" smtClean="0">
                <a:solidFill>
                  <a:srgbClr val="FF0000"/>
                </a:solidFill>
                <a:latin typeface="Times New Roman" pitchFamily="18" charset="0"/>
                <a:cs typeface="Times New Roman" pitchFamily="18" charset="0"/>
              </a:rPr>
              <a:t>N</a:t>
            </a:r>
            <a:r>
              <a:rPr lang="cs-CZ" dirty="0" smtClean="0">
                <a:solidFill>
                  <a:srgbClr val="FF0000"/>
                </a:solidFill>
              </a:rPr>
              <a:t> s vlastní hodnotou </a:t>
            </a:r>
            <a:r>
              <a:rPr lang="el-GR" i="1" dirty="0" smtClean="0">
                <a:solidFill>
                  <a:srgbClr val="FF0000"/>
                </a:solidFill>
                <a:latin typeface="Cambria Math"/>
                <a:ea typeface="Cambria Math"/>
              </a:rPr>
              <a:t>λ</a:t>
            </a:r>
            <a:r>
              <a:rPr lang="el-GR" sz="2000" i="1" baseline="-25000" dirty="0" smtClean="0">
                <a:solidFill>
                  <a:srgbClr val="FF0000"/>
                </a:solidFill>
                <a:latin typeface="Cambria Math"/>
                <a:ea typeface="Cambria Math"/>
              </a:rPr>
              <a:t>η</a:t>
            </a:r>
            <a:r>
              <a:rPr lang="cs-CZ" dirty="0" smtClean="0">
                <a:solidFill>
                  <a:srgbClr val="FF0000"/>
                </a:solidFill>
                <a:latin typeface="Cambria Math"/>
                <a:ea typeface="Cambria Math"/>
              </a:rPr>
              <a:t>-1</a:t>
            </a:r>
            <a:r>
              <a:rPr lang="cs-CZ" dirty="0" smtClean="0">
                <a:latin typeface="Cambria Math"/>
                <a:ea typeface="Cambria Math"/>
              </a:rPr>
              <a:t>.</a:t>
            </a:r>
            <a:r>
              <a:rPr lang="cs-CZ" dirty="0" smtClean="0"/>
              <a:t> </a:t>
            </a:r>
            <a:endParaRPr lang="cs-CZ" dirty="0"/>
          </a:p>
        </p:txBody>
      </p:sp>
      <p:sp>
        <p:nvSpPr>
          <p:cNvPr id="9" name="TextovéPole 8"/>
          <p:cNvSpPr txBox="1"/>
          <p:nvPr/>
        </p:nvSpPr>
        <p:spPr>
          <a:xfrm>
            <a:off x="785786" y="2428868"/>
            <a:ext cx="7643866" cy="1292662"/>
          </a:xfrm>
          <a:prstGeom prst="rect">
            <a:avLst/>
          </a:prstGeom>
          <a:noFill/>
        </p:spPr>
        <p:txBody>
          <a:bodyPr wrap="square" rtlCol="0">
            <a:spAutoFit/>
          </a:bodyPr>
          <a:lstStyle/>
          <a:p>
            <a:r>
              <a:rPr lang="cs-CZ" dirty="0" smtClean="0"/>
              <a:t>Vraťme se k </a:t>
            </a:r>
            <a:r>
              <a:rPr lang="cs-CZ" dirty="0" err="1" smtClean="0"/>
              <a:t>hamiltoniánu</a:t>
            </a:r>
            <a:r>
              <a:rPr lang="cs-CZ" dirty="0" smtClean="0"/>
              <a:t> </a:t>
            </a:r>
            <a:r>
              <a:rPr lang="cs-CZ" dirty="0" smtClean="0">
                <a:latin typeface="Times New Roman" pitchFamily="18" charset="0"/>
                <a:cs typeface="Times New Roman" pitchFamily="18" charset="0"/>
              </a:rPr>
              <a:t>H = </a:t>
            </a:r>
            <a:r>
              <a:rPr lang="cs-CZ" dirty="0" smtClean="0">
                <a:latin typeface="Cambria Math"/>
                <a:ea typeface="Cambria Math"/>
              </a:rPr>
              <a:t>ℏ</a:t>
            </a:r>
            <a:r>
              <a:rPr lang="el-GR" i="1" dirty="0" smtClean="0">
                <a:latin typeface="Cambria Math"/>
                <a:ea typeface="Cambria Math"/>
              </a:rPr>
              <a:t>ω</a:t>
            </a:r>
            <a:r>
              <a:rPr lang="cs-CZ" i="1" dirty="0" smtClean="0">
                <a:latin typeface="Cambria Math"/>
                <a:ea typeface="Cambria Math"/>
              </a:rPr>
              <a:t> </a:t>
            </a:r>
            <a:r>
              <a:rPr lang="cs-CZ" dirty="0" smtClean="0">
                <a:latin typeface="Cambria Math"/>
                <a:ea typeface="Cambria Math"/>
              </a:rPr>
              <a:t>N.</a:t>
            </a:r>
          </a:p>
          <a:p>
            <a:r>
              <a:rPr lang="cs-CZ" dirty="0" smtClean="0"/>
              <a:t>Působením operátoru </a:t>
            </a:r>
            <a:r>
              <a:rPr lang="cs-CZ" sz="2000" dirty="0" smtClean="0">
                <a:latin typeface="Times New Roman" pitchFamily="18" charset="0"/>
                <a:cs typeface="Times New Roman" pitchFamily="18" charset="0"/>
              </a:rPr>
              <a:t>a</a:t>
            </a:r>
            <a:r>
              <a:rPr lang="cs-CZ" sz="2000" baseline="30000" dirty="0" smtClean="0">
                <a:latin typeface="Times New Roman" pitchFamily="18" charset="0"/>
                <a:cs typeface="Times New Roman" pitchFamily="18" charset="0"/>
              </a:rPr>
              <a:t>+</a:t>
            </a:r>
            <a:r>
              <a:rPr lang="cs-CZ" dirty="0" smtClean="0"/>
              <a:t> na nějaký jeho stav </a:t>
            </a:r>
            <a:r>
              <a:rPr lang="en-US"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cs-CZ" dirty="0" smtClean="0"/>
              <a:t> </a:t>
            </a:r>
            <a:r>
              <a:rPr lang="en-US" dirty="0" err="1" smtClean="0"/>
              <a:t>dostaneme</a:t>
            </a:r>
            <a:r>
              <a:rPr lang="en-US" dirty="0" smtClean="0"/>
              <a:t> </a:t>
            </a:r>
            <a:r>
              <a:rPr lang="en-US" dirty="0" err="1" smtClean="0"/>
              <a:t>stav</a:t>
            </a:r>
            <a:r>
              <a:rPr lang="en-US" dirty="0" smtClean="0"/>
              <a:t> s </a:t>
            </a:r>
            <a:r>
              <a:rPr lang="en-US" dirty="0" err="1" smtClean="0"/>
              <a:t>energi</a:t>
            </a:r>
            <a:r>
              <a:rPr lang="cs-CZ" dirty="0" smtClean="0"/>
              <a:t>í zvětšenou o </a:t>
            </a:r>
            <a:r>
              <a:rPr lang="cs-CZ" dirty="0" smtClean="0">
                <a:latin typeface="Cambria Math"/>
                <a:ea typeface="Cambria Math"/>
              </a:rPr>
              <a:t>ℏ</a:t>
            </a:r>
            <a:r>
              <a:rPr lang="el-GR" i="1" dirty="0" smtClean="0">
                <a:latin typeface="Cambria Math"/>
                <a:ea typeface="Cambria Math"/>
              </a:rPr>
              <a:t>ω</a:t>
            </a:r>
            <a:r>
              <a:rPr lang="cs-CZ" i="1" dirty="0" smtClean="0">
                <a:latin typeface="Cambria Math"/>
                <a:ea typeface="Cambria Math"/>
              </a:rPr>
              <a:t> . </a:t>
            </a:r>
            <a:r>
              <a:rPr lang="cs-CZ" dirty="0" smtClean="0"/>
              <a:t>Jinak: ve stavu </a:t>
            </a:r>
            <a:r>
              <a:rPr lang="en-US"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cs-CZ" dirty="0" smtClean="0">
                <a:latin typeface="Times New Roman" pitchFamily="18" charset="0"/>
                <a:cs typeface="Times New Roman" pitchFamily="18" charset="0"/>
              </a:rPr>
              <a:t> </a:t>
            </a:r>
            <a:r>
              <a:rPr lang="cs-CZ" dirty="0" smtClean="0"/>
              <a:t>bylo</a:t>
            </a:r>
            <a:r>
              <a:rPr lang="cs-CZ" dirty="0" smtClean="0">
                <a:latin typeface="Times New Roman" pitchFamily="18" charset="0"/>
                <a:cs typeface="Times New Roman" pitchFamily="18" charset="0"/>
              </a:rPr>
              <a:t> </a:t>
            </a:r>
            <a:r>
              <a:rPr lang="cs-CZ" sz="2000" i="1" dirty="0" smtClean="0">
                <a:latin typeface="Times New Roman" pitchFamily="18" charset="0"/>
                <a:cs typeface="Times New Roman" pitchFamily="18" charset="0"/>
              </a:rPr>
              <a:t>n</a:t>
            </a:r>
            <a:r>
              <a:rPr lang="cs-CZ" dirty="0" smtClean="0">
                <a:latin typeface="Times New Roman" pitchFamily="18" charset="0"/>
                <a:cs typeface="Times New Roman" pitchFamily="18" charset="0"/>
              </a:rPr>
              <a:t> </a:t>
            </a:r>
            <a:r>
              <a:rPr lang="cs-CZ" dirty="0" smtClean="0"/>
              <a:t>fononů a v novém stavu </a:t>
            </a:r>
            <a:r>
              <a:rPr lang="cs-CZ" sz="2000" dirty="0" smtClean="0">
                <a:latin typeface="Times New Roman" pitchFamily="18" charset="0"/>
                <a:cs typeface="Times New Roman" pitchFamily="18" charset="0"/>
              </a:rPr>
              <a:t>a</a:t>
            </a:r>
            <a:r>
              <a:rPr lang="cs-CZ" sz="2000"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cs-CZ" dirty="0" smtClean="0">
                <a:latin typeface="Times New Roman" pitchFamily="18" charset="0"/>
                <a:cs typeface="Times New Roman" pitchFamily="18" charset="0"/>
              </a:rPr>
              <a:t> </a:t>
            </a:r>
            <a:r>
              <a:rPr lang="cs-CZ" dirty="0" smtClean="0"/>
              <a:t>je</a:t>
            </a:r>
          </a:p>
          <a:p>
            <a:r>
              <a:rPr lang="cs-CZ" dirty="0" smtClean="0"/>
              <a:t>jeden fonon navíc, takže jde o stav </a:t>
            </a:r>
            <a:r>
              <a:rPr lang="en-US"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n</a:t>
            </a:r>
            <a:r>
              <a:rPr lang="cs-CZ" sz="2000" i="1" dirty="0" smtClean="0">
                <a:latin typeface="Times New Roman" pitchFamily="18" charset="0"/>
                <a:cs typeface="Times New Roman" pitchFamily="18" charset="0"/>
              </a:rPr>
              <a:t>+</a:t>
            </a:r>
            <a:r>
              <a:rPr lang="cs-CZ"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cs-CZ" dirty="0" smtClean="0">
                <a:latin typeface="Times New Roman" pitchFamily="18" charset="0"/>
                <a:cs typeface="Times New Roman" pitchFamily="18" charset="0"/>
              </a:rPr>
              <a:t> </a:t>
            </a:r>
            <a:r>
              <a:rPr lang="cs-CZ" dirty="0" smtClean="0"/>
              <a:t>s</a:t>
            </a:r>
            <a:r>
              <a:rPr lang="cs-CZ"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a:t>
            </a:r>
            <a:r>
              <a:rPr lang="cs-CZ" i="1" dirty="0" smtClean="0">
                <a:latin typeface="Times New Roman" pitchFamily="18" charset="0"/>
                <a:cs typeface="Times New Roman" pitchFamily="18" charset="0"/>
              </a:rPr>
              <a:t>+</a:t>
            </a:r>
            <a:r>
              <a:rPr lang="cs-CZ" dirty="0" smtClean="0">
                <a:latin typeface="Times New Roman" pitchFamily="18" charset="0"/>
                <a:cs typeface="Times New Roman" pitchFamily="18" charset="0"/>
              </a:rPr>
              <a:t>1 </a:t>
            </a:r>
            <a:r>
              <a:rPr lang="cs-CZ" dirty="0" smtClean="0"/>
              <a:t>fonony.</a:t>
            </a:r>
            <a:r>
              <a:rPr lang="cs-CZ" dirty="0" smtClean="0">
                <a:latin typeface="Times New Roman" pitchFamily="18" charset="0"/>
                <a:cs typeface="Times New Roman" pitchFamily="18" charset="0"/>
              </a:rPr>
              <a:t>   </a:t>
            </a:r>
            <a:endParaRPr lang="cs-CZ" dirty="0"/>
          </a:p>
        </p:txBody>
      </p:sp>
      <p:sp>
        <p:nvSpPr>
          <p:cNvPr id="10" name="TextovéPole 9"/>
          <p:cNvSpPr txBox="1"/>
          <p:nvPr/>
        </p:nvSpPr>
        <p:spPr>
          <a:xfrm>
            <a:off x="571472" y="3714752"/>
            <a:ext cx="7358114" cy="677108"/>
          </a:xfrm>
          <a:prstGeom prst="rect">
            <a:avLst/>
          </a:prstGeom>
          <a:solidFill>
            <a:schemeClr val="accent6">
              <a:lumMod val="40000"/>
              <a:lumOff val="60000"/>
            </a:schemeClr>
          </a:solidFill>
        </p:spPr>
        <p:txBody>
          <a:bodyPr wrap="square" rtlCol="0">
            <a:spAutoFit/>
          </a:bodyPr>
          <a:lstStyle/>
          <a:p>
            <a:r>
              <a:rPr lang="cs-CZ" dirty="0" smtClean="0">
                <a:solidFill>
                  <a:srgbClr val="FF0000"/>
                </a:solidFill>
              </a:rPr>
              <a:t>Operátor</a:t>
            </a:r>
            <a:r>
              <a:rPr lang="cs-CZ" dirty="0" smtClean="0"/>
              <a:t> </a:t>
            </a:r>
            <a:r>
              <a:rPr lang="cs-CZ" sz="2000" b="1" dirty="0" smtClean="0">
                <a:solidFill>
                  <a:srgbClr val="FF0000"/>
                </a:solidFill>
                <a:latin typeface="Times New Roman" pitchFamily="18" charset="0"/>
                <a:cs typeface="Times New Roman" pitchFamily="18" charset="0"/>
              </a:rPr>
              <a:t>a</a:t>
            </a:r>
            <a:r>
              <a:rPr lang="cs-CZ" sz="2000" b="1" baseline="30000" dirty="0" smtClean="0">
                <a:solidFill>
                  <a:srgbClr val="FF0000"/>
                </a:solidFill>
                <a:latin typeface="Times New Roman" pitchFamily="18" charset="0"/>
                <a:cs typeface="Times New Roman" pitchFamily="18" charset="0"/>
              </a:rPr>
              <a:t>+</a:t>
            </a:r>
            <a:r>
              <a:rPr lang="cs-CZ" dirty="0" smtClean="0">
                <a:solidFill>
                  <a:srgbClr val="FF0000"/>
                </a:solidFill>
              </a:rPr>
              <a:t> se proto nazývá </a:t>
            </a:r>
            <a:r>
              <a:rPr lang="cs-CZ" b="1" i="1" dirty="0" smtClean="0">
                <a:solidFill>
                  <a:srgbClr val="FF0000"/>
                </a:solidFill>
              </a:rPr>
              <a:t>kreační</a:t>
            </a:r>
            <a:r>
              <a:rPr lang="cs-CZ" dirty="0" smtClean="0">
                <a:solidFill>
                  <a:srgbClr val="FF0000"/>
                </a:solidFill>
              </a:rPr>
              <a:t> </a:t>
            </a:r>
            <a:r>
              <a:rPr lang="cs-CZ" dirty="0" smtClean="0"/>
              <a:t>a jeho opakovaným působením můžeme dostat libovolně vysoký stav.</a:t>
            </a:r>
            <a:endParaRPr lang="cs-CZ" dirty="0"/>
          </a:p>
        </p:txBody>
      </p:sp>
      <p:sp>
        <p:nvSpPr>
          <p:cNvPr id="11" name="TextovéPole 10"/>
          <p:cNvSpPr txBox="1"/>
          <p:nvPr/>
        </p:nvSpPr>
        <p:spPr>
          <a:xfrm>
            <a:off x="571472" y="4500570"/>
            <a:ext cx="7358114" cy="1815882"/>
          </a:xfrm>
          <a:prstGeom prst="rect">
            <a:avLst/>
          </a:prstGeom>
          <a:solidFill>
            <a:schemeClr val="accent5">
              <a:lumMod val="20000"/>
              <a:lumOff val="80000"/>
            </a:schemeClr>
          </a:solidFill>
        </p:spPr>
        <p:txBody>
          <a:bodyPr wrap="square" rtlCol="0">
            <a:spAutoFit/>
          </a:bodyPr>
          <a:lstStyle/>
          <a:p>
            <a:r>
              <a:rPr lang="cs-CZ" dirty="0" smtClean="0"/>
              <a:t>Naproti tomu </a:t>
            </a:r>
            <a:r>
              <a:rPr lang="cs-CZ" dirty="0" smtClean="0">
                <a:solidFill>
                  <a:srgbClr val="FF0000"/>
                </a:solidFill>
              </a:rPr>
              <a:t>operátor </a:t>
            </a:r>
            <a:r>
              <a:rPr lang="cs-CZ" sz="2000" b="1" dirty="0" smtClean="0">
                <a:solidFill>
                  <a:srgbClr val="FF0000"/>
                </a:solidFill>
                <a:latin typeface="Times New Roman" pitchFamily="18" charset="0"/>
                <a:cs typeface="Times New Roman" pitchFamily="18" charset="0"/>
              </a:rPr>
              <a:t>a</a:t>
            </a:r>
            <a:r>
              <a:rPr lang="cs-CZ" dirty="0" smtClean="0">
                <a:solidFill>
                  <a:srgbClr val="FF0000"/>
                </a:solidFill>
              </a:rPr>
              <a:t> se nazývá </a:t>
            </a:r>
            <a:r>
              <a:rPr lang="cs-CZ" b="1" i="1" dirty="0" err="1" smtClean="0">
                <a:solidFill>
                  <a:srgbClr val="FF0000"/>
                </a:solidFill>
              </a:rPr>
              <a:t>anihilační</a:t>
            </a:r>
            <a:r>
              <a:rPr lang="cs-CZ" dirty="0" smtClean="0">
                <a:solidFill>
                  <a:srgbClr val="FF0000"/>
                </a:solidFill>
              </a:rPr>
              <a:t> </a:t>
            </a:r>
            <a:r>
              <a:rPr lang="cs-CZ" dirty="0" smtClean="0"/>
              <a:t>neboť jeho působením dostáváme stav v němž je o jeden fonon méně. Jeho </a:t>
            </a:r>
            <a:r>
              <a:rPr lang="cs-CZ" i="1" smtClean="0">
                <a:solidFill>
                  <a:srgbClr val="0000FF"/>
                </a:solidFill>
              </a:rPr>
              <a:t>opakované </a:t>
            </a:r>
            <a:r>
              <a:rPr lang="en-US" i="1" smtClean="0">
                <a:solidFill>
                  <a:srgbClr val="0000FF"/>
                </a:solidFill>
              </a:rPr>
              <a:t>p</a:t>
            </a:r>
            <a:r>
              <a:rPr lang="cs-CZ" i="1" smtClean="0">
                <a:solidFill>
                  <a:srgbClr val="0000FF"/>
                </a:solidFill>
              </a:rPr>
              <a:t>ůsobení</a:t>
            </a:r>
            <a:r>
              <a:rPr lang="cs-CZ" smtClean="0"/>
              <a:t> </a:t>
            </a:r>
            <a:r>
              <a:rPr lang="cs-CZ" dirty="0" smtClean="0"/>
              <a:t>je ovšem </a:t>
            </a:r>
            <a:r>
              <a:rPr lang="cs-CZ" dirty="0" smtClean="0">
                <a:solidFill>
                  <a:srgbClr val="0000FF"/>
                </a:solidFill>
              </a:rPr>
              <a:t>omezeno existencí </a:t>
            </a:r>
            <a:r>
              <a:rPr lang="cs-CZ" i="1" dirty="0" smtClean="0">
                <a:solidFill>
                  <a:srgbClr val="0000FF"/>
                </a:solidFill>
              </a:rPr>
              <a:t>základního stavu</a:t>
            </a:r>
            <a:r>
              <a:rPr lang="cs-CZ" dirty="0" smtClean="0">
                <a:solidFill>
                  <a:srgbClr val="0000FF"/>
                </a:solidFill>
              </a:rPr>
              <a:t> </a:t>
            </a:r>
            <a:r>
              <a:rPr lang="en-US" dirty="0" smtClean="0">
                <a:solidFill>
                  <a:srgbClr val="0000FF"/>
                </a:solidFill>
                <a:latin typeface="Times New Roman" pitchFamily="18" charset="0"/>
                <a:cs typeface="Times New Roman" pitchFamily="18" charset="0"/>
              </a:rPr>
              <a:t>|</a:t>
            </a:r>
            <a:r>
              <a:rPr lang="cs-CZ" dirty="0" smtClean="0">
                <a:solidFill>
                  <a:srgbClr val="0000FF"/>
                </a:solidFill>
                <a:latin typeface="Times New Roman" pitchFamily="18" charset="0"/>
                <a:cs typeface="Times New Roman" pitchFamily="18" charset="0"/>
              </a:rPr>
              <a:t>0</a:t>
            </a:r>
            <a:r>
              <a:rPr lang="en-US" dirty="0" smtClean="0">
                <a:solidFill>
                  <a:srgbClr val="0000FF"/>
                </a:solidFill>
                <a:latin typeface="Times New Roman" pitchFamily="18" charset="0"/>
                <a:cs typeface="Times New Roman" pitchFamily="18" charset="0"/>
              </a:rPr>
              <a:t>⟩</a:t>
            </a:r>
            <a:r>
              <a:rPr lang="cs-CZ" dirty="0" smtClean="0">
                <a:latin typeface="Times New Roman" pitchFamily="18" charset="0"/>
                <a:cs typeface="Times New Roman" pitchFamily="18" charset="0"/>
              </a:rPr>
              <a:t>. </a:t>
            </a:r>
            <a:r>
              <a:rPr lang="cs-CZ" dirty="0" smtClean="0"/>
              <a:t>Musí platit </a:t>
            </a:r>
          </a:p>
          <a:p>
            <a:pPr algn="ctr"/>
            <a:r>
              <a:rPr lang="cs-CZ" sz="2000" dirty="0" smtClean="0">
                <a:solidFill>
                  <a:srgbClr val="FF0000"/>
                </a:solidFill>
                <a:latin typeface="Times New Roman" pitchFamily="18" charset="0"/>
                <a:cs typeface="Times New Roman" pitchFamily="18" charset="0"/>
              </a:rPr>
              <a:t>a</a:t>
            </a:r>
            <a:r>
              <a:rPr lang="en-US" dirty="0" smtClean="0">
                <a:solidFill>
                  <a:srgbClr val="FF0000"/>
                </a:solidFill>
                <a:latin typeface="Times New Roman" pitchFamily="18" charset="0"/>
                <a:cs typeface="Times New Roman" pitchFamily="18" charset="0"/>
              </a:rPr>
              <a:t>|</a:t>
            </a:r>
            <a:r>
              <a:rPr lang="cs-CZ" dirty="0" smtClean="0">
                <a:solidFill>
                  <a:srgbClr val="FF0000"/>
                </a:solidFill>
                <a:latin typeface="Times New Roman" pitchFamily="18" charset="0"/>
                <a:cs typeface="Times New Roman" pitchFamily="18" charset="0"/>
              </a:rPr>
              <a:t>0</a:t>
            </a:r>
            <a:r>
              <a:rPr lang="en-US" dirty="0" smtClean="0">
                <a:solidFill>
                  <a:srgbClr val="FF0000"/>
                </a:solidFill>
                <a:latin typeface="Times New Roman" pitchFamily="18" charset="0"/>
                <a:cs typeface="Times New Roman" pitchFamily="18" charset="0"/>
              </a:rPr>
              <a:t>⟩</a:t>
            </a:r>
            <a:r>
              <a:rPr lang="cs-CZ" dirty="0" smtClean="0">
                <a:solidFill>
                  <a:srgbClr val="FF0000"/>
                </a:solidFill>
                <a:latin typeface="Times New Roman" pitchFamily="18" charset="0"/>
                <a:cs typeface="Times New Roman" pitchFamily="18" charset="0"/>
              </a:rPr>
              <a:t> = </a:t>
            </a:r>
            <a:r>
              <a:rPr lang="cs-CZ" dirty="0" smtClean="0">
                <a:solidFill>
                  <a:srgbClr val="FF0000"/>
                </a:solidFill>
              </a:rPr>
              <a:t>0</a:t>
            </a:r>
            <a:endParaRPr lang="cs-CZ" dirty="0" smtClean="0">
              <a:solidFill>
                <a:srgbClr val="FF0000"/>
              </a:solidFill>
              <a:latin typeface="Times New Roman" pitchFamily="18" charset="0"/>
              <a:cs typeface="Times New Roman" pitchFamily="18" charset="0"/>
            </a:endParaRPr>
          </a:p>
          <a:p>
            <a:r>
              <a:rPr lang="cs-CZ" sz="1600" dirty="0" smtClean="0">
                <a:latin typeface="Times New Roman" pitchFamily="18" charset="0"/>
                <a:cs typeface="Times New Roman" pitchFamily="18" charset="0"/>
              </a:rPr>
              <a:t>(</a:t>
            </a:r>
            <a:r>
              <a:rPr lang="cs-CZ" sz="1600" dirty="0" smtClean="0"/>
              <a:t>0 na pravé straně představuje nulový vektor, kterému by v souřadnicové reprezentaci odpovídala vlnová funkce identicky rovná nule). </a:t>
            </a:r>
            <a:endParaRPr lang="cs-CZ" sz="1600" dirty="0"/>
          </a:p>
        </p:txBody>
      </p:sp>
      <p:sp>
        <p:nvSpPr>
          <p:cNvPr id="12" name="TextovéPole 11"/>
          <p:cNvSpPr txBox="1"/>
          <p:nvPr/>
        </p:nvSpPr>
        <p:spPr>
          <a:xfrm>
            <a:off x="4000496" y="357166"/>
            <a:ext cx="4500594" cy="369332"/>
          </a:xfrm>
          <a:prstGeom prst="rect">
            <a:avLst/>
          </a:prstGeom>
          <a:solidFill>
            <a:schemeClr val="accent2">
              <a:lumMod val="20000"/>
              <a:lumOff val="80000"/>
            </a:schemeClr>
          </a:solidFill>
          <a:ln w="19050">
            <a:solidFill>
              <a:schemeClr val="accent2">
                <a:lumMod val="60000"/>
                <a:lumOff val="40000"/>
              </a:schemeClr>
            </a:solidFill>
          </a:ln>
          <a:effectLst>
            <a:outerShdw blurRad="50800" dist="38100" dir="18900000" algn="bl" rotWithShape="0">
              <a:prstClr val="black">
                <a:alpha val="40000"/>
              </a:prstClr>
            </a:outerShdw>
          </a:effectLst>
        </p:spPr>
        <p:txBody>
          <a:bodyPr wrap="square" rtlCol="0">
            <a:spAutoFit/>
          </a:bodyPr>
          <a:lstStyle/>
          <a:p>
            <a:pPr algn="ctr"/>
            <a:r>
              <a:rPr lang="en-US" dirty="0" err="1" smtClean="0"/>
              <a:t>Krea</a:t>
            </a:r>
            <a:r>
              <a:rPr lang="cs-CZ" dirty="0" smtClean="0"/>
              <a:t>ční a </a:t>
            </a:r>
            <a:r>
              <a:rPr lang="cs-CZ" err="1" smtClean="0"/>
              <a:t>anihilační</a:t>
            </a:r>
            <a:r>
              <a:rPr lang="cs-CZ" smtClean="0"/>
              <a:t> operátory pro bosony</a:t>
            </a:r>
            <a:r>
              <a:rPr lang="en-US" smtClean="0"/>
              <a:t> - </a:t>
            </a:r>
            <a:r>
              <a:rPr lang="cs-CZ" i="1" smtClean="0"/>
              <a:t>2</a:t>
            </a:r>
            <a:endParaRPr lang="cs-CZ"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47</a:t>
            </a:fld>
            <a:endParaRPr lang="cs-CZ"/>
          </a:p>
        </p:txBody>
      </p:sp>
      <p:sp>
        <p:nvSpPr>
          <p:cNvPr id="6" name="TextovéPole 5"/>
          <p:cNvSpPr txBox="1"/>
          <p:nvPr/>
        </p:nvSpPr>
        <p:spPr>
          <a:xfrm>
            <a:off x="571472" y="857232"/>
            <a:ext cx="5072098" cy="369332"/>
          </a:xfrm>
          <a:prstGeom prst="rect">
            <a:avLst/>
          </a:prstGeom>
          <a:noFill/>
        </p:spPr>
        <p:txBody>
          <a:bodyPr wrap="square" rtlCol="0">
            <a:spAutoFit/>
          </a:bodyPr>
          <a:lstStyle/>
          <a:p>
            <a:r>
              <a:rPr lang="cs-CZ" i="1" dirty="0" smtClean="0"/>
              <a:t>Pod základní stav již nelze jít</a:t>
            </a:r>
            <a:r>
              <a:rPr lang="cs-CZ" dirty="0" smtClean="0"/>
              <a:t>. </a:t>
            </a:r>
            <a:r>
              <a:rPr lang="cs-CZ" dirty="0" smtClean="0">
                <a:solidFill>
                  <a:srgbClr val="C00000"/>
                </a:solidFill>
              </a:rPr>
              <a:t>Platí</a:t>
            </a:r>
            <a:r>
              <a:rPr lang="cs-CZ" dirty="0" smtClean="0"/>
              <a:t> </a:t>
            </a:r>
            <a:r>
              <a:rPr lang="cs-CZ" sz="1600" dirty="0" smtClean="0"/>
              <a:t>(užije se </a:t>
            </a:r>
            <a:r>
              <a:rPr lang="cs-CZ"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a:t>
            </a:r>
            <a:r>
              <a:rPr lang="cs-CZ" sz="1600" dirty="0" smtClean="0">
                <a:latin typeface="Times New Roman" pitchFamily="18" charset="0"/>
                <a:cs typeface="Times New Roman" pitchFamily="18" charset="0"/>
              </a:rPr>
              <a:t>0</a:t>
            </a:r>
            <a:r>
              <a:rPr lang="en-US" sz="1600" dirty="0" smtClean="0">
                <a:latin typeface="Times New Roman" pitchFamily="18" charset="0"/>
                <a:cs typeface="Times New Roman" pitchFamily="18" charset="0"/>
              </a:rPr>
              <a:t>⟩</a:t>
            </a:r>
            <a:r>
              <a:rPr lang="cs-CZ" sz="1600" dirty="0" smtClean="0">
                <a:latin typeface="Times New Roman" pitchFamily="18" charset="0"/>
                <a:cs typeface="Times New Roman" pitchFamily="18" charset="0"/>
              </a:rPr>
              <a:t> = </a:t>
            </a:r>
            <a:r>
              <a:rPr lang="cs-CZ" sz="1600" dirty="0" smtClean="0"/>
              <a:t>0)</a:t>
            </a:r>
            <a:endParaRPr lang="cs-CZ" dirty="0" smtClean="0">
              <a:latin typeface="Times New Roman" pitchFamily="18" charset="0"/>
              <a:cs typeface="Times New Roman" pitchFamily="18" charset="0"/>
            </a:endParaRPr>
          </a:p>
        </p:txBody>
      </p:sp>
      <p:graphicFrame>
        <p:nvGraphicFramePr>
          <p:cNvPr id="7" name="Objekt 6"/>
          <p:cNvGraphicFramePr>
            <a:graphicFrameLocks noChangeAspect="1"/>
          </p:cNvGraphicFramePr>
          <p:nvPr/>
        </p:nvGraphicFramePr>
        <p:xfrm>
          <a:off x="2211388" y="1323445"/>
          <a:ext cx="3795712" cy="539750"/>
        </p:xfrm>
        <a:graphic>
          <a:graphicData uri="http://schemas.openxmlformats.org/presentationml/2006/ole">
            <p:oleObj spid="_x0000_s35842" name="Rovnice" r:id="rId3" imgW="2768400" imgH="393480" progId="Equation.3">
              <p:embed/>
            </p:oleObj>
          </a:graphicData>
        </a:graphic>
      </p:graphicFrame>
      <p:sp>
        <p:nvSpPr>
          <p:cNvPr id="8" name="TextovéPole 7"/>
          <p:cNvSpPr txBox="1"/>
          <p:nvPr/>
        </p:nvSpPr>
        <p:spPr>
          <a:xfrm>
            <a:off x="571472" y="1857364"/>
            <a:ext cx="3857652" cy="369332"/>
          </a:xfrm>
          <a:prstGeom prst="rect">
            <a:avLst/>
          </a:prstGeom>
          <a:noFill/>
        </p:spPr>
        <p:txBody>
          <a:bodyPr wrap="square" rtlCol="0">
            <a:spAutoFit/>
          </a:bodyPr>
          <a:lstStyle/>
          <a:p>
            <a:r>
              <a:rPr lang="cs-CZ" dirty="0" smtClean="0"/>
              <a:t>takže </a:t>
            </a:r>
            <a:r>
              <a:rPr lang="cs-CZ" i="1" dirty="0" smtClean="0">
                <a:solidFill>
                  <a:srgbClr val="FF0000"/>
                </a:solidFill>
              </a:rPr>
              <a:t>energie základního stavu </a:t>
            </a:r>
            <a:r>
              <a:rPr lang="en-US" dirty="0" smtClean="0">
                <a:solidFill>
                  <a:srgbClr val="FF0000"/>
                </a:solidFill>
                <a:latin typeface="Times New Roman" pitchFamily="18" charset="0"/>
                <a:cs typeface="Times New Roman" pitchFamily="18" charset="0"/>
              </a:rPr>
              <a:t>|</a:t>
            </a:r>
            <a:r>
              <a:rPr lang="cs-CZ" dirty="0" smtClean="0">
                <a:solidFill>
                  <a:srgbClr val="FF0000"/>
                </a:solidFill>
                <a:latin typeface="Times New Roman" pitchFamily="18" charset="0"/>
                <a:cs typeface="Times New Roman" pitchFamily="18" charset="0"/>
              </a:rPr>
              <a:t>0</a:t>
            </a:r>
            <a:r>
              <a:rPr lang="en-US" dirty="0" smtClean="0">
                <a:solidFill>
                  <a:srgbClr val="FF0000"/>
                </a:solidFill>
                <a:latin typeface="Times New Roman" pitchFamily="18" charset="0"/>
                <a:cs typeface="Times New Roman" pitchFamily="18" charset="0"/>
              </a:rPr>
              <a:t>⟩</a:t>
            </a:r>
            <a:r>
              <a:rPr lang="cs-CZ" dirty="0" smtClean="0"/>
              <a:t> je </a:t>
            </a:r>
            <a:endParaRPr lang="cs-CZ" dirty="0" smtClean="0">
              <a:latin typeface="Times New Roman" pitchFamily="18" charset="0"/>
              <a:cs typeface="Times New Roman" pitchFamily="18" charset="0"/>
            </a:endParaRPr>
          </a:p>
        </p:txBody>
      </p:sp>
      <p:grpSp>
        <p:nvGrpSpPr>
          <p:cNvPr id="28" name="Skupina 27"/>
          <p:cNvGrpSpPr/>
          <p:nvPr/>
        </p:nvGrpSpPr>
        <p:grpSpPr>
          <a:xfrm>
            <a:off x="3500430" y="2214554"/>
            <a:ext cx="1214446" cy="571504"/>
            <a:chOff x="3500430" y="2285992"/>
            <a:chExt cx="1214446" cy="571504"/>
          </a:xfrm>
        </p:grpSpPr>
        <p:sp>
          <p:nvSpPr>
            <p:cNvPr id="27" name="Zaoblený obdélník 26"/>
            <p:cNvSpPr/>
            <p:nvPr/>
          </p:nvSpPr>
          <p:spPr>
            <a:xfrm>
              <a:off x="3500430" y="2285992"/>
              <a:ext cx="1214446" cy="571504"/>
            </a:xfrm>
            <a:prstGeom prst="roundRect">
              <a:avLst>
                <a:gd name="adj" fmla="val 926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graphicFrame>
          <p:nvGraphicFramePr>
            <p:cNvPr id="9" name="Objekt 8"/>
            <p:cNvGraphicFramePr>
              <a:graphicFrameLocks noChangeAspect="1"/>
            </p:cNvGraphicFramePr>
            <p:nvPr/>
          </p:nvGraphicFramePr>
          <p:xfrm>
            <a:off x="3643305" y="2285992"/>
            <a:ext cx="921781" cy="571504"/>
          </p:xfrm>
          <a:graphic>
            <a:graphicData uri="http://schemas.openxmlformats.org/presentationml/2006/ole">
              <p:oleObj spid="_x0000_s35843" name="Rovnice" r:id="rId4" imgW="634680" imgH="393480" progId="Equation.3">
                <p:embed/>
              </p:oleObj>
            </a:graphicData>
          </a:graphic>
        </p:graphicFrame>
      </p:grpSp>
      <p:sp>
        <p:nvSpPr>
          <p:cNvPr id="10" name="TextovéPole 9"/>
          <p:cNvSpPr txBox="1"/>
          <p:nvPr/>
        </p:nvSpPr>
        <p:spPr>
          <a:xfrm>
            <a:off x="571472" y="2743138"/>
            <a:ext cx="3857652" cy="400110"/>
          </a:xfrm>
          <a:prstGeom prst="rect">
            <a:avLst/>
          </a:prstGeom>
          <a:noFill/>
        </p:spPr>
        <p:txBody>
          <a:bodyPr wrap="square" rtlCol="0">
            <a:spAutoFit/>
          </a:bodyPr>
          <a:lstStyle/>
          <a:p>
            <a:r>
              <a:rPr lang="cs-CZ" dirty="0" smtClean="0"/>
              <a:t>a </a:t>
            </a:r>
            <a:r>
              <a:rPr lang="cs-CZ" i="1" dirty="0" smtClean="0">
                <a:solidFill>
                  <a:srgbClr val="FF0000"/>
                </a:solidFill>
              </a:rPr>
              <a:t>energie excitovaných stavů </a:t>
            </a:r>
            <a:r>
              <a:rPr lang="en-US" dirty="0" smtClean="0">
                <a:solidFill>
                  <a:srgbClr val="FF0000"/>
                </a:solidFill>
                <a:latin typeface="Times New Roman" pitchFamily="18" charset="0"/>
                <a:cs typeface="Times New Roman" pitchFamily="18" charset="0"/>
              </a:rPr>
              <a:t>|</a:t>
            </a:r>
            <a:r>
              <a:rPr lang="cs-CZ" sz="2000" i="1" dirty="0" smtClean="0">
                <a:solidFill>
                  <a:srgbClr val="FF0000"/>
                </a:solidFill>
                <a:latin typeface="Times New Roman" pitchFamily="18" charset="0"/>
                <a:cs typeface="Times New Roman" pitchFamily="18" charset="0"/>
              </a:rPr>
              <a:t>n</a:t>
            </a:r>
            <a:r>
              <a:rPr lang="en-US" dirty="0" smtClean="0">
                <a:solidFill>
                  <a:srgbClr val="FF0000"/>
                </a:solidFill>
                <a:latin typeface="Times New Roman" pitchFamily="18" charset="0"/>
                <a:cs typeface="Times New Roman" pitchFamily="18" charset="0"/>
              </a:rPr>
              <a:t>⟩</a:t>
            </a:r>
            <a:r>
              <a:rPr lang="cs-CZ" dirty="0" smtClean="0">
                <a:solidFill>
                  <a:srgbClr val="FF0000"/>
                </a:solidFill>
              </a:rPr>
              <a:t> </a:t>
            </a:r>
            <a:r>
              <a:rPr lang="cs-CZ" dirty="0" smtClean="0"/>
              <a:t>je </a:t>
            </a:r>
            <a:endParaRPr lang="cs-CZ" dirty="0" smtClean="0">
              <a:latin typeface="Times New Roman" pitchFamily="18" charset="0"/>
              <a:cs typeface="Times New Roman" pitchFamily="18" charset="0"/>
            </a:endParaRPr>
          </a:p>
        </p:txBody>
      </p:sp>
      <p:grpSp>
        <p:nvGrpSpPr>
          <p:cNvPr id="26" name="Skupina 25"/>
          <p:cNvGrpSpPr/>
          <p:nvPr/>
        </p:nvGrpSpPr>
        <p:grpSpPr>
          <a:xfrm>
            <a:off x="2643174" y="3151715"/>
            <a:ext cx="3429024" cy="714380"/>
            <a:chOff x="2857488" y="3143248"/>
            <a:chExt cx="3429024" cy="714380"/>
          </a:xfrm>
        </p:grpSpPr>
        <p:sp>
          <p:nvSpPr>
            <p:cNvPr id="25" name="Zaoblený obdélník 24"/>
            <p:cNvSpPr/>
            <p:nvPr/>
          </p:nvSpPr>
          <p:spPr>
            <a:xfrm>
              <a:off x="2857488" y="3143248"/>
              <a:ext cx="3429024" cy="714380"/>
            </a:xfrm>
            <a:prstGeom prst="roundRect">
              <a:avLst>
                <a:gd name="adj" fmla="val 107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graphicFrame>
          <p:nvGraphicFramePr>
            <p:cNvPr id="11" name="Objekt 10"/>
            <p:cNvGraphicFramePr>
              <a:graphicFrameLocks noChangeAspect="1"/>
            </p:cNvGraphicFramePr>
            <p:nvPr/>
          </p:nvGraphicFramePr>
          <p:xfrm>
            <a:off x="3000364" y="3177116"/>
            <a:ext cx="3186001" cy="612000"/>
          </p:xfrm>
          <a:graphic>
            <a:graphicData uri="http://schemas.openxmlformats.org/presentationml/2006/ole">
              <p:oleObj spid="_x0000_s35844" name="Rovnice" r:id="rId5" imgW="2247840" imgH="431640" progId="Equation.3">
                <p:embed/>
              </p:oleObj>
            </a:graphicData>
          </a:graphic>
        </p:graphicFrame>
      </p:grpSp>
      <p:sp>
        <p:nvSpPr>
          <p:cNvPr id="12" name="TextovéPole 11"/>
          <p:cNvSpPr txBox="1"/>
          <p:nvPr/>
        </p:nvSpPr>
        <p:spPr>
          <a:xfrm>
            <a:off x="642910" y="3916924"/>
            <a:ext cx="6929486" cy="369332"/>
          </a:xfrm>
          <a:prstGeom prst="rect">
            <a:avLst/>
          </a:prstGeom>
          <a:noFill/>
        </p:spPr>
        <p:txBody>
          <a:bodyPr wrap="square" rtlCol="0">
            <a:spAutoFit/>
          </a:bodyPr>
          <a:lstStyle/>
          <a:p>
            <a:r>
              <a:rPr lang="cs-CZ" sz="1600" dirty="0" smtClean="0"/>
              <a:t>Ze zadaného stavu můžeme tedy získávat </a:t>
            </a:r>
            <a:r>
              <a:rPr lang="cs-CZ" sz="1600" i="1" dirty="0" smtClean="0">
                <a:solidFill>
                  <a:srgbClr val="0000FF"/>
                </a:solidFill>
              </a:rPr>
              <a:t>jiné stavy působením operátorů </a:t>
            </a:r>
            <a:r>
              <a:rPr lang="cs-CZ" dirty="0" smtClean="0">
                <a:solidFill>
                  <a:srgbClr val="0000FF"/>
                </a:solidFill>
                <a:latin typeface="Times New Roman" pitchFamily="18" charset="0"/>
                <a:cs typeface="Times New Roman" pitchFamily="18" charset="0"/>
              </a:rPr>
              <a:t>a</a:t>
            </a:r>
            <a:r>
              <a:rPr lang="cs-CZ" sz="1600" dirty="0" smtClean="0">
                <a:solidFill>
                  <a:srgbClr val="0000FF"/>
                </a:solidFill>
              </a:rPr>
              <a:t>,</a:t>
            </a:r>
            <a:r>
              <a:rPr lang="cs-CZ" dirty="0" smtClean="0">
                <a:solidFill>
                  <a:srgbClr val="0000FF"/>
                </a:solidFill>
                <a:latin typeface="Times New Roman" pitchFamily="18" charset="0"/>
                <a:cs typeface="Times New Roman" pitchFamily="18" charset="0"/>
              </a:rPr>
              <a:t>a</a:t>
            </a:r>
            <a:r>
              <a:rPr lang="cs-CZ" baseline="30000" dirty="0" smtClean="0">
                <a:solidFill>
                  <a:srgbClr val="0000FF"/>
                </a:solidFill>
                <a:latin typeface="Times New Roman" pitchFamily="18" charset="0"/>
                <a:cs typeface="Times New Roman" pitchFamily="18" charset="0"/>
              </a:rPr>
              <a:t>+</a:t>
            </a:r>
            <a:r>
              <a:rPr lang="cs-CZ" sz="1600" dirty="0" smtClean="0"/>
              <a:t> . </a:t>
            </a:r>
            <a:endParaRPr lang="cs-CZ" sz="1600" dirty="0"/>
          </a:p>
        </p:txBody>
      </p:sp>
      <p:grpSp>
        <p:nvGrpSpPr>
          <p:cNvPr id="23" name="Skupina 22"/>
          <p:cNvGrpSpPr/>
          <p:nvPr/>
        </p:nvGrpSpPr>
        <p:grpSpPr>
          <a:xfrm>
            <a:off x="642910" y="4357694"/>
            <a:ext cx="6715172" cy="2286016"/>
            <a:chOff x="357158" y="4357694"/>
            <a:chExt cx="6715172" cy="2286016"/>
          </a:xfrm>
          <a:solidFill>
            <a:srgbClr val="FFE7E7"/>
          </a:solidFill>
        </p:grpSpPr>
        <p:sp>
          <p:nvSpPr>
            <p:cNvPr id="22" name="Zaoblený obdélník 21"/>
            <p:cNvSpPr/>
            <p:nvPr/>
          </p:nvSpPr>
          <p:spPr>
            <a:xfrm>
              <a:off x="357158" y="4357694"/>
              <a:ext cx="6715172" cy="2286016"/>
            </a:xfrm>
            <a:prstGeom prst="roundRect">
              <a:avLst>
                <a:gd name="adj" fmla="val 7408"/>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500034" y="4357694"/>
              <a:ext cx="4500594" cy="400110"/>
            </a:xfrm>
            <a:prstGeom prst="rect">
              <a:avLst/>
            </a:prstGeom>
            <a:grpFill/>
          </p:spPr>
          <p:txBody>
            <a:bodyPr wrap="square" rtlCol="0">
              <a:spAutoFit/>
            </a:bodyPr>
            <a:lstStyle/>
            <a:p>
              <a:r>
                <a:rPr lang="cs-CZ" smtClean="0"/>
                <a:t>Jestliže </a:t>
              </a:r>
              <a:r>
                <a:rPr lang="cs-CZ" b="1" i="1" smtClean="0">
                  <a:solidFill>
                    <a:srgbClr val="FF0000"/>
                  </a:solidFill>
                </a:rPr>
                <a:t>působení</a:t>
              </a:r>
              <a:r>
                <a:rPr lang="en-US" b="1" i="1" smtClean="0">
                  <a:solidFill>
                    <a:srgbClr val="FF0000"/>
                  </a:solidFill>
                </a:rPr>
                <a:t> </a:t>
              </a:r>
              <a:r>
                <a:rPr lang="cs-CZ" b="1" smtClean="0">
                  <a:solidFill>
                    <a:srgbClr val="FF0000"/>
                  </a:solidFill>
                </a:rPr>
                <a:t> </a:t>
              </a:r>
              <a:r>
                <a:rPr lang="cs-CZ" sz="2000" b="1" smtClean="0">
                  <a:solidFill>
                    <a:srgbClr val="FF0000"/>
                  </a:solidFill>
                  <a:latin typeface="Times New Roman" pitchFamily="18" charset="0"/>
                  <a:cs typeface="Times New Roman" pitchFamily="18" charset="0"/>
                </a:rPr>
                <a:t>a</a:t>
              </a:r>
              <a:r>
                <a:rPr lang="cs-CZ" sz="2000" b="1" smtClean="0">
                  <a:solidFill>
                    <a:srgbClr val="FF0000"/>
                  </a:solidFill>
                </a:rPr>
                <a:t>,</a:t>
              </a:r>
              <a:r>
                <a:rPr lang="cs-CZ" sz="2000" b="1" smtClean="0">
                  <a:solidFill>
                    <a:srgbClr val="FF0000"/>
                  </a:solidFill>
                  <a:latin typeface="Times New Roman" pitchFamily="18" charset="0"/>
                  <a:cs typeface="Times New Roman" pitchFamily="18" charset="0"/>
                </a:rPr>
                <a:t>a</a:t>
              </a:r>
              <a:r>
                <a:rPr lang="cs-CZ" sz="2000" b="1" baseline="30000" smtClean="0">
                  <a:solidFill>
                    <a:srgbClr val="FF0000"/>
                  </a:solidFill>
                  <a:latin typeface="Times New Roman" pitchFamily="18" charset="0"/>
                  <a:cs typeface="Times New Roman" pitchFamily="18" charset="0"/>
                </a:rPr>
                <a:t>+</a:t>
              </a:r>
              <a:r>
                <a:rPr lang="en-US" b="1" smtClean="0">
                  <a:solidFill>
                    <a:srgbClr val="FF0000"/>
                  </a:solidFill>
                </a:rPr>
                <a:t>  </a:t>
              </a:r>
              <a:r>
                <a:rPr lang="cs-CZ" b="1" i="1" smtClean="0">
                  <a:solidFill>
                    <a:srgbClr val="FF0000"/>
                  </a:solidFill>
                </a:rPr>
                <a:t>definujeme</a:t>
              </a:r>
              <a:r>
                <a:rPr lang="cs-CZ" b="1" smtClean="0">
                  <a:solidFill>
                    <a:srgbClr val="FF0000"/>
                  </a:solidFill>
                </a:rPr>
                <a:t> </a:t>
              </a:r>
              <a:r>
                <a:rPr lang="cs-CZ" dirty="0" smtClean="0">
                  <a:solidFill>
                    <a:srgbClr val="FF0000"/>
                  </a:solidFill>
                </a:rPr>
                <a:t>takto</a:t>
              </a:r>
              <a:endParaRPr lang="cs-CZ" dirty="0">
                <a:solidFill>
                  <a:srgbClr val="FF0000"/>
                </a:solidFill>
              </a:endParaRPr>
            </a:p>
          </p:txBody>
        </p:sp>
        <p:grpSp>
          <p:nvGrpSpPr>
            <p:cNvPr id="19" name="Skupina 18"/>
            <p:cNvGrpSpPr/>
            <p:nvPr/>
          </p:nvGrpSpPr>
          <p:grpSpPr>
            <a:xfrm>
              <a:off x="1285852" y="4857760"/>
              <a:ext cx="5214974" cy="571504"/>
              <a:chOff x="1285852" y="4857760"/>
              <a:chExt cx="5214974" cy="571504"/>
            </a:xfrm>
            <a:grpFill/>
          </p:grpSpPr>
          <p:sp>
            <p:nvSpPr>
              <p:cNvPr id="18" name="Zaoblený obdélník 17"/>
              <p:cNvSpPr/>
              <p:nvPr/>
            </p:nvSpPr>
            <p:spPr>
              <a:xfrm>
                <a:off x="1285852" y="4857760"/>
                <a:ext cx="5214974" cy="571504"/>
              </a:xfrm>
              <a:prstGeom prst="roundRect">
                <a:avLst/>
              </a:prstGeom>
              <a:grp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4" name="Objekt 13"/>
              <p:cNvGraphicFramePr>
                <a:graphicFrameLocks noChangeAspect="1"/>
              </p:cNvGraphicFramePr>
              <p:nvPr/>
            </p:nvGraphicFramePr>
            <p:xfrm>
              <a:off x="1500166" y="4903797"/>
              <a:ext cx="4905409" cy="500066"/>
            </p:xfrm>
            <a:graphic>
              <a:graphicData uri="http://schemas.openxmlformats.org/presentationml/2006/ole">
                <p:oleObj spid="_x0000_s35845" name="Rovnice" r:id="rId6" imgW="2616120" imgH="266400" progId="Equation.3">
                  <p:embed/>
                </p:oleObj>
              </a:graphicData>
            </a:graphic>
          </p:graphicFrame>
        </p:grpSp>
        <p:sp>
          <p:nvSpPr>
            <p:cNvPr id="15" name="TextovéPole 14"/>
            <p:cNvSpPr txBox="1"/>
            <p:nvPr/>
          </p:nvSpPr>
          <p:spPr>
            <a:xfrm>
              <a:off x="428596" y="5559998"/>
              <a:ext cx="6215106" cy="369332"/>
            </a:xfrm>
            <a:prstGeom prst="rect">
              <a:avLst/>
            </a:prstGeom>
            <a:grpFill/>
          </p:spPr>
          <p:txBody>
            <a:bodyPr wrap="square" rtlCol="0">
              <a:spAutoFit/>
            </a:bodyPr>
            <a:lstStyle/>
            <a:p>
              <a:r>
                <a:rPr lang="cs-CZ" dirty="0" smtClean="0"/>
                <a:t>budou získané </a:t>
              </a:r>
              <a:r>
                <a:rPr lang="cs-CZ" b="1" i="1" dirty="0" smtClean="0">
                  <a:solidFill>
                    <a:srgbClr val="FF0000"/>
                  </a:solidFill>
                </a:rPr>
                <a:t>stavové vektory ortonormální</a:t>
              </a:r>
              <a:r>
                <a:rPr lang="cs-CZ" dirty="0" smtClean="0"/>
                <a:t>, takže bude platit</a:t>
              </a:r>
              <a:endParaRPr lang="cs-CZ" dirty="0"/>
            </a:p>
          </p:txBody>
        </p:sp>
        <p:grpSp>
          <p:nvGrpSpPr>
            <p:cNvPr id="21" name="Skupina 20"/>
            <p:cNvGrpSpPr/>
            <p:nvPr/>
          </p:nvGrpSpPr>
          <p:grpSpPr>
            <a:xfrm>
              <a:off x="3000364" y="5929330"/>
              <a:ext cx="1932044" cy="571504"/>
              <a:chOff x="3000364" y="5929330"/>
              <a:chExt cx="1932044" cy="571504"/>
            </a:xfrm>
            <a:grpFill/>
          </p:grpSpPr>
          <p:sp>
            <p:nvSpPr>
              <p:cNvPr id="20" name="Zaoblený obdélník 19"/>
              <p:cNvSpPr/>
              <p:nvPr/>
            </p:nvSpPr>
            <p:spPr>
              <a:xfrm>
                <a:off x="3000364" y="5929330"/>
                <a:ext cx="1785950" cy="571504"/>
              </a:xfrm>
              <a:prstGeom prst="round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6" name="Objekt 15"/>
              <p:cNvGraphicFramePr>
                <a:graphicFrameLocks noChangeAspect="1"/>
              </p:cNvGraphicFramePr>
              <p:nvPr/>
            </p:nvGraphicFramePr>
            <p:xfrm>
              <a:off x="3224208" y="6007433"/>
              <a:ext cx="1708200" cy="468000"/>
            </p:xfrm>
            <a:graphic>
              <a:graphicData uri="http://schemas.openxmlformats.org/presentationml/2006/ole">
                <p:oleObj spid="_x0000_s35846" name="Rovnice" r:id="rId7" imgW="927000" imgH="253800" progId="Equation.3">
                  <p:embed/>
                </p:oleObj>
              </a:graphicData>
            </a:graphic>
          </p:graphicFrame>
        </p:grpSp>
      </p:grpSp>
      <p:sp>
        <p:nvSpPr>
          <p:cNvPr id="29" name="TextovéPole 28"/>
          <p:cNvSpPr txBox="1"/>
          <p:nvPr/>
        </p:nvSpPr>
        <p:spPr>
          <a:xfrm>
            <a:off x="4000496" y="357166"/>
            <a:ext cx="4500594" cy="369332"/>
          </a:xfrm>
          <a:prstGeom prst="rect">
            <a:avLst/>
          </a:prstGeom>
          <a:solidFill>
            <a:schemeClr val="accent2">
              <a:lumMod val="20000"/>
              <a:lumOff val="80000"/>
            </a:schemeClr>
          </a:solidFill>
          <a:ln w="19050">
            <a:solidFill>
              <a:schemeClr val="accent2">
                <a:lumMod val="60000"/>
                <a:lumOff val="40000"/>
              </a:schemeClr>
            </a:solidFill>
          </a:ln>
          <a:effectLst>
            <a:outerShdw blurRad="50800" dist="38100" dir="18900000" algn="bl" rotWithShape="0">
              <a:prstClr val="black">
                <a:alpha val="40000"/>
              </a:prstClr>
            </a:outerShdw>
          </a:effectLst>
        </p:spPr>
        <p:txBody>
          <a:bodyPr wrap="square" rtlCol="0">
            <a:spAutoFit/>
          </a:bodyPr>
          <a:lstStyle/>
          <a:p>
            <a:pPr algn="ctr"/>
            <a:r>
              <a:rPr lang="en-US" dirty="0" err="1" smtClean="0"/>
              <a:t>Krea</a:t>
            </a:r>
            <a:r>
              <a:rPr lang="cs-CZ" dirty="0" smtClean="0"/>
              <a:t>ční a </a:t>
            </a:r>
            <a:r>
              <a:rPr lang="cs-CZ" err="1" smtClean="0"/>
              <a:t>anihilační</a:t>
            </a:r>
            <a:r>
              <a:rPr lang="cs-CZ" smtClean="0"/>
              <a:t> operátory pro bosony</a:t>
            </a:r>
            <a:r>
              <a:rPr lang="en-US" smtClean="0"/>
              <a:t> - </a:t>
            </a:r>
            <a:r>
              <a:rPr lang="cs-CZ" i="1" smtClean="0"/>
              <a:t>3</a:t>
            </a:r>
            <a:endParaRPr lang="cs-CZ"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642910" y="1214422"/>
            <a:ext cx="4357718" cy="369332"/>
          </a:xfrm>
          <a:prstGeom prst="rect">
            <a:avLst/>
          </a:prstGeom>
          <a:noFill/>
        </p:spPr>
        <p:txBody>
          <a:bodyPr wrap="square" rtlCol="0">
            <a:spAutoFit/>
          </a:bodyPr>
          <a:lstStyle/>
          <a:p>
            <a:r>
              <a:rPr lang="cs-CZ" i="1" dirty="0" smtClean="0">
                <a:solidFill>
                  <a:srgbClr val="FF0000"/>
                </a:solidFill>
              </a:rPr>
              <a:t>Definice</a:t>
            </a:r>
            <a:r>
              <a:rPr lang="cs-CZ" dirty="0" smtClean="0">
                <a:solidFill>
                  <a:srgbClr val="0000FF"/>
                </a:solidFill>
              </a:rPr>
              <a:t> </a:t>
            </a:r>
            <a:r>
              <a:rPr lang="cs-CZ" dirty="0" err="1" smtClean="0">
                <a:solidFill>
                  <a:srgbClr val="0000FF"/>
                </a:solidFill>
              </a:rPr>
              <a:t>anihilačních</a:t>
            </a:r>
            <a:r>
              <a:rPr lang="cs-CZ" dirty="0" smtClean="0">
                <a:solidFill>
                  <a:srgbClr val="0000FF"/>
                </a:solidFill>
              </a:rPr>
              <a:t> a kreačních operátorů</a:t>
            </a:r>
            <a:endParaRPr lang="cs-CZ" dirty="0">
              <a:solidFill>
                <a:srgbClr val="0000FF"/>
              </a:solidFill>
            </a:endParaRPr>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48</a:t>
            </a:fld>
            <a:endParaRPr lang="cs-CZ"/>
          </a:p>
        </p:txBody>
      </p:sp>
      <p:sp>
        <p:nvSpPr>
          <p:cNvPr id="5" name="TextovéPole 4"/>
          <p:cNvSpPr txBox="1"/>
          <p:nvPr/>
        </p:nvSpPr>
        <p:spPr>
          <a:xfrm>
            <a:off x="4500562" y="142852"/>
            <a:ext cx="4500594" cy="369332"/>
          </a:xfrm>
          <a:prstGeom prst="rect">
            <a:avLst/>
          </a:prstGeom>
          <a:solidFill>
            <a:schemeClr val="accent2">
              <a:lumMod val="20000"/>
              <a:lumOff val="80000"/>
            </a:schemeClr>
          </a:solidFill>
          <a:ln w="19050">
            <a:solidFill>
              <a:schemeClr val="accent2">
                <a:lumMod val="60000"/>
                <a:lumOff val="40000"/>
              </a:schemeClr>
            </a:solidFill>
          </a:ln>
          <a:effectLst>
            <a:outerShdw blurRad="50800" dist="38100" dir="18900000" algn="bl" rotWithShape="0">
              <a:prstClr val="black">
                <a:alpha val="40000"/>
              </a:prstClr>
            </a:outerShdw>
          </a:effectLst>
        </p:spPr>
        <p:txBody>
          <a:bodyPr wrap="square" rtlCol="0">
            <a:spAutoFit/>
          </a:bodyPr>
          <a:lstStyle/>
          <a:p>
            <a:pPr algn="ctr"/>
            <a:r>
              <a:rPr lang="en-US" dirty="0" err="1" smtClean="0"/>
              <a:t>Krea</a:t>
            </a:r>
            <a:r>
              <a:rPr lang="cs-CZ" dirty="0" smtClean="0"/>
              <a:t>ční a </a:t>
            </a:r>
            <a:r>
              <a:rPr lang="cs-CZ" err="1" smtClean="0"/>
              <a:t>anihilační</a:t>
            </a:r>
            <a:r>
              <a:rPr lang="cs-CZ" smtClean="0"/>
              <a:t> operátory pro bosony</a:t>
            </a:r>
            <a:r>
              <a:rPr lang="en-US" smtClean="0"/>
              <a:t> - </a:t>
            </a:r>
            <a:r>
              <a:rPr lang="cs-CZ" i="1" smtClean="0"/>
              <a:t>4</a:t>
            </a:r>
            <a:endParaRPr lang="cs-CZ" i="1" dirty="0"/>
          </a:p>
        </p:txBody>
      </p:sp>
      <p:sp>
        <p:nvSpPr>
          <p:cNvPr id="6" name="TextovéPole 5"/>
          <p:cNvSpPr txBox="1"/>
          <p:nvPr/>
        </p:nvSpPr>
        <p:spPr>
          <a:xfrm>
            <a:off x="285720" y="642918"/>
            <a:ext cx="4071966" cy="369332"/>
          </a:xfrm>
          <a:prstGeom prst="rect">
            <a:avLst/>
          </a:prstGeom>
          <a:solidFill>
            <a:srgbClr val="FFFF99"/>
          </a:solidFill>
          <a:ln>
            <a:solidFill>
              <a:schemeClr val="accent6">
                <a:lumMod val="40000"/>
                <a:lumOff val="60000"/>
              </a:schemeClr>
            </a:solidFill>
          </a:ln>
          <a:effectLst>
            <a:outerShdw blurRad="50800" dist="38100" dir="18900000" algn="bl" rotWithShape="0">
              <a:prstClr val="black">
                <a:alpha val="40000"/>
              </a:prstClr>
            </a:outerShdw>
          </a:effectLst>
        </p:spPr>
        <p:txBody>
          <a:bodyPr wrap="square" rtlCol="0">
            <a:spAutoFit/>
          </a:bodyPr>
          <a:lstStyle/>
          <a:p>
            <a:pPr algn="ctr"/>
            <a:r>
              <a:rPr lang="cs-CZ" dirty="0" smtClean="0">
                <a:solidFill>
                  <a:srgbClr val="FF0000"/>
                </a:solidFill>
              </a:rPr>
              <a:t>Soubor stejných bosonů </a:t>
            </a:r>
            <a:r>
              <a:rPr lang="cs-CZ" sz="1600" dirty="0" smtClean="0">
                <a:solidFill>
                  <a:srgbClr val="FF0000"/>
                </a:solidFill>
              </a:rPr>
              <a:t>(fonony, fotony,...)</a:t>
            </a:r>
            <a:endParaRPr lang="cs-CZ" dirty="0">
              <a:solidFill>
                <a:srgbClr val="FF0000"/>
              </a:solidFill>
            </a:endParaRPr>
          </a:p>
        </p:txBody>
      </p:sp>
      <p:grpSp>
        <p:nvGrpSpPr>
          <p:cNvPr id="14" name="Skupina 13"/>
          <p:cNvGrpSpPr/>
          <p:nvPr/>
        </p:nvGrpSpPr>
        <p:grpSpPr>
          <a:xfrm>
            <a:off x="1571604" y="1643050"/>
            <a:ext cx="5786478" cy="1071570"/>
            <a:chOff x="1571604" y="1643050"/>
            <a:chExt cx="5786478" cy="1071570"/>
          </a:xfrm>
        </p:grpSpPr>
        <p:sp>
          <p:nvSpPr>
            <p:cNvPr id="11" name="Zaoblený obdélník 10"/>
            <p:cNvSpPr/>
            <p:nvPr/>
          </p:nvSpPr>
          <p:spPr>
            <a:xfrm>
              <a:off x="1571604" y="1643050"/>
              <a:ext cx="5572164" cy="1071570"/>
            </a:xfrm>
            <a:prstGeom prst="roundRect">
              <a:avLst>
                <a:gd name="adj" fmla="val 111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graphicFrame>
          <p:nvGraphicFramePr>
            <p:cNvPr id="7" name="Objekt 6"/>
            <p:cNvGraphicFramePr>
              <a:graphicFrameLocks noChangeAspect="1"/>
            </p:cNvGraphicFramePr>
            <p:nvPr/>
          </p:nvGraphicFramePr>
          <p:xfrm>
            <a:off x="1762144" y="1643050"/>
            <a:ext cx="5595938" cy="1000125"/>
          </p:xfrm>
          <a:graphic>
            <a:graphicData uri="http://schemas.openxmlformats.org/presentationml/2006/ole">
              <p:oleObj spid="_x0000_s104450" name="Rovnice" r:id="rId3" imgW="2984400" imgH="533160" progId="Equation.3">
                <p:embed/>
              </p:oleObj>
            </a:graphicData>
          </a:graphic>
        </p:graphicFrame>
      </p:grpSp>
      <p:grpSp>
        <p:nvGrpSpPr>
          <p:cNvPr id="17" name="Skupina 16"/>
          <p:cNvGrpSpPr/>
          <p:nvPr/>
        </p:nvGrpSpPr>
        <p:grpSpPr>
          <a:xfrm>
            <a:off x="642910" y="2857496"/>
            <a:ext cx="5572164" cy="1857388"/>
            <a:chOff x="642910" y="2786058"/>
            <a:chExt cx="5572164" cy="1857388"/>
          </a:xfrm>
        </p:grpSpPr>
        <p:sp>
          <p:nvSpPr>
            <p:cNvPr id="9" name="TextovéPole 8"/>
            <p:cNvSpPr txBox="1"/>
            <p:nvPr/>
          </p:nvSpPr>
          <p:spPr>
            <a:xfrm>
              <a:off x="642910" y="2786058"/>
              <a:ext cx="2857520" cy="369332"/>
            </a:xfrm>
            <a:prstGeom prst="rect">
              <a:avLst/>
            </a:prstGeom>
            <a:noFill/>
          </p:spPr>
          <p:txBody>
            <a:bodyPr wrap="square" rtlCol="0">
              <a:spAutoFit/>
            </a:bodyPr>
            <a:lstStyle/>
            <a:p>
              <a:r>
                <a:rPr lang="cs-CZ" dirty="0" smtClean="0">
                  <a:solidFill>
                    <a:srgbClr val="0000FF"/>
                  </a:solidFill>
                </a:rPr>
                <a:t>a k tomu </a:t>
              </a:r>
              <a:r>
                <a:rPr lang="cs-CZ" i="1" dirty="0" smtClean="0">
                  <a:solidFill>
                    <a:srgbClr val="FF0000"/>
                  </a:solidFill>
                </a:rPr>
                <a:t>komutační relace</a:t>
              </a:r>
              <a:endParaRPr lang="cs-CZ" i="1" dirty="0">
                <a:solidFill>
                  <a:srgbClr val="FF0000"/>
                </a:solidFill>
              </a:endParaRPr>
            </a:p>
          </p:txBody>
        </p:sp>
        <p:grpSp>
          <p:nvGrpSpPr>
            <p:cNvPr id="16" name="Skupina 15"/>
            <p:cNvGrpSpPr/>
            <p:nvPr/>
          </p:nvGrpSpPr>
          <p:grpSpPr>
            <a:xfrm>
              <a:off x="2357422" y="3143248"/>
              <a:ext cx="3857652" cy="1500198"/>
              <a:chOff x="2357422" y="3143248"/>
              <a:chExt cx="3857652" cy="1500198"/>
            </a:xfrm>
          </p:grpSpPr>
          <p:sp>
            <p:nvSpPr>
              <p:cNvPr id="15" name="Zaoblený obdélník 14"/>
              <p:cNvSpPr/>
              <p:nvPr/>
            </p:nvSpPr>
            <p:spPr>
              <a:xfrm>
                <a:off x="2357422" y="3143248"/>
                <a:ext cx="3857652" cy="1500198"/>
              </a:xfrm>
              <a:prstGeom prst="roundRect">
                <a:avLst>
                  <a:gd name="adj" fmla="val 7073"/>
                </a:avLst>
              </a:prstGeom>
              <a:solidFill>
                <a:srgbClr val="E1FFF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0" name="Objekt 9"/>
              <p:cNvGraphicFramePr>
                <a:graphicFrameLocks noChangeAspect="1"/>
              </p:cNvGraphicFramePr>
              <p:nvPr/>
            </p:nvGraphicFramePr>
            <p:xfrm>
              <a:off x="2676525" y="3289300"/>
              <a:ext cx="3451225" cy="1211263"/>
            </p:xfrm>
            <a:graphic>
              <a:graphicData uri="http://schemas.openxmlformats.org/presentationml/2006/ole">
                <p:oleObj spid="_x0000_s104451" name="Rovnice" r:id="rId4" imgW="2209680" imgH="774360" progId="Equation.3">
                  <p:embed/>
                </p:oleObj>
              </a:graphicData>
            </a:graphic>
          </p:graphicFrame>
        </p:grpSp>
      </p:grpSp>
      <p:grpSp>
        <p:nvGrpSpPr>
          <p:cNvPr id="20" name="Skupina 19"/>
          <p:cNvGrpSpPr/>
          <p:nvPr/>
        </p:nvGrpSpPr>
        <p:grpSpPr>
          <a:xfrm>
            <a:off x="571472" y="4929198"/>
            <a:ext cx="7500990" cy="1143008"/>
            <a:chOff x="571472" y="4857760"/>
            <a:chExt cx="7500990" cy="1143008"/>
          </a:xfrm>
        </p:grpSpPr>
        <p:sp>
          <p:nvSpPr>
            <p:cNvPr id="12" name="TextovéPole 11"/>
            <p:cNvSpPr txBox="1"/>
            <p:nvPr/>
          </p:nvSpPr>
          <p:spPr>
            <a:xfrm>
              <a:off x="571472" y="4857760"/>
              <a:ext cx="2428892" cy="369332"/>
            </a:xfrm>
            <a:prstGeom prst="rect">
              <a:avLst/>
            </a:prstGeom>
            <a:noFill/>
          </p:spPr>
          <p:txBody>
            <a:bodyPr wrap="square" rtlCol="0">
              <a:spAutoFit/>
            </a:bodyPr>
            <a:lstStyle/>
            <a:p>
              <a:r>
                <a:rPr lang="en-US" i="1" dirty="0" err="1" smtClean="0">
                  <a:solidFill>
                    <a:srgbClr val="FF0000"/>
                  </a:solidFill>
                </a:rPr>
                <a:t>Oper</a:t>
              </a:r>
              <a:r>
                <a:rPr lang="cs-CZ" i="1" dirty="0" err="1" smtClean="0">
                  <a:solidFill>
                    <a:srgbClr val="FF0000"/>
                  </a:solidFill>
                </a:rPr>
                <a:t>átor</a:t>
              </a:r>
              <a:r>
                <a:rPr lang="cs-CZ" i="1" dirty="0" smtClean="0">
                  <a:solidFill>
                    <a:srgbClr val="FF0000"/>
                  </a:solidFill>
                </a:rPr>
                <a:t> počtu částic</a:t>
              </a:r>
              <a:endParaRPr lang="cs-CZ" i="1" dirty="0">
                <a:solidFill>
                  <a:srgbClr val="FF0000"/>
                </a:solidFill>
              </a:endParaRPr>
            </a:p>
          </p:txBody>
        </p:sp>
        <p:grpSp>
          <p:nvGrpSpPr>
            <p:cNvPr id="19" name="Skupina 18"/>
            <p:cNvGrpSpPr/>
            <p:nvPr/>
          </p:nvGrpSpPr>
          <p:grpSpPr>
            <a:xfrm>
              <a:off x="1357290" y="5286388"/>
              <a:ext cx="6715172" cy="714380"/>
              <a:chOff x="1428728" y="5143512"/>
              <a:chExt cx="6715172" cy="714380"/>
            </a:xfrm>
          </p:grpSpPr>
          <p:sp>
            <p:nvSpPr>
              <p:cNvPr id="18" name="Zaoblený obdélník 17"/>
              <p:cNvSpPr/>
              <p:nvPr/>
            </p:nvSpPr>
            <p:spPr>
              <a:xfrm>
                <a:off x="1428728" y="5143512"/>
                <a:ext cx="6715172" cy="714380"/>
              </a:xfrm>
              <a:prstGeom prst="roundRect">
                <a:avLst/>
              </a:prstGeom>
              <a:solidFill>
                <a:srgbClr val="ECEAD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3" name="Objekt 12"/>
              <p:cNvGraphicFramePr>
                <a:graphicFrameLocks noChangeAspect="1"/>
              </p:cNvGraphicFramePr>
              <p:nvPr/>
            </p:nvGraphicFramePr>
            <p:xfrm>
              <a:off x="1588538" y="5334543"/>
              <a:ext cx="6377683" cy="409576"/>
            </p:xfrm>
            <a:graphic>
              <a:graphicData uri="http://schemas.openxmlformats.org/presentationml/2006/ole">
                <p:oleObj spid="_x0000_s104452" name="Rovnice" r:id="rId5" imgW="4152600" imgH="266400" progId="Equation.3">
                  <p:embed/>
                </p:oleObj>
              </a:graphicData>
            </a:graphic>
          </p:graphicFrame>
        </p:grpSp>
      </p:grpSp>
      <p:sp>
        <p:nvSpPr>
          <p:cNvPr id="21" name="Tlačítko akce: Vlastní 20">
            <a:hlinkClick r:id="rId6" action="ppaction://hlinksldjump" highlightClick="1"/>
          </p:cNvPr>
          <p:cNvSpPr/>
          <p:nvPr/>
        </p:nvSpPr>
        <p:spPr>
          <a:xfrm>
            <a:off x="7143768" y="6429396"/>
            <a:ext cx="714380" cy="214314"/>
          </a:xfrm>
          <a:prstGeom prst="actionButtonBlank">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1400" dirty="0" smtClean="0"/>
              <a:t>Zpět</a:t>
            </a:r>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49</a:t>
            </a:fld>
            <a:endParaRPr lang="cs-CZ"/>
          </a:p>
        </p:txBody>
      </p:sp>
      <p:sp>
        <p:nvSpPr>
          <p:cNvPr id="5" name="TextovéPole 4"/>
          <p:cNvSpPr txBox="1"/>
          <p:nvPr/>
        </p:nvSpPr>
        <p:spPr>
          <a:xfrm>
            <a:off x="6357950" y="5929330"/>
            <a:ext cx="2357454" cy="261610"/>
          </a:xfrm>
          <a:prstGeom prst="rect">
            <a:avLst/>
          </a:prstGeom>
          <a:solidFill>
            <a:schemeClr val="accent6">
              <a:lumMod val="60000"/>
              <a:lumOff val="40000"/>
            </a:schemeClr>
          </a:solidFill>
        </p:spPr>
        <p:txBody>
          <a:bodyPr wrap="square" rtlCol="0">
            <a:spAutoFit/>
          </a:bodyPr>
          <a:lstStyle/>
          <a:p>
            <a:pPr algn="ctr"/>
            <a:r>
              <a:rPr lang="cs-CZ" sz="1100" cap="small" dirty="0" smtClean="0"/>
              <a:t>Jan Celý</a:t>
            </a:r>
            <a:r>
              <a:rPr lang="cs-CZ" sz="1100" dirty="0" smtClean="0"/>
              <a:t>, poslední úprava 12.1.2010</a:t>
            </a:r>
            <a:endParaRPr lang="cs-CZ"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5</a:t>
            </a:fld>
            <a:endParaRPr lang="cs-CZ"/>
          </a:p>
        </p:txBody>
      </p:sp>
      <p:sp>
        <p:nvSpPr>
          <p:cNvPr id="5" name="TextovéPole 4"/>
          <p:cNvSpPr txBox="1"/>
          <p:nvPr/>
        </p:nvSpPr>
        <p:spPr>
          <a:xfrm>
            <a:off x="5000628" y="214290"/>
            <a:ext cx="3714776" cy="369332"/>
          </a:xfrm>
          <a:prstGeom prst="rect">
            <a:avLst/>
          </a:prstGeom>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err="1" smtClean="0"/>
              <a:t>Reprezentace</a:t>
            </a:r>
            <a:r>
              <a:rPr lang="en-US" dirty="0" smtClean="0"/>
              <a:t> </a:t>
            </a:r>
            <a:r>
              <a:rPr lang="en-US" dirty="0" err="1" smtClean="0"/>
              <a:t>obsazovac</a:t>
            </a:r>
            <a:r>
              <a:rPr lang="cs-CZ" dirty="0" err="1" smtClean="0"/>
              <a:t>ích</a:t>
            </a:r>
            <a:r>
              <a:rPr lang="cs-CZ" dirty="0" smtClean="0"/>
              <a:t> čísel - </a:t>
            </a:r>
            <a:r>
              <a:rPr lang="cs-CZ" i="1" dirty="0" smtClean="0"/>
              <a:t>2</a:t>
            </a:r>
            <a:endParaRPr lang="cs-CZ" i="1" dirty="0"/>
          </a:p>
        </p:txBody>
      </p:sp>
      <p:sp>
        <p:nvSpPr>
          <p:cNvPr id="6" name="TextovéPole 5"/>
          <p:cNvSpPr txBox="1"/>
          <p:nvPr/>
        </p:nvSpPr>
        <p:spPr>
          <a:xfrm>
            <a:off x="642910" y="785794"/>
            <a:ext cx="7858180" cy="984885"/>
          </a:xfrm>
          <a:prstGeom prst="rect">
            <a:avLst/>
          </a:prstGeom>
          <a:noFill/>
        </p:spPr>
        <p:txBody>
          <a:bodyPr wrap="square" rtlCol="0">
            <a:spAutoFit/>
          </a:bodyPr>
          <a:lstStyle/>
          <a:p>
            <a:r>
              <a:rPr lang="cs-CZ" dirty="0" smtClean="0">
                <a:solidFill>
                  <a:srgbClr val="0000FF"/>
                </a:solidFill>
              </a:rPr>
              <a:t>Pro </a:t>
            </a:r>
            <a:r>
              <a:rPr lang="cs-CZ" dirty="0" err="1" smtClean="0">
                <a:solidFill>
                  <a:srgbClr val="0000FF"/>
                </a:solidFill>
              </a:rPr>
              <a:t>fononovou</a:t>
            </a:r>
            <a:r>
              <a:rPr lang="cs-CZ" dirty="0" smtClean="0">
                <a:solidFill>
                  <a:srgbClr val="0000FF"/>
                </a:solidFill>
              </a:rPr>
              <a:t> koncepci je tento tvar řešení nevhodný.</a:t>
            </a:r>
          </a:p>
          <a:p>
            <a:r>
              <a:rPr lang="cs-CZ" dirty="0" smtClean="0"/>
              <a:t>Potřebujeme explicitně </a:t>
            </a:r>
            <a:r>
              <a:rPr lang="cs-CZ" dirty="0" smtClean="0">
                <a:solidFill>
                  <a:srgbClr val="FF0000"/>
                </a:solidFill>
              </a:rPr>
              <a:t>vyjádřit</a:t>
            </a:r>
            <a:r>
              <a:rPr lang="cs-CZ" dirty="0" smtClean="0"/>
              <a:t>, že </a:t>
            </a:r>
            <a:r>
              <a:rPr lang="cs-CZ" dirty="0" smtClean="0">
                <a:solidFill>
                  <a:srgbClr val="FF0000"/>
                </a:solidFill>
              </a:rPr>
              <a:t>ve stavu </a:t>
            </a:r>
            <a:r>
              <a:rPr lang="cs-CZ" sz="2000" i="1" dirty="0" err="1" smtClean="0">
                <a:solidFill>
                  <a:srgbClr val="FF0000"/>
                </a:solidFill>
                <a:latin typeface="Times New Roman" pitchFamily="18" charset="0"/>
                <a:cs typeface="Times New Roman" pitchFamily="18" charset="0"/>
              </a:rPr>
              <a:t>φ</a:t>
            </a:r>
            <a:r>
              <a:rPr lang="cs-CZ" sz="2000" i="1" baseline="-25000" dirty="0" err="1" smtClean="0">
                <a:solidFill>
                  <a:srgbClr val="FF0000"/>
                </a:solidFill>
                <a:latin typeface="Times New Roman" pitchFamily="18" charset="0"/>
                <a:cs typeface="Times New Roman" pitchFamily="18" charset="0"/>
              </a:rPr>
              <a:t>n</a:t>
            </a:r>
            <a:r>
              <a:rPr lang="cs-CZ" dirty="0" smtClean="0">
                <a:solidFill>
                  <a:srgbClr val="FF0000"/>
                </a:solidFill>
              </a:rPr>
              <a:t> </a:t>
            </a:r>
            <a:r>
              <a:rPr lang="en-US" dirty="0" smtClean="0">
                <a:solidFill>
                  <a:srgbClr val="FF0000"/>
                </a:solidFill>
              </a:rPr>
              <a:t>s</a:t>
            </a:r>
            <a:r>
              <a:rPr lang="cs-CZ" dirty="0" smtClean="0">
                <a:solidFill>
                  <a:srgbClr val="FF0000"/>
                </a:solidFill>
              </a:rPr>
              <a:t> energií </a:t>
            </a:r>
            <a:r>
              <a:rPr lang="el-GR" sz="2000" i="1" dirty="0" smtClean="0">
                <a:solidFill>
                  <a:srgbClr val="FF0000"/>
                </a:solidFill>
                <a:latin typeface="Cambria Math"/>
                <a:ea typeface="Cambria Math"/>
              </a:rPr>
              <a:t>ε</a:t>
            </a:r>
            <a:r>
              <a:rPr lang="cs-CZ" sz="2000" i="1" baseline="-25000" dirty="0" smtClean="0">
                <a:solidFill>
                  <a:srgbClr val="FF0000"/>
                </a:solidFill>
                <a:latin typeface="Cambria Math"/>
                <a:ea typeface="Cambria Math"/>
              </a:rPr>
              <a:t>n</a:t>
            </a:r>
            <a:r>
              <a:rPr lang="en-US" sz="2000" i="1" baseline="-25000" dirty="0" smtClean="0">
                <a:solidFill>
                  <a:srgbClr val="FF0000"/>
                </a:solidFill>
                <a:latin typeface="Cambria Math"/>
                <a:ea typeface="Cambria Math"/>
              </a:rPr>
              <a:t>  </a:t>
            </a:r>
            <a:r>
              <a:rPr lang="cs-CZ" dirty="0" smtClean="0">
                <a:solidFill>
                  <a:srgbClr val="FF0000"/>
                </a:solidFill>
              </a:rPr>
              <a:t>je ve </a:t>
            </a:r>
            <a:r>
              <a:rPr lang="cs-CZ" dirty="0" err="1" smtClean="0">
                <a:solidFill>
                  <a:srgbClr val="FF0000"/>
                </a:solidFill>
              </a:rPr>
              <a:t>fononovém</a:t>
            </a:r>
            <a:r>
              <a:rPr lang="cs-CZ" dirty="0" smtClean="0">
                <a:solidFill>
                  <a:srgbClr val="FF0000"/>
                </a:solidFill>
              </a:rPr>
              <a:t> plynu </a:t>
            </a:r>
            <a:r>
              <a:rPr lang="cs-CZ" sz="2000" b="1" i="1" dirty="0" smtClean="0">
                <a:solidFill>
                  <a:srgbClr val="FF0000"/>
                </a:solidFill>
                <a:latin typeface="Times New Roman" pitchFamily="18" charset="0"/>
                <a:cs typeface="Times New Roman" pitchFamily="18" charset="0"/>
              </a:rPr>
              <a:t>n </a:t>
            </a:r>
            <a:r>
              <a:rPr lang="cs-CZ" b="1" i="1" dirty="0" smtClean="0">
                <a:solidFill>
                  <a:srgbClr val="FF0000"/>
                </a:solidFill>
              </a:rPr>
              <a:t>fononů</a:t>
            </a:r>
            <a:r>
              <a:rPr lang="cs-CZ" dirty="0" smtClean="0">
                <a:solidFill>
                  <a:srgbClr val="FF0000"/>
                </a:solidFill>
              </a:rPr>
              <a:t>, každý s energií ℏ</a:t>
            </a:r>
            <a:r>
              <a:rPr lang="el-GR" i="1" dirty="0" smtClean="0">
                <a:solidFill>
                  <a:srgbClr val="FF0000"/>
                </a:solidFill>
                <a:latin typeface="Cambria Math"/>
                <a:ea typeface="Cambria Math"/>
              </a:rPr>
              <a:t>ω</a:t>
            </a:r>
            <a:r>
              <a:rPr lang="cs-CZ" dirty="0" smtClean="0">
                <a:solidFill>
                  <a:srgbClr val="FF0000"/>
                </a:solidFill>
              </a:rPr>
              <a:t> .  Tento stav jsme označili</a:t>
            </a:r>
            <a:r>
              <a:rPr lang="cs-CZ" dirty="0" smtClean="0"/>
              <a:t> </a:t>
            </a:r>
            <a:r>
              <a:rPr lang="en-US" b="1" dirty="0" smtClean="0">
                <a:solidFill>
                  <a:srgbClr val="FF0000"/>
                </a:solidFill>
              </a:rPr>
              <a:t>|</a:t>
            </a:r>
            <a:r>
              <a:rPr lang="en-US" b="1" i="1" dirty="0" smtClean="0">
                <a:solidFill>
                  <a:srgbClr val="FF0000"/>
                </a:solidFill>
                <a:latin typeface="Times New Roman" pitchFamily="18" charset="0"/>
                <a:cs typeface="Times New Roman" pitchFamily="18" charset="0"/>
              </a:rPr>
              <a:t>n</a:t>
            </a:r>
            <a:r>
              <a:rPr lang="en-US" b="1" dirty="0" smtClean="0">
                <a:solidFill>
                  <a:srgbClr val="FF0000"/>
                </a:solidFill>
              </a:rPr>
              <a:t>⟩</a:t>
            </a:r>
            <a:r>
              <a:rPr lang="en-US" dirty="0" smtClean="0"/>
              <a:t>. </a:t>
            </a:r>
          </a:p>
        </p:txBody>
      </p:sp>
      <p:grpSp>
        <p:nvGrpSpPr>
          <p:cNvPr id="13" name="Skupina 12"/>
          <p:cNvGrpSpPr/>
          <p:nvPr/>
        </p:nvGrpSpPr>
        <p:grpSpPr>
          <a:xfrm>
            <a:off x="1857356" y="3029628"/>
            <a:ext cx="4824000" cy="828000"/>
            <a:chOff x="1748264" y="3029628"/>
            <a:chExt cx="4824000" cy="828000"/>
          </a:xfrm>
          <a:effectLst>
            <a:outerShdw blurRad="50800" dist="38100" dir="18900000" algn="bl" rotWithShape="0">
              <a:prstClr val="black">
                <a:alpha val="40000"/>
              </a:prstClr>
            </a:outerShdw>
          </a:effectLst>
        </p:grpSpPr>
        <p:sp>
          <p:nvSpPr>
            <p:cNvPr id="12" name="Zaoblený obdélník 11"/>
            <p:cNvSpPr/>
            <p:nvPr/>
          </p:nvSpPr>
          <p:spPr>
            <a:xfrm>
              <a:off x="1748264" y="3029628"/>
              <a:ext cx="4824000" cy="828000"/>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Objekt 6"/>
            <p:cNvGraphicFramePr>
              <a:graphicFrameLocks noChangeAspect="1"/>
            </p:cNvGraphicFramePr>
            <p:nvPr/>
          </p:nvGraphicFramePr>
          <p:xfrm>
            <a:off x="2000232" y="3135312"/>
            <a:ext cx="4444567" cy="650878"/>
          </p:xfrm>
          <a:graphic>
            <a:graphicData uri="http://schemas.openxmlformats.org/presentationml/2006/ole">
              <p:oleObj spid="_x0000_s26626" name="Rovnice" r:id="rId3" imgW="3035160" imgH="444240" progId="Equation.3">
                <p:embed/>
              </p:oleObj>
            </a:graphicData>
          </a:graphic>
        </p:graphicFrame>
      </p:grpSp>
      <p:grpSp>
        <p:nvGrpSpPr>
          <p:cNvPr id="21" name="Skupina 20"/>
          <p:cNvGrpSpPr/>
          <p:nvPr/>
        </p:nvGrpSpPr>
        <p:grpSpPr>
          <a:xfrm>
            <a:off x="571472" y="4000504"/>
            <a:ext cx="5643602" cy="1143008"/>
            <a:chOff x="571472" y="3857628"/>
            <a:chExt cx="5643602" cy="1143008"/>
          </a:xfrm>
        </p:grpSpPr>
        <p:grpSp>
          <p:nvGrpSpPr>
            <p:cNvPr id="15" name="Skupina 14"/>
            <p:cNvGrpSpPr/>
            <p:nvPr/>
          </p:nvGrpSpPr>
          <p:grpSpPr>
            <a:xfrm>
              <a:off x="2285984" y="4214818"/>
              <a:ext cx="3929090" cy="785818"/>
              <a:chOff x="2285984" y="4214818"/>
              <a:chExt cx="3929090" cy="785818"/>
            </a:xfrm>
          </p:grpSpPr>
          <p:sp>
            <p:nvSpPr>
              <p:cNvPr id="14" name="Zaoblený obdélník 13"/>
              <p:cNvSpPr/>
              <p:nvPr/>
            </p:nvSpPr>
            <p:spPr>
              <a:xfrm>
                <a:off x="2285984" y="4214818"/>
                <a:ext cx="3929090" cy="785818"/>
              </a:xfrm>
              <a:prstGeom prst="roundRect">
                <a:avLst/>
              </a:prstGeom>
              <a:solidFill>
                <a:srgbClr val="FFFF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Objekt 7"/>
              <p:cNvGraphicFramePr>
                <a:graphicFrameLocks noChangeAspect="1"/>
              </p:cNvGraphicFramePr>
              <p:nvPr/>
            </p:nvGraphicFramePr>
            <p:xfrm>
              <a:off x="2508198" y="4303190"/>
              <a:ext cx="3564000" cy="612000"/>
            </p:xfrm>
            <a:graphic>
              <a:graphicData uri="http://schemas.openxmlformats.org/presentationml/2006/ole">
                <p:oleObj spid="_x0000_s26627" name="Rovnice" r:id="rId4" imgW="2514600" imgH="431640" progId="Equation.3">
                  <p:embed/>
                </p:oleObj>
              </a:graphicData>
            </a:graphic>
          </p:graphicFrame>
        </p:grpSp>
        <p:sp>
          <p:nvSpPr>
            <p:cNvPr id="9" name="TextovéPole 8"/>
            <p:cNvSpPr txBox="1"/>
            <p:nvPr/>
          </p:nvSpPr>
          <p:spPr>
            <a:xfrm>
              <a:off x="571472" y="3857628"/>
              <a:ext cx="3786214" cy="369332"/>
            </a:xfrm>
            <a:prstGeom prst="rect">
              <a:avLst/>
            </a:prstGeom>
            <a:noFill/>
          </p:spPr>
          <p:txBody>
            <a:bodyPr wrap="square" rtlCol="0">
              <a:spAutoFit/>
            </a:bodyPr>
            <a:lstStyle/>
            <a:p>
              <a:r>
                <a:rPr lang="cs-CZ" dirty="0" smtClean="0"/>
                <a:t>Dosadíme </a:t>
              </a:r>
              <a:r>
                <a:rPr lang="cs-CZ" dirty="0" smtClean="0">
                  <a:solidFill>
                    <a:srgbClr val="0000FF"/>
                  </a:solidFill>
                </a:rPr>
                <a:t>z obrácené transformace</a:t>
              </a:r>
              <a:endParaRPr lang="cs-CZ" dirty="0">
                <a:solidFill>
                  <a:srgbClr val="0000FF"/>
                </a:solidFill>
              </a:endParaRPr>
            </a:p>
          </p:txBody>
        </p:sp>
      </p:grpSp>
      <p:grpSp>
        <p:nvGrpSpPr>
          <p:cNvPr id="19" name="Skupina 18"/>
          <p:cNvGrpSpPr/>
          <p:nvPr/>
        </p:nvGrpSpPr>
        <p:grpSpPr>
          <a:xfrm>
            <a:off x="500034" y="5211561"/>
            <a:ext cx="7715304" cy="1217835"/>
            <a:chOff x="500034" y="5140123"/>
            <a:chExt cx="7715304" cy="1217835"/>
          </a:xfrm>
        </p:grpSpPr>
        <p:sp>
          <p:nvSpPr>
            <p:cNvPr id="10" name="TextovéPole 9"/>
            <p:cNvSpPr txBox="1"/>
            <p:nvPr/>
          </p:nvSpPr>
          <p:spPr>
            <a:xfrm>
              <a:off x="500034" y="5140123"/>
              <a:ext cx="7715304" cy="646331"/>
            </a:xfrm>
            <a:prstGeom prst="rect">
              <a:avLst/>
            </a:prstGeom>
            <a:noFill/>
          </p:spPr>
          <p:txBody>
            <a:bodyPr wrap="square" rtlCol="0">
              <a:spAutoFit/>
            </a:bodyPr>
            <a:lstStyle/>
            <a:p>
              <a:r>
                <a:rPr lang="cs-CZ" dirty="0" smtClean="0">
                  <a:solidFill>
                    <a:srgbClr val="0000FF"/>
                  </a:solidFill>
                </a:rPr>
                <a:t>do výchozího </a:t>
              </a:r>
              <a:r>
                <a:rPr lang="cs-CZ" dirty="0" err="1" smtClean="0">
                  <a:solidFill>
                    <a:srgbClr val="0000FF"/>
                  </a:solidFill>
                </a:rPr>
                <a:t>hamiltoniánu</a:t>
              </a:r>
              <a:r>
                <a:rPr lang="cs-CZ" dirty="0" smtClean="0">
                  <a:solidFill>
                    <a:srgbClr val="0000FF"/>
                  </a:solidFill>
                </a:rPr>
                <a:t> </a:t>
              </a:r>
              <a:r>
                <a:rPr lang="cs-CZ" dirty="0" smtClean="0"/>
                <a:t>a použijeme přitom </a:t>
              </a:r>
              <a:r>
                <a:rPr lang="cs-CZ" b="1" i="1" dirty="0" smtClean="0">
                  <a:solidFill>
                    <a:srgbClr val="FF0000"/>
                  </a:solidFill>
                </a:rPr>
                <a:t>komutační relaci</a:t>
              </a:r>
              <a:r>
                <a:rPr lang="en-US" dirty="0" smtClean="0"/>
                <a:t/>
              </a:r>
              <a:br>
                <a:rPr lang="en-US" dirty="0" smtClean="0"/>
              </a:br>
              <a:r>
                <a:rPr lang="cs-CZ" dirty="0" smtClean="0"/>
                <a:t>(získá se </a:t>
              </a:r>
              <a:r>
                <a:rPr lang="cs-CZ" dirty="0" smtClean="0">
                  <a:solidFill>
                    <a:srgbClr val="0000FF"/>
                  </a:solidFill>
                </a:rPr>
                <a:t>dosazením do postulované </a:t>
              </a:r>
              <a:r>
                <a:rPr lang="en-US" dirty="0" smtClean="0">
                  <a:solidFill>
                    <a:srgbClr val="0000FF"/>
                  </a:solidFill>
                </a:rPr>
                <a:t>[</a:t>
              </a:r>
              <a:r>
                <a:rPr lang="en-US" dirty="0" err="1" smtClean="0">
                  <a:solidFill>
                    <a:srgbClr val="0000FF"/>
                  </a:solidFill>
                  <a:latin typeface="Times New Roman" pitchFamily="18" charset="0"/>
                  <a:cs typeface="Times New Roman" pitchFamily="18" charset="0"/>
                </a:rPr>
                <a:t>p</a:t>
              </a:r>
              <a:r>
                <a:rPr lang="en-US" dirty="0" err="1" smtClean="0">
                  <a:solidFill>
                    <a:srgbClr val="0000FF"/>
                  </a:solidFill>
                </a:rPr>
                <a:t>,</a:t>
              </a:r>
              <a:r>
                <a:rPr lang="en-US" dirty="0" err="1" smtClean="0">
                  <a:solidFill>
                    <a:srgbClr val="0000FF"/>
                  </a:solidFill>
                  <a:latin typeface="Times New Roman" pitchFamily="18" charset="0"/>
                  <a:ea typeface="Cambria Math" pitchFamily="18" charset="0"/>
                  <a:cs typeface="Times New Roman" pitchFamily="18" charset="0"/>
                </a:rPr>
                <a:t>x</a:t>
              </a:r>
              <a:r>
                <a:rPr lang="en-US" dirty="0" smtClean="0">
                  <a:solidFill>
                    <a:srgbClr val="0000FF"/>
                  </a:solidFill>
                </a:rPr>
                <a:t>]=</a:t>
              </a:r>
              <a:r>
                <a:rPr lang="en-US" i="1" dirty="0" smtClean="0">
                  <a:solidFill>
                    <a:srgbClr val="0000FF"/>
                  </a:solidFill>
                  <a:latin typeface="Times New Roman" pitchFamily="18" charset="0"/>
                  <a:cs typeface="Times New Roman" pitchFamily="18" charset="0"/>
                </a:rPr>
                <a:t>-</a:t>
              </a:r>
              <a:r>
                <a:rPr lang="en-US" i="1" dirty="0" err="1" smtClean="0">
                  <a:solidFill>
                    <a:srgbClr val="0000FF"/>
                  </a:solidFill>
                  <a:latin typeface="Times New Roman" pitchFamily="18" charset="0"/>
                  <a:cs typeface="Times New Roman" pitchFamily="18" charset="0"/>
                </a:rPr>
                <a:t>i</a:t>
              </a:r>
              <a:r>
                <a:rPr lang="en-US" dirty="0" err="1" smtClean="0">
                  <a:solidFill>
                    <a:srgbClr val="0000FF"/>
                  </a:solidFill>
                  <a:latin typeface="Cambria Math"/>
                  <a:ea typeface="Cambria Math"/>
                </a:rPr>
                <a:t>ℏ</a:t>
              </a:r>
              <a:r>
                <a:rPr lang="en-US" dirty="0" smtClean="0">
                  <a:latin typeface="Cambria Math"/>
                  <a:ea typeface="Cambria Math"/>
                </a:rPr>
                <a:t>, </a:t>
              </a:r>
              <a:r>
                <a:rPr lang="en-US" dirty="0" err="1" smtClean="0"/>
                <a:t>kter</a:t>
              </a:r>
              <a:r>
                <a:rPr lang="cs-CZ" dirty="0" smtClean="0"/>
                <a:t>á vyjadřuje relace neurčitosti) </a:t>
              </a:r>
              <a:endParaRPr lang="cs-CZ" dirty="0"/>
            </a:p>
          </p:txBody>
        </p:sp>
        <p:grpSp>
          <p:nvGrpSpPr>
            <p:cNvPr id="18" name="Skupina 17"/>
            <p:cNvGrpSpPr/>
            <p:nvPr/>
          </p:nvGrpSpPr>
          <p:grpSpPr>
            <a:xfrm>
              <a:off x="2786050" y="5915044"/>
              <a:ext cx="3143272" cy="442914"/>
              <a:chOff x="2786050" y="5772168"/>
              <a:chExt cx="3143272" cy="442914"/>
            </a:xfrm>
          </p:grpSpPr>
          <p:sp>
            <p:nvSpPr>
              <p:cNvPr id="17" name="Zaoblený obdélník 16"/>
              <p:cNvSpPr/>
              <p:nvPr/>
            </p:nvSpPr>
            <p:spPr>
              <a:xfrm>
                <a:off x="2786050" y="5786454"/>
                <a:ext cx="3143272"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graphicFrame>
            <p:nvGraphicFramePr>
              <p:cNvPr id="11" name="Objekt 10"/>
              <p:cNvGraphicFramePr>
                <a:graphicFrameLocks noChangeAspect="1"/>
              </p:cNvGraphicFramePr>
              <p:nvPr/>
            </p:nvGraphicFramePr>
            <p:xfrm>
              <a:off x="3000364" y="5772168"/>
              <a:ext cx="2854335" cy="442914"/>
            </p:xfrm>
            <a:graphic>
              <a:graphicData uri="http://schemas.openxmlformats.org/presentationml/2006/ole">
                <p:oleObj spid="_x0000_s26628" name="Rovnice" r:id="rId5" imgW="1473120" imgH="228600" progId="Equation.3">
                  <p:embed/>
                </p:oleObj>
              </a:graphicData>
            </a:graphic>
          </p:graphicFrame>
        </p:grpSp>
      </p:grpSp>
      <p:sp>
        <p:nvSpPr>
          <p:cNvPr id="16" name="TextovéPole 15"/>
          <p:cNvSpPr txBox="1"/>
          <p:nvPr/>
        </p:nvSpPr>
        <p:spPr>
          <a:xfrm>
            <a:off x="625976" y="2488164"/>
            <a:ext cx="6715172" cy="369332"/>
          </a:xfrm>
          <a:prstGeom prst="rect">
            <a:avLst/>
          </a:prstGeom>
          <a:solidFill>
            <a:schemeClr val="accent2">
              <a:lumMod val="20000"/>
              <a:lumOff val="80000"/>
            </a:schemeClr>
          </a:solidFill>
        </p:spPr>
        <p:txBody>
          <a:bodyPr wrap="square" rtlCol="0">
            <a:spAutoFit/>
          </a:bodyPr>
          <a:lstStyle/>
          <a:p>
            <a:r>
              <a:rPr lang="cs-CZ" smtClean="0"/>
              <a:t>Takové </a:t>
            </a:r>
            <a:r>
              <a:rPr lang="cs-CZ" smtClean="0">
                <a:solidFill>
                  <a:srgbClr val="FF0000"/>
                </a:solidFill>
              </a:rPr>
              <a:t>operátory a</a:t>
            </a:r>
            <a:r>
              <a:rPr lang="cs-CZ" baseline="30000" smtClean="0">
                <a:solidFill>
                  <a:srgbClr val="FF0000"/>
                </a:solidFill>
              </a:rPr>
              <a:t>+</a:t>
            </a:r>
            <a:r>
              <a:rPr lang="cs-CZ" smtClean="0">
                <a:solidFill>
                  <a:srgbClr val="FF0000"/>
                </a:solidFill>
              </a:rPr>
              <a:t>, a </a:t>
            </a:r>
            <a:r>
              <a:rPr lang="cs-CZ" smtClean="0"/>
              <a:t>se dají </a:t>
            </a:r>
            <a:r>
              <a:rPr lang="cs-CZ" smtClean="0">
                <a:solidFill>
                  <a:srgbClr val="0000FF"/>
                </a:solidFill>
              </a:rPr>
              <a:t>získat z operátorů </a:t>
            </a:r>
            <a:r>
              <a:rPr lang="cs-CZ" smtClean="0">
                <a:solidFill>
                  <a:srgbClr val="0000FF"/>
                </a:solidFill>
                <a:latin typeface="Times New Roman" pitchFamily="18" charset="0"/>
                <a:cs typeface="Times New Roman" pitchFamily="18" charset="0"/>
              </a:rPr>
              <a:t>x</a:t>
            </a:r>
            <a:r>
              <a:rPr lang="cs-CZ" smtClean="0">
                <a:solidFill>
                  <a:srgbClr val="0000FF"/>
                </a:solidFill>
              </a:rPr>
              <a:t>, </a:t>
            </a:r>
            <a:r>
              <a:rPr lang="cs-CZ" smtClean="0">
                <a:solidFill>
                  <a:srgbClr val="0000FF"/>
                </a:solidFill>
                <a:latin typeface="Times New Roman" pitchFamily="18" charset="0"/>
                <a:cs typeface="Times New Roman" pitchFamily="18" charset="0"/>
              </a:rPr>
              <a:t>p</a:t>
            </a:r>
            <a:r>
              <a:rPr lang="cs-CZ" smtClean="0">
                <a:solidFill>
                  <a:srgbClr val="0000FF"/>
                </a:solidFill>
              </a:rPr>
              <a:t> transformací </a:t>
            </a:r>
            <a:endParaRPr lang="cs-CZ" baseline="30000" smtClean="0">
              <a:solidFill>
                <a:srgbClr val="0000FF"/>
              </a:solidFill>
            </a:endParaRPr>
          </a:p>
        </p:txBody>
      </p:sp>
      <p:sp>
        <p:nvSpPr>
          <p:cNvPr id="20" name="TextovéPole 19"/>
          <p:cNvSpPr txBox="1"/>
          <p:nvPr/>
        </p:nvSpPr>
        <p:spPr>
          <a:xfrm>
            <a:off x="642910" y="1785926"/>
            <a:ext cx="7786742" cy="646331"/>
          </a:xfrm>
          <a:prstGeom prst="rect">
            <a:avLst/>
          </a:prstGeom>
          <a:noFill/>
        </p:spPr>
        <p:txBody>
          <a:bodyPr wrap="square" rtlCol="0">
            <a:spAutoFit/>
          </a:bodyPr>
          <a:lstStyle/>
          <a:p>
            <a:r>
              <a:rPr lang="cs-CZ" dirty="0" smtClean="0"/>
              <a:t>Protože v našem </a:t>
            </a:r>
            <a:r>
              <a:rPr lang="cs-CZ" dirty="0" err="1" smtClean="0"/>
              <a:t>fononovém</a:t>
            </a:r>
            <a:r>
              <a:rPr lang="cs-CZ" dirty="0" smtClean="0"/>
              <a:t> plynu se počet fononů může měnit, potřebujeme </a:t>
            </a:r>
          </a:p>
          <a:p>
            <a:r>
              <a:rPr lang="cs-CZ" dirty="0" smtClean="0"/>
              <a:t>nějaké </a:t>
            </a:r>
            <a:r>
              <a:rPr lang="cs-CZ" dirty="0" smtClean="0">
                <a:solidFill>
                  <a:srgbClr val="0000FF"/>
                </a:solidFill>
              </a:rPr>
              <a:t>operátory, které by ze stavu </a:t>
            </a:r>
            <a:r>
              <a:rPr lang="en-US" dirty="0" smtClean="0">
                <a:solidFill>
                  <a:srgbClr val="0000FF"/>
                </a:solidFill>
              </a:rPr>
              <a:t>|</a:t>
            </a:r>
            <a:r>
              <a:rPr lang="en-US" i="1" dirty="0" smtClean="0">
                <a:solidFill>
                  <a:srgbClr val="0000FF"/>
                </a:solidFill>
                <a:latin typeface="Times New Roman" pitchFamily="18" charset="0"/>
                <a:cs typeface="Times New Roman" pitchFamily="18" charset="0"/>
              </a:rPr>
              <a:t>n</a:t>
            </a:r>
            <a:r>
              <a:rPr lang="en-US" dirty="0" smtClean="0">
                <a:solidFill>
                  <a:srgbClr val="0000FF"/>
                </a:solidFill>
              </a:rPr>
              <a:t>⟩</a:t>
            </a:r>
            <a:r>
              <a:rPr lang="cs-CZ" dirty="0" smtClean="0">
                <a:solidFill>
                  <a:srgbClr val="0000FF"/>
                </a:solidFill>
              </a:rPr>
              <a:t> umožnily získat stavy </a:t>
            </a:r>
            <a:r>
              <a:rPr lang="en-US" dirty="0" smtClean="0">
                <a:solidFill>
                  <a:srgbClr val="0000FF"/>
                </a:solidFill>
              </a:rPr>
              <a:t>|</a:t>
            </a:r>
            <a:r>
              <a:rPr lang="en-US" i="1" dirty="0" smtClean="0">
                <a:solidFill>
                  <a:srgbClr val="0000FF"/>
                </a:solidFill>
                <a:latin typeface="Times New Roman" pitchFamily="18" charset="0"/>
                <a:cs typeface="Times New Roman" pitchFamily="18" charset="0"/>
              </a:rPr>
              <a:t>n</a:t>
            </a:r>
            <a:r>
              <a:rPr lang="cs-CZ" i="1" dirty="0" smtClean="0">
                <a:solidFill>
                  <a:srgbClr val="0000FF"/>
                </a:solidFill>
                <a:latin typeface="Times New Roman" pitchFamily="18" charset="0"/>
                <a:cs typeface="Times New Roman" pitchFamily="18" charset="0"/>
              </a:rPr>
              <a:t>-</a:t>
            </a:r>
            <a:r>
              <a:rPr lang="cs-CZ" dirty="0" smtClean="0">
                <a:solidFill>
                  <a:srgbClr val="0000FF"/>
                </a:solidFill>
                <a:latin typeface="Times New Roman" pitchFamily="18" charset="0"/>
                <a:cs typeface="Times New Roman" pitchFamily="18" charset="0"/>
              </a:rPr>
              <a:t>1</a:t>
            </a:r>
            <a:r>
              <a:rPr lang="en-US" dirty="0" smtClean="0">
                <a:solidFill>
                  <a:srgbClr val="0000FF"/>
                </a:solidFill>
              </a:rPr>
              <a:t>⟩</a:t>
            </a:r>
            <a:r>
              <a:rPr lang="cs-CZ" dirty="0" smtClean="0">
                <a:solidFill>
                  <a:srgbClr val="0000FF"/>
                </a:solidFill>
              </a:rPr>
              <a:t>, </a:t>
            </a:r>
            <a:r>
              <a:rPr lang="en-US" dirty="0" smtClean="0">
                <a:solidFill>
                  <a:srgbClr val="0000FF"/>
                </a:solidFill>
              </a:rPr>
              <a:t>|</a:t>
            </a:r>
            <a:r>
              <a:rPr lang="en-US" i="1" dirty="0" smtClean="0">
                <a:solidFill>
                  <a:srgbClr val="0000FF"/>
                </a:solidFill>
                <a:latin typeface="Times New Roman" pitchFamily="18" charset="0"/>
                <a:cs typeface="Times New Roman" pitchFamily="18" charset="0"/>
              </a:rPr>
              <a:t>n</a:t>
            </a:r>
            <a:r>
              <a:rPr lang="cs-CZ" i="1" dirty="0" smtClean="0">
                <a:solidFill>
                  <a:srgbClr val="0000FF"/>
                </a:solidFill>
                <a:latin typeface="Times New Roman" pitchFamily="18" charset="0"/>
                <a:cs typeface="Times New Roman" pitchFamily="18" charset="0"/>
              </a:rPr>
              <a:t>+</a:t>
            </a:r>
            <a:r>
              <a:rPr lang="cs-CZ" dirty="0" smtClean="0">
                <a:solidFill>
                  <a:srgbClr val="0000FF"/>
                </a:solidFill>
                <a:latin typeface="Times New Roman" pitchFamily="18" charset="0"/>
                <a:cs typeface="Times New Roman" pitchFamily="18" charset="0"/>
              </a:rPr>
              <a:t>1</a:t>
            </a:r>
            <a:r>
              <a:rPr lang="en-US" dirty="0" smtClean="0">
                <a:solidFill>
                  <a:srgbClr val="0000FF"/>
                </a:solidFill>
              </a:rPr>
              <a:t>⟩</a:t>
            </a:r>
            <a:r>
              <a:rPr lang="cs-CZ" dirty="0" smtClean="0"/>
              <a:t>.</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aoblený obdélník 15"/>
          <p:cNvSpPr/>
          <p:nvPr/>
        </p:nvSpPr>
        <p:spPr>
          <a:xfrm>
            <a:off x="2643174" y="4000504"/>
            <a:ext cx="3214710" cy="428628"/>
          </a:xfrm>
          <a:prstGeom prst="roundRect">
            <a:avLst/>
          </a:prstGeom>
          <a:solidFill>
            <a:srgbClr val="E2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6</a:t>
            </a:fld>
            <a:endParaRPr lang="cs-CZ"/>
          </a:p>
        </p:txBody>
      </p:sp>
      <p:sp>
        <p:nvSpPr>
          <p:cNvPr id="5" name="TextovéPole 4"/>
          <p:cNvSpPr txBox="1"/>
          <p:nvPr/>
        </p:nvSpPr>
        <p:spPr>
          <a:xfrm>
            <a:off x="4929190" y="357166"/>
            <a:ext cx="3714776" cy="369332"/>
          </a:xfrm>
          <a:prstGeom prst="rect">
            <a:avLst/>
          </a:prstGeom>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err="1" smtClean="0"/>
              <a:t>Reprezentace</a:t>
            </a:r>
            <a:r>
              <a:rPr lang="en-US" dirty="0" smtClean="0"/>
              <a:t> </a:t>
            </a:r>
            <a:r>
              <a:rPr lang="en-US" dirty="0" err="1" smtClean="0"/>
              <a:t>obsazovac</a:t>
            </a:r>
            <a:r>
              <a:rPr lang="cs-CZ" dirty="0" err="1" smtClean="0"/>
              <a:t>ích</a:t>
            </a:r>
            <a:r>
              <a:rPr lang="cs-CZ" dirty="0" smtClean="0"/>
              <a:t> čísel - </a:t>
            </a:r>
            <a:r>
              <a:rPr lang="cs-CZ" i="1" dirty="0" smtClean="0"/>
              <a:t>3</a:t>
            </a:r>
            <a:endParaRPr lang="cs-CZ" i="1" dirty="0"/>
          </a:p>
        </p:txBody>
      </p:sp>
      <p:sp>
        <p:nvSpPr>
          <p:cNvPr id="6" name="TextovéPole 5"/>
          <p:cNvSpPr txBox="1"/>
          <p:nvPr/>
        </p:nvSpPr>
        <p:spPr>
          <a:xfrm>
            <a:off x="928662" y="1000108"/>
            <a:ext cx="6072230" cy="369332"/>
          </a:xfrm>
          <a:prstGeom prst="rect">
            <a:avLst/>
          </a:prstGeom>
          <a:noFill/>
        </p:spPr>
        <p:txBody>
          <a:bodyPr wrap="square" rtlCol="0">
            <a:spAutoFit/>
          </a:bodyPr>
          <a:lstStyle/>
          <a:p>
            <a:r>
              <a:rPr lang="cs-CZ" dirty="0" smtClean="0"/>
              <a:t>Získáme </a:t>
            </a:r>
            <a:r>
              <a:rPr lang="cs-CZ" dirty="0" err="1" smtClean="0"/>
              <a:t>hamiltonián</a:t>
            </a:r>
            <a:r>
              <a:rPr lang="cs-CZ" dirty="0" smtClean="0"/>
              <a:t> vyjádřený pomocí nových operátorů</a:t>
            </a:r>
            <a:endParaRPr lang="cs-CZ" dirty="0"/>
          </a:p>
        </p:txBody>
      </p:sp>
      <p:grpSp>
        <p:nvGrpSpPr>
          <p:cNvPr id="15" name="Skupina 14"/>
          <p:cNvGrpSpPr/>
          <p:nvPr/>
        </p:nvGrpSpPr>
        <p:grpSpPr>
          <a:xfrm>
            <a:off x="1785918" y="1500174"/>
            <a:ext cx="4572032" cy="857256"/>
            <a:chOff x="1785918" y="1500174"/>
            <a:chExt cx="4572032" cy="857256"/>
          </a:xfrm>
        </p:grpSpPr>
        <p:sp>
          <p:nvSpPr>
            <p:cNvPr id="14" name="Zaoblený obdélník 13"/>
            <p:cNvSpPr/>
            <p:nvPr/>
          </p:nvSpPr>
          <p:spPr>
            <a:xfrm>
              <a:off x="1785918" y="1500174"/>
              <a:ext cx="4572032" cy="857256"/>
            </a:xfrm>
            <a:prstGeom prst="roundRect">
              <a:avLst/>
            </a:prstGeom>
            <a:solidFill>
              <a:srgbClr val="FFFF99"/>
            </a:solidFill>
            <a:ln>
              <a:solidFill>
                <a:srgbClr val="FF0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Objekt 6"/>
            <p:cNvGraphicFramePr>
              <a:graphicFrameLocks noChangeAspect="1"/>
            </p:cNvGraphicFramePr>
            <p:nvPr/>
          </p:nvGraphicFramePr>
          <p:xfrm>
            <a:off x="1928794" y="1517108"/>
            <a:ext cx="4252662" cy="785818"/>
          </p:xfrm>
          <a:graphic>
            <a:graphicData uri="http://schemas.openxmlformats.org/presentationml/2006/ole">
              <p:oleObj spid="_x0000_s27650" name="Rovnice" r:id="rId3" imgW="2336760" imgH="431640" progId="Equation.3">
                <p:embed/>
              </p:oleObj>
            </a:graphicData>
          </a:graphic>
        </p:graphicFrame>
      </p:grpSp>
      <p:sp>
        <p:nvSpPr>
          <p:cNvPr id="8" name="TextovéPole 7"/>
          <p:cNvSpPr txBox="1"/>
          <p:nvPr/>
        </p:nvSpPr>
        <p:spPr>
          <a:xfrm>
            <a:off x="857224" y="2428868"/>
            <a:ext cx="7858180" cy="369332"/>
          </a:xfrm>
          <a:prstGeom prst="rect">
            <a:avLst/>
          </a:prstGeom>
          <a:noFill/>
        </p:spPr>
        <p:txBody>
          <a:bodyPr wrap="square" rtlCol="0">
            <a:spAutoFit/>
          </a:bodyPr>
          <a:lstStyle/>
          <a:p>
            <a:r>
              <a:rPr lang="cs-CZ" dirty="0" smtClean="0"/>
              <a:t>Původní problém se zredukoval na problém nalezení vlastních hodnot operátoru</a:t>
            </a:r>
            <a:endParaRPr lang="cs-CZ" dirty="0"/>
          </a:p>
        </p:txBody>
      </p:sp>
      <p:graphicFrame>
        <p:nvGraphicFramePr>
          <p:cNvPr id="9" name="Objekt 8"/>
          <p:cNvGraphicFramePr>
            <a:graphicFrameLocks noChangeAspect="1"/>
          </p:cNvGraphicFramePr>
          <p:nvPr/>
        </p:nvGraphicFramePr>
        <p:xfrm>
          <a:off x="3571868" y="2786058"/>
          <a:ext cx="944171" cy="387352"/>
        </p:xfrm>
        <a:graphic>
          <a:graphicData uri="http://schemas.openxmlformats.org/presentationml/2006/ole">
            <p:oleObj spid="_x0000_s27651" name="Rovnice" r:id="rId4" imgW="495000" imgH="203040" progId="Equation.3">
              <p:embed/>
            </p:oleObj>
          </a:graphicData>
        </a:graphic>
      </p:graphicFrame>
      <p:sp>
        <p:nvSpPr>
          <p:cNvPr id="10" name="TextovéPole 9"/>
          <p:cNvSpPr txBox="1"/>
          <p:nvPr/>
        </p:nvSpPr>
        <p:spPr>
          <a:xfrm>
            <a:off x="857224" y="3286124"/>
            <a:ext cx="7858180" cy="677108"/>
          </a:xfrm>
          <a:prstGeom prst="rect">
            <a:avLst/>
          </a:prstGeom>
          <a:noFill/>
        </p:spPr>
        <p:txBody>
          <a:bodyPr wrap="square" rtlCol="0">
            <a:spAutoFit/>
          </a:bodyPr>
          <a:lstStyle/>
          <a:p>
            <a:r>
              <a:rPr lang="cs-CZ" dirty="0" smtClean="0"/>
              <a:t>Jestliže vzpomeneme na řešení v souřadnicové reprezentaci, nebude překvapující, že </a:t>
            </a:r>
            <a:r>
              <a:rPr lang="cs-CZ" sz="2000" dirty="0" smtClean="0">
                <a:solidFill>
                  <a:srgbClr val="FF0000"/>
                </a:solidFill>
                <a:latin typeface="Times New Roman" pitchFamily="18" charset="0"/>
                <a:cs typeface="Times New Roman" pitchFamily="18" charset="0"/>
              </a:rPr>
              <a:t>n</a:t>
            </a:r>
            <a:r>
              <a:rPr lang="cs-CZ" dirty="0" smtClean="0">
                <a:solidFill>
                  <a:srgbClr val="FF0000"/>
                </a:solidFill>
              </a:rPr>
              <a:t> je operátor počtu fononů </a:t>
            </a:r>
            <a:r>
              <a:rPr lang="cs-CZ" dirty="0" smtClean="0"/>
              <a:t>a platí</a:t>
            </a:r>
            <a:endParaRPr lang="cs-CZ" dirty="0"/>
          </a:p>
        </p:txBody>
      </p:sp>
      <p:graphicFrame>
        <p:nvGraphicFramePr>
          <p:cNvPr id="11" name="Objekt 10"/>
          <p:cNvGraphicFramePr>
            <a:graphicFrameLocks noChangeAspect="1"/>
          </p:cNvGraphicFramePr>
          <p:nvPr/>
        </p:nvGraphicFramePr>
        <p:xfrm>
          <a:off x="2786071" y="4000500"/>
          <a:ext cx="3000375" cy="428625"/>
        </p:xfrm>
        <a:graphic>
          <a:graphicData uri="http://schemas.openxmlformats.org/presentationml/2006/ole">
            <p:oleObj spid="_x0000_s27652" name="Rovnice" r:id="rId5" imgW="1777680" imgH="253800" progId="Equation.3">
              <p:embed/>
            </p:oleObj>
          </a:graphicData>
        </a:graphic>
      </p:graphicFrame>
      <p:sp>
        <p:nvSpPr>
          <p:cNvPr id="12" name="TextovéPole 11"/>
          <p:cNvSpPr txBox="1"/>
          <p:nvPr/>
        </p:nvSpPr>
        <p:spPr>
          <a:xfrm>
            <a:off x="857224" y="4572008"/>
            <a:ext cx="7358114" cy="400110"/>
          </a:xfrm>
          <a:prstGeom prst="rect">
            <a:avLst/>
          </a:prstGeom>
          <a:noFill/>
        </p:spPr>
        <p:txBody>
          <a:bodyPr wrap="square" rtlCol="0">
            <a:spAutoFit/>
          </a:bodyPr>
          <a:lstStyle/>
          <a:p>
            <a:r>
              <a:rPr lang="cs-CZ" dirty="0" smtClean="0"/>
              <a:t>kde </a:t>
            </a:r>
            <a:r>
              <a:rPr lang="en-US" dirty="0" smtClean="0"/>
              <a:t>|</a:t>
            </a:r>
            <a:r>
              <a:rPr lang="en-US" sz="2000" i="1" dirty="0" smtClean="0">
                <a:latin typeface="Times New Roman" pitchFamily="18" charset="0"/>
                <a:cs typeface="Times New Roman" pitchFamily="18" charset="0"/>
              </a:rPr>
              <a:t>n</a:t>
            </a:r>
            <a:r>
              <a:rPr lang="en-US" dirty="0" smtClean="0"/>
              <a:t>⟩ je </a:t>
            </a:r>
            <a:r>
              <a:rPr lang="en-US" dirty="0" err="1" smtClean="0"/>
              <a:t>vlastn</a:t>
            </a:r>
            <a:r>
              <a:rPr lang="cs-CZ" dirty="0" smtClean="0"/>
              <a:t>í vektor (ekvivalent vlastní funkce </a:t>
            </a:r>
            <a:r>
              <a:rPr lang="cs-CZ" sz="2000" i="1" dirty="0" err="1" smtClean="0">
                <a:latin typeface="Times New Roman" pitchFamily="18" charset="0"/>
                <a:cs typeface="Times New Roman" pitchFamily="18" charset="0"/>
              </a:rPr>
              <a:t>φ</a:t>
            </a:r>
            <a:r>
              <a:rPr lang="cs-CZ" sz="2000" i="1" baseline="-25000" dirty="0" err="1" smtClean="0">
                <a:latin typeface="Times New Roman" pitchFamily="18" charset="0"/>
                <a:cs typeface="Times New Roman" pitchFamily="18" charset="0"/>
              </a:rPr>
              <a:t>n</a:t>
            </a:r>
            <a:r>
              <a:rPr lang="cs-CZ" dirty="0" smtClean="0"/>
              <a:t> ) s vlastní hodnotou </a:t>
            </a:r>
            <a:r>
              <a:rPr lang="en-US" i="1" dirty="0" smtClean="0">
                <a:latin typeface="Times New Roman" pitchFamily="18" charset="0"/>
                <a:cs typeface="Times New Roman" pitchFamily="18" charset="0"/>
              </a:rPr>
              <a:t>n</a:t>
            </a:r>
            <a:r>
              <a:rPr lang="cs-CZ" i="1" dirty="0" smtClean="0">
                <a:latin typeface="Times New Roman" pitchFamily="18" charset="0"/>
                <a:cs typeface="Times New Roman" pitchFamily="18" charset="0"/>
              </a:rPr>
              <a:t> .</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7</a:t>
            </a:fld>
            <a:endParaRPr lang="cs-CZ"/>
          </a:p>
        </p:txBody>
      </p:sp>
      <p:sp>
        <p:nvSpPr>
          <p:cNvPr id="5" name="TextovéPole 4"/>
          <p:cNvSpPr txBox="1"/>
          <p:nvPr/>
        </p:nvSpPr>
        <p:spPr>
          <a:xfrm>
            <a:off x="4929190" y="357166"/>
            <a:ext cx="3714776" cy="369332"/>
          </a:xfrm>
          <a:prstGeom prst="rect">
            <a:avLst/>
          </a:prstGeom>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err="1" smtClean="0"/>
              <a:t>Reprezentace</a:t>
            </a:r>
            <a:r>
              <a:rPr lang="en-US" dirty="0" smtClean="0"/>
              <a:t> </a:t>
            </a:r>
            <a:r>
              <a:rPr lang="en-US" dirty="0" err="1" smtClean="0"/>
              <a:t>obsazovac</a:t>
            </a:r>
            <a:r>
              <a:rPr lang="cs-CZ" dirty="0" err="1" smtClean="0"/>
              <a:t>ích</a:t>
            </a:r>
            <a:r>
              <a:rPr lang="cs-CZ" dirty="0" smtClean="0"/>
              <a:t> čísel - </a:t>
            </a:r>
            <a:r>
              <a:rPr lang="cs-CZ" i="1" dirty="0" smtClean="0"/>
              <a:t>4</a:t>
            </a:r>
            <a:endParaRPr lang="cs-CZ" i="1" dirty="0"/>
          </a:p>
        </p:txBody>
      </p:sp>
      <p:pic>
        <p:nvPicPr>
          <p:cNvPr id="37890" name="Picture 2"/>
          <p:cNvPicPr>
            <a:picLocks noChangeAspect="1" noChangeArrowheads="1"/>
          </p:cNvPicPr>
          <p:nvPr/>
        </p:nvPicPr>
        <p:blipFill>
          <a:blip r:embed="rId3" cstate="print"/>
          <a:srcRect/>
          <a:stretch>
            <a:fillRect/>
          </a:stretch>
        </p:blipFill>
        <p:spPr bwMode="auto">
          <a:xfrm>
            <a:off x="1282467" y="1071546"/>
            <a:ext cx="5718425" cy="3852000"/>
          </a:xfrm>
          <a:prstGeom prst="rect">
            <a:avLst/>
          </a:prstGeom>
          <a:noFill/>
          <a:ln w="9525">
            <a:noFill/>
            <a:miter lim="800000"/>
            <a:headEnd/>
            <a:tailEnd/>
          </a:ln>
        </p:spPr>
      </p:pic>
      <p:grpSp>
        <p:nvGrpSpPr>
          <p:cNvPr id="11" name="Skupina 10"/>
          <p:cNvGrpSpPr/>
          <p:nvPr/>
        </p:nvGrpSpPr>
        <p:grpSpPr>
          <a:xfrm>
            <a:off x="1214414" y="5143512"/>
            <a:ext cx="6143668" cy="1357322"/>
            <a:chOff x="1214414" y="5143512"/>
            <a:chExt cx="6143668" cy="1357322"/>
          </a:xfrm>
        </p:grpSpPr>
        <p:sp>
          <p:nvSpPr>
            <p:cNvPr id="7" name="TextovéPole 6"/>
            <p:cNvSpPr txBox="1"/>
            <p:nvPr/>
          </p:nvSpPr>
          <p:spPr>
            <a:xfrm>
              <a:off x="1214414" y="5143512"/>
              <a:ext cx="6143668" cy="369332"/>
            </a:xfrm>
            <a:prstGeom prst="rect">
              <a:avLst/>
            </a:prstGeom>
            <a:solidFill>
              <a:srgbClr val="ECEADC"/>
            </a:solidFill>
            <a:ln>
              <a:noFill/>
            </a:ln>
          </p:spPr>
          <p:txBody>
            <a:bodyPr wrap="square" rtlCol="0">
              <a:spAutoFit/>
            </a:bodyPr>
            <a:lstStyle/>
            <a:p>
              <a:r>
                <a:rPr lang="cs-CZ" i="1" dirty="0" smtClean="0">
                  <a:solidFill>
                    <a:srgbClr val="FF0000"/>
                  </a:solidFill>
                </a:rPr>
                <a:t>Vlastní vektory </a:t>
              </a:r>
              <a:r>
                <a:rPr lang="cs-CZ" dirty="0" smtClean="0"/>
                <a:t>a odpovídající </a:t>
              </a:r>
              <a:r>
                <a:rPr lang="cs-CZ" i="1" dirty="0" smtClean="0">
                  <a:solidFill>
                    <a:srgbClr val="FF0000"/>
                  </a:solidFill>
                </a:rPr>
                <a:t>energie</a:t>
              </a:r>
              <a:r>
                <a:rPr lang="cs-CZ" dirty="0" smtClean="0"/>
                <a:t> pro harmonický oscilátor.</a:t>
              </a:r>
              <a:endParaRPr lang="cs-CZ" dirty="0"/>
            </a:p>
          </p:txBody>
        </p:sp>
        <p:grpSp>
          <p:nvGrpSpPr>
            <p:cNvPr id="10" name="Skupina 9"/>
            <p:cNvGrpSpPr/>
            <p:nvPr/>
          </p:nvGrpSpPr>
          <p:grpSpPr>
            <a:xfrm>
              <a:off x="2563269" y="5672834"/>
              <a:ext cx="3528000" cy="828000"/>
              <a:chOff x="2563269" y="5543037"/>
              <a:chExt cx="3528000" cy="828000"/>
            </a:xfrm>
          </p:grpSpPr>
          <p:sp>
            <p:nvSpPr>
              <p:cNvPr id="9" name="Zaoblený obdélník 8"/>
              <p:cNvSpPr/>
              <p:nvPr/>
            </p:nvSpPr>
            <p:spPr>
              <a:xfrm>
                <a:off x="2563269" y="5543037"/>
                <a:ext cx="3528000" cy="828000"/>
              </a:xfrm>
              <a:prstGeom prst="roundRect">
                <a:avLst>
                  <a:gd name="adj" fmla="val 9373"/>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8" name="Objekt 7"/>
              <p:cNvGraphicFramePr>
                <a:graphicFrameLocks noChangeAspect="1"/>
              </p:cNvGraphicFramePr>
              <p:nvPr/>
            </p:nvGraphicFramePr>
            <p:xfrm>
              <a:off x="2647559" y="5643578"/>
              <a:ext cx="3361668" cy="642942"/>
            </p:xfrm>
            <a:graphic>
              <a:graphicData uri="http://schemas.openxmlformats.org/presentationml/2006/ole">
                <p:oleObj spid="_x0000_s37891" name="Rovnice" r:id="rId4" imgW="2323800" imgH="444240" progId="Equation.3">
                  <p:embed/>
                </p:oleObj>
              </a:graphicData>
            </a:graphic>
          </p:graphicFrame>
        </p:grpSp>
      </p:grpSp>
      <p:sp>
        <p:nvSpPr>
          <p:cNvPr id="12" name="Tlačítko akce: Vlastní 11">
            <a:hlinkClick r:id="rId5" action="ppaction://hlinksldjump" highlightClick="1"/>
          </p:cNvPr>
          <p:cNvSpPr/>
          <p:nvPr/>
        </p:nvSpPr>
        <p:spPr>
          <a:xfrm>
            <a:off x="7384528" y="6000768"/>
            <a:ext cx="1188000" cy="288000"/>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1400" dirty="0" smtClean="0"/>
              <a:t>Dodatek</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3834071-E7C3-4BA8-AC84-AF0BADB1CE30}" type="slidenum">
              <a:rPr lang="cs-CZ" smtClean="0"/>
              <a:pPr/>
              <a:t>8</a:t>
            </a:fld>
            <a:endParaRPr lang="cs-CZ"/>
          </a:p>
        </p:txBody>
      </p:sp>
      <p:sp>
        <p:nvSpPr>
          <p:cNvPr id="5" name="TextovéPole 4"/>
          <p:cNvSpPr txBox="1"/>
          <p:nvPr/>
        </p:nvSpPr>
        <p:spPr>
          <a:xfrm>
            <a:off x="6286512" y="285728"/>
            <a:ext cx="2357454" cy="369332"/>
          </a:xfrm>
          <a:prstGeom prst="rect">
            <a:avLst/>
          </a:prstGeom>
          <a:solidFill>
            <a:srgbClr val="FFFF00"/>
          </a:solidFill>
          <a:ln w="19050">
            <a:solidFill>
              <a:schemeClr val="accent6">
                <a:lumMod val="40000"/>
                <a:lumOff val="60000"/>
              </a:schemeClr>
            </a:solidFill>
          </a:ln>
          <a:effectLst>
            <a:outerShdw blurRad="50800" dist="38100" dir="18900000" algn="bl" rotWithShape="0">
              <a:prstClr val="black">
                <a:alpha val="40000"/>
              </a:prstClr>
            </a:outerShdw>
          </a:effectLst>
        </p:spPr>
        <p:txBody>
          <a:bodyPr wrap="square" rtlCol="0">
            <a:spAutoFit/>
          </a:bodyPr>
          <a:lstStyle/>
          <a:p>
            <a:pPr algn="ctr"/>
            <a:r>
              <a:rPr lang="cs-CZ" dirty="0" err="1" smtClean="0"/>
              <a:t>Fononový</a:t>
            </a:r>
            <a:r>
              <a:rPr lang="cs-CZ" dirty="0" smtClean="0"/>
              <a:t> plyn - </a:t>
            </a:r>
            <a:r>
              <a:rPr lang="cs-CZ" i="1" dirty="0" smtClean="0"/>
              <a:t>1</a:t>
            </a:r>
            <a:endParaRPr lang="cs-CZ" i="1" dirty="0"/>
          </a:p>
        </p:txBody>
      </p:sp>
      <p:sp>
        <p:nvSpPr>
          <p:cNvPr id="6" name="TextovéPole 5"/>
          <p:cNvSpPr txBox="1"/>
          <p:nvPr/>
        </p:nvSpPr>
        <p:spPr>
          <a:xfrm>
            <a:off x="785786" y="928670"/>
            <a:ext cx="7429552" cy="615553"/>
          </a:xfrm>
          <a:prstGeom prst="rect">
            <a:avLst/>
          </a:prstGeom>
          <a:noFill/>
        </p:spPr>
        <p:txBody>
          <a:bodyPr wrap="square" rtlCol="0">
            <a:spAutoFit/>
          </a:bodyPr>
          <a:lstStyle/>
          <a:p>
            <a:r>
              <a:rPr lang="cs-CZ" dirty="0" smtClean="0"/>
              <a:t>V reprezentaci obsazovacích čísel je </a:t>
            </a:r>
            <a:r>
              <a:rPr lang="cs-CZ" i="1" dirty="0" err="1" smtClean="0">
                <a:solidFill>
                  <a:srgbClr val="FF0000"/>
                </a:solidFill>
              </a:rPr>
              <a:t>hamiltonián</a:t>
            </a:r>
            <a:r>
              <a:rPr lang="cs-CZ" i="1" dirty="0" smtClean="0">
                <a:solidFill>
                  <a:srgbClr val="FF0000"/>
                </a:solidFill>
              </a:rPr>
              <a:t> pro kmitající krystalovou mříž</a:t>
            </a:r>
          </a:p>
          <a:p>
            <a:r>
              <a:rPr lang="cs-CZ" sz="1600" dirty="0" smtClean="0"/>
              <a:t>(ekvivalentní soubor nezávislých harmonických oscilátorů nebo ideální </a:t>
            </a:r>
            <a:r>
              <a:rPr lang="cs-CZ" sz="1600" dirty="0" err="1" smtClean="0"/>
              <a:t>fononový</a:t>
            </a:r>
            <a:r>
              <a:rPr lang="cs-CZ" sz="1600" dirty="0" smtClean="0"/>
              <a:t> plyn)</a:t>
            </a:r>
            <a:endParaRPr lang="cs-CZ" sz="1600" dirty="0"/>
          </a:p>
        </p:txBody>
      </p:sp>
      <p:grpSp>
        <p:nvGrpSpPr>
          <p:cNvPr id="16" name="Skupina 15"/>
          <p:cNvGrpSpPr/>
          <p:nvPr/>
        </p:nvGrpSpPr>
        <p:grpSpPr>
          <a:xfrm>
            <a:off x="2285984" y="1571612"/>
            <a:ext cx="3643338" cy="785818"/>
            <a:chOff x="2285984" y="1571612"/>
            <a:chExt cx="3643338" cy="785818"/>
          </a:xfrm>
        </p:grpSpPr>
        <p:sp>
          <p:nvSpPr>
            <p:cNvPr id="14" name="Zaoblený obdélník 13"/>
            <p:cNvSpPr/>
            <p:nvPr/>
          </p:nvSpPr>
          <p:spPr>
            <a:xfrm>
              <a:off x="2285984" y="1571612"/>
              <a:ext cx="3643338" cy="785818"/>
            </a:xfrm>
            <a:prstGeom prst="roundRect">
              <a:avLst>
                <a:gd name="adj" fmla="val 11280"/>
              </a:avLst>
            </a:prstGeom>
            <a:ln>
              <a:solidFill>
                <a:srgbClr val="99CC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graphicFrame>
          <p:nvGraphicFramePr>
            <p:cNvPr id="7" name="Objekt 6"/>
            <p:cNvGraphicFramePr>
              <a:graphicFrameLocks noChangeAspect="1"/>
            </p:cNvGraphicFramePr>
            <p:nvPr/>
          </p:nvGraphicFramePr>
          <p:xfrm>
            <a:off x="2652722" y="1643050"/>
            <a:ext cx="3205162" cy="684212"/>
          </p:xfrm>
          <a:graphic>
            <a:graphicData uri="http://schemas.openxmlformats.org/presentationml/2006/ole">
              <p:oleObj spid="_x0000_s36866" name="Rovnice" r:id="rId3" imgW="2082600" imgH="444240" progId="Equation.3">
                <p:embed/>
              </p:oleObj>
            </a:graphicData>
          </a:graphic>
        </p:graphicFrame>
      </p:grpSp>
      <p:sp>
        <p:nvSpPr>
          <p:cNvPr id="8" name="TextovéPole 7"/>
          <p:cNvSpPr txBox="1"/>
          <p:nvPr/>
        </p:nvSpPr>
        <p:spPr>
          <a:xfrm>
            <a:off x="642910" y="2485905"/>
            <a:ext cx="7715304" cy="800219"/>
          </a:xfrm>
          <a:prstGeom prst="rect">
            <a:avLst/>
          </a:prstGeom>
          <a:noFill/>
        </p:spPr>
        <p:txBody>
          <a:bodyPr wrap="square" rtlCol="0">
            <a:spAutoFit/>
          </a:bodyPr>
          <a:lstStyle/>
          <a:p>
            <a:r>
              <a:rPr lang="cs-CZ" dirty="0" smtClean="0"/>
              <a:t>Jeho </a:t>
            </a:r>
            <a:r>
              <a:rPr lang="cs-CZ" i="1" dirty="0" smtClean="0">
                <a:solidFill>
                  <a:srgbClr val="FF0000"/>
                </a:solidFill>
              </a:rPr>
              <a:t>vlastní vektory </a:t>
            </a:r>
            <a:r>
              <a:rPr lang="cs-CZ" dirty="0" smtClean="0"/>
              <a:t>(stavy) jsou </a:t>
            </a:r>
            <a:r>
              <a:rPr lang="cs-CZ" sz="1400" dirty="0" smtClean="0"/>
              <a:t>( </a:t>
            </a:r>
            <a:r>
              <a:rPr lang="en-US" sz="1400" dirty="0" smtClean="0"/>
              <a:t>{</a:t>
            </a:r>
            <a:r>
              <a:rPr lang="en-US" sz="1400" i="1" dirty="0" err="1" smtClean="0">
                <a:latin typeface="Times New Roman" pitchFamily="18" charset="0"/>
                <a:cs typeface="Times New Roman" pitchFamily="18" charset="0"/>
              </a:rPr>
              <a:t>n</a:t>
            </a:r>
            <a:r>
              <a:rPr lang="en-US" sz="1600" i="1" baseline="-25000" dirty="0" err="1" smtClean="0">
                <a:latin typeface="Times New Roman" pitchFamily="18" charset="0"/>
                <a:cs typeface="Times New Roman" pitchFamily="18" charset="0"/>
              </a:rPr>
              <a:t>qj</a:t>
            </a:r>
            <a:r>
              <a:rPr lang="en-US" sz="1400" dirty="0" smtClean="0"/>
              <a:t>} </a:t>
            </a:r>
            <a:r>
              <a:rPr lang="en-US" sz="1400" dirty="0" err="1" smtClean="0"/>
              <a:t>zastupuje</a:t>
            </a:r>
            <a:r>
              <a:rPr lang="en-US" sz="1400" dirty="0" smtClean="0"/>
              <a:t> </a:t>
            </a:r>
            <a:r>
              <a:rPr lang="en-US" sz="1400" dirty="0" err="1" smtClean="0"/>
              <a:t>soubor</a:t>
            </a:r>
            <a:r>
              <a:rPr lang="en-US" sz="1400" dirty="0" smtClean="0"/>
              <a:t> v</a:t>
            </a:r>
            <a:r>
              <a:rPr lang="cs-CZ" sz="1400" dirty="0" smtClean="0"/>
              <a:t>šech obsazovacích čísel rozlišovaných pomocí</a:t>
            </a:r>
            <a:r>
              <a:rPr lang="en-US" sz="1400" dirty="0" smtClean="0"/>
              <a:t> </a:t>
            </a:r>
            <a:r>
              <a:rPr lang="en-US" sz="1400" dirty="0" err="1" smtClean="0"/>
              <a:t>dvojice</a:t>
            </a:r>
            <a:r>
              <a:rPr lang="cs-CZ" sz="1400" dirty="0" smtClean="0"/>
              <a:t> </a:t>
            </a:r>
            <a:r>
              <a:rPr lang="cs-CZ" sz="1400" b="1" i="1" dirty="0" smtClean="0"/>
              <a:t>q</a:t>
            </a:r>
            <a:r>
              <a:rPr lang="cs-CZ" sz="1400" dirty="0" smtClean="0"/>
              <a:t>,</a:t>
            </a:r>
            <a:r>
              <a:rPr lang="en-US" sz="900" dirty="0" smtClean="0"/>
              <a:t> </a:t>
            </a:r>
            <a:r>
              <a:rPr lang="cs-CZ" sz="1400" i="1" dirty="0" smtClean="0"/>
              <a:t>j</a:t>
            </a:r>
            <a:r>
              <a:rPr lang="cs-CZ" sz="1400" dirty="0" smtClean="0"/>
              <a:t> </a:t>
            </a:r>
            <a:r>
              <a:rPr lang="en-US" sz="1400" dirty="0" smtClean="0"/>
              <a:t>;</a:t>
            </a:r>
            <a:r>
              <a:rPr lang="cs-CZ" sz="1400" dirty="0" smtClean="0"/>
              <a:t> průběžné indexování na pravé straně někdy využijeme pro přehlednost, není ale žádné jednoznačné přiřazení mezi </a:t>
            </a:r>
            <a:r>
              <a:rPr lang="cs-CZ" sz="1400" b="1" i="1" dirty="0" smtClean="0"/>
              <a:t>q</a:t>
            </a:r>
            <a:r>
              <a:rPr lang="en-US" sz="800" b="1" i="1" dirty="0" smtClean="0"/>
              <a:t> </a:t>
            </a:r>
            <a:r>
              <a:rPr lang="cs-CZ" sz="1400" i="1" dirty="0" smtClean="0">
                <a:latin typeface="Times New Roman" pitchFamily="18" charset="0"/>
                <a:cs typeface="Times New Roman" pitchFamily="18" charset="0"/>
              </a:rPr>
              <a:t>j </a:t>
            </a:r>
            <a:r>
              <a:rPr lang="cs-CZ" sz="1400" dirty="0" smtClean="0"/>
              <a:t>a těmito indexy)</a:t>
            </a:r>
            <a:endParaRPr lang="cs-CZ" sz="1600" i="1" dirty="0">
              <a:latin typeface="Times New Roman" pitchFamily="18" charset="0"/>
              <a:cs typeface="Times New Roman" pitchFamily="18" charset="0"/>
            </a:endParaRPr>
          </a:p>
        </p:txBody>
      </p:sp>
      <p:grpSp>
        <p:nvGrpSpPr>
          <p:cNvPr id="25" name="Skupina 24"/>
          <p:cNvGrpSpPr/>
          <p:nvPr/>
        </p:nvGrpSpPr>
        <p:grpSpPr>
          <a:xfrm>
            <a:off x="714348" y="3429000"/>
            <a:ext cx="5052805" cy="1505818"/>
            <a:chOff x="714348" y="3429000"/>
            <a:chExt cx="5052805" cy="1505818"/>
          </a:xfrm>
        </p:grpSpPr>
        <p:grpSp>
          <p:nvGrpSpPr>
            <p:cNvPr id="19" name="Skupina 18"/>
            <p:cNvGrpSpPr/>
            <p:nvPr/>
          </p:nvGrpSpPr>
          <p:grpSpPr>
            <a:xfrm>
              <a:off x="2786050" y="3429000"/>
              <a:ext cx="2952000" cy="576000"/>
              <a:chOff x="2786050" y="3143248"/>
              <a:chExt cx="2962286" cy="576000"/>
            </a:xfrm>
          </p:grpSpPr>
          <p:sp>
            <p:nvSpPr>
              <p:cNvPr id="18" name="Zaoblený obdélník 17"/>
              <p:cNvSpPr>
                <a:spLocks noChangeAspect="1"/>
              </p:cNvSpPr>
              <p:nvPr/>
            </p:nvSpPr>
            <p:spPr>
              <a:xfrm>
                <a:off x="2786050" y="3143248"/>
                <a:ext cx="2962286" cy="576000"/>
              </a:xfrm>
              <a:prstGeom prst="roundRect">
                <a:avLst/>
              </a:prstGeom>
              <a:solidFill>
                <a:srgbClr val="E5FFE5"/>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9" name="Objekt 8"/>
              <p:cNvGraphicFramePr>
                <a:graphicFrameLocks noChangeAspect="1"/>
              </p:cNvGraphicFramePr>
              <p:nvPr/>
            </p:nvGraphicFramePr>
            <p:xfrm>
              <a:off x="2974972" y="3193521"/>
              <a:ext cx="2727184" cy="468000"/>
            </p:xfrm>
            <a:graphic>
              <a:graphicData uri="http://schemas.openxmlformats.org/presentationml/2006/ole">
                <p:oleObj spid="_x0000_s36867" name="Rovnice" r:id="rId4" imgW="1625400" imgH="279360" progId="Equation.3">
                  <p:embed/>
                </p:oleObj>
              </a:graphicData>
            </a:graphic>
          </p:graphicFrame>
        </p:grpSp>
        <p:grpSp>
          <p:nvGrpSpPr>
            <p:cNvPr id="24" name="Skupina 23"/>
            <p:cNvGrpSpPr/>
            <p:nvPr/>
          </p:nvGrpSpPr>
          <p:grpSpPr>
            <a:xfrm>
              <a:off x="714348" y="3988362"/>
              <a:ext cx="5052805" cy="946456"/>
              <a:chOff x="714348" y="3988362"/>
              <a:chExt cx="5052805" cy="946456"/>
            </a:xfrm>
          </p:grpSpPr>
          <p:sp>
            <p:nvSpPr>
              <p:cNvPr id="10" name="TextovéPole 9"/>
              <p:cNvSpPr txBox="1"/>
              <p:nvPr/>
            </p:nvSpPr>
            <p:spPr>
              <a:xfrm>
                <a:off x="714348" y="3988362"/>
                <a:ext cx="1357322" cy="369332"/>
              </a:xfrm>
              <a:prstGeom prst="rect">
                <a:avLst/>
              </a:prstGeom>
              <a:noFill/>
            </p:spPr>
            <p:txBody>
              <a:bodyPr wrap="square" rtlCol="0">
                <a:spAutoFit/>
              </a:bodyPr>
              <a:lstStyle/>
              <a:p>
                <a:r>
                  <a:rPr lang="cs-CZ" i="1" dirty="0" smtClean="0">
                    <a:solidFill>
                      <a:srgbClr val="FF0000"/>
                    </a:solidFill>
                  </a:rPr>
                  <a:t>s energiemi</a:t>
                </a:r>
                <a:endParaRPr lang="cs-CZ" i="1" dirty="0">
                  <a:solidFill>
                    <a:srgbClr val="FF0000"/>
                  </a:solidFill>
                </a:endParaRPr>
              </a:p>
            </p:txBody>
          </p:sp>
          <p:grpSp>
            <p:nvGrpSpPr>
              <p:cNvPr id="23" name="Skupina 22"/>
              <p:cNvGrpSpPr/>
              <p:nvPr/>
            </p:nvGrpSpPr>
            <p:grpSpPr>
              <a:xfrm>
                <a:off x="2815153" y="4214818"/>
                <a:ext cx="2952000" cy="720000"/>
                <a:chOff x="2815153" y="4214818"/>
                <a:chExt cx="2952000" cy="720000"/>
              </a:xfrm>
            </p:grpSpPr>
            <p:sp>
              <p:nvSpPr>
                <p:cNvPr id="22" name="Zaoblený obdélník 21"/>
                <p:cNvSpPr/>
                <p:nvPr/>
              </p:nvSpPr>
              <p:spPr>
                <a:xfrm>
                  <a:off x="2815153" y="4214818"/>
                  <a:ext cx="2952000" cy="720000"/>
                </a:xfrm>
                <a:prstGeom prst="roundRect">
                  <a:avLst/>
                </a:prstGeom>
                <a:solidFill>
                  <a:srgbClr val="FFECD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 name="Objekt 10"/>
                <p:cNvGraphicFramePr>
                  <a:graphicFrameLocks noChangeAspect="1"/>
                </p:cNvGraphicFramePr>
                <p:nvPr/>
              </p:nvGraphicFramePr>
              <p:xfrm>
                <a:off x="3000364" y="4214818"/>
                <a:ext cx="2592179" cy="714380"/>
              </p:xfrm>
              <a:graphic>
                <a:graphicData uri="http://schemas.openxmlformats.org/presentationml/2006/ole">
                  <p:oleObj spid="_x0000_s36868" name="Rovnice" r:id="rId5" imgW="1612800" imgH="444240" progId="Equation.3">
                    <p:embed/>
                  </p:oleObj>
                </a:graphicData>
              </a:graphic>
            </p:graphicFrame>
          </p:grpSp>
        </p:grpSp>
      </p:grpSp>
      <p:grpSp>
        <p:nvGrpSpPr>
          <p:cNvPr id="20" name="Skupina 19"/>
          <p:cNvGrpSpPr/>
          <p:nvPr/>
        </p:nvGrpSpPr>
        <p:grpSpPr>
          <a:xfrm>
            <a:off x="714348" y="5143512"/>
            <a:ext cx="7715304" cy="1143008"/>
            <a:chOff x="714348" y="4786322"/>
            <a:chExt cx="7715304" cy="1143008"/>
          </a:xfrm>
        </p:grpSpPr>
        <p:sp>
          <p:nvSpPr>
            <p:cNvPr id="12" name="TextovéPole 11"/>
            <p:cNvSpPr txBox="1"/>
            <p:nvPr/>
          </p:nvSpPr>
          <p:spPr>
            <a:xfrm>
              <a:off x="714348" y="4786322"/>
              <a:ext cx="4572032" cy="369332"/>
            </a:xfrm>
            <a:prstGeom prst="rect">
              <a:avLst/>
            </a:prstGeom>
            <a:noFill/>
          </p:spPr>
          <p:txBody>
            <a:bodyPr wrap="square" rtlCol="0">
              <a:spAutoFit/>
            </a:bodyPr>
            <a:lstStyle/>
            <a:p>
              <a:r>
                <a:rPr lang="cs-CZ" i="1" dirty="0" smtClean="0">
                  <a:solidFill>
                    <a:srgbClr val="FF0000"/>
                  </a:solidFill>
                </a:rPr>
                <a:t>Působení kreačních a </a:t>
              </a:r>
              <a:r>
                <a:rPr lang="cs-CZ" i="1" dirty="0" err="1" smtClean="0">
                  <a:solidFill>
                    <a:srgbClr val="FF0000"/>
                  </a:solidFill>
                </a:rPr>
                <a:t>anihilačních</a:t>
              </a:r>
              <a:r>
                <a:rPr lang="cs-CZ" i="1" dirty="0" smtClean="0">
                  <a:solidFill>
                    <a:srgbClr val="FF0000"/>
                  </a:solidFill>
                </a:rPr>
                <a:t> operátorů</a:t>
              </a:r>
              <a:endParaRPr lang="cs-CZ" i="1" dirty="0">
                <a:solidFill>
                  <a:srgbClr val="FF0000"/>
                </a:solidFill>
              </a:endParaRPr>
            </a:p>
          </p:txBody>
        </p:sp>
        <p:grpSp>
          <p:nvGrpSpPr>
            <p:cNvPr id="17" name="Skupina 16"/>
            <p:cNvGrpSpPr/>
            <p:nvPr/>
          </p:nvGrpSpPr>
          <p:grpSpPr>
            <a:xfrm>
              <a:off x="928662" y="5214950"/>
              <a:ext cx="7500990" cy="714380"/>
              <a:chOff x="928662" y="5214950"/>
              <a:chExt cx="7500990" cy="714380"/>
            </a:xfrm>
          </p:grpSpPr>
          <p:sp>
            <p:nvSpPr>
              <p:cNvPr id="15" name="Zaoblený obdélník 14"/>
              <p:cNvSpPr/>
              <p:nvPr/>
            </p:nvSpPr>
            <p:spPr>
              <a:xfrm>
                <a:off x="928662" y="5214950"/>
                <a:ext cx="7500990" cy="714380"/>
              </a:xfrm>
              <a:prstGeom prst="roundRect">
                <a:avLst/>
              </a:prstGeom>
              <a:solidFill>
                <a:srgbClr val="FFFF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3" name="Objekt 12"/>
              <p:cNvGraphicFramePr>
                <a:graphicFrameLocks noChangeAspect="1"/>
              </p:cNvGraphicFramePr>
              <p:nvPr/>
            </p:nvGraphicFramePr>
            <p:xfrm>
              <a:off x="1071538" y="5357826"/>
              <a:ext cx="7313053" cy="422276"/>
            </p:xfrm>
            <a:graphic>
              <a:graphicData uri="http://schemas.openxmlformats.org/presentationml/2006/ole">
                <p:oleObj spid="_x0000_s36869" name="Rovnice" r:id="rId6" imgW="4838400" imgH="279360" progId="Equation.3">
                  <p:embed/>
                </p:oleObj>
              </a:graphicData>
            </a:graphic>
          </p:graphicFrame>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aoblený obdélník 14"/>
          <p:cNvSpPr/>
          <p:nvPr/>
        </p:nvSpPr>
        <p:spPr>
          <a:xfrm>
            <a:off x="1071538" y="4572008"/>
            <a:ext cx="6643734" cy="857256"/>
          </a:xfrm>
          <a:prstGeom prst="roundRect">
            <a:avLst/>
          </a:prstGeom>
          <a:ln w="19050">
            <a:solidFill>
              <a:srgbClr val="92D050"/>
            </a:solidFill>
          </a:ln>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4" name="Zástupný symbol pro číslo snímku 3"/>
          <p:cNvSpPr>
            <a:spLocks noGrp="1"/>
          </p:cNvSpPr>
          <p:nvPr>
            <p:ph type="sldNum" sz="quarter" idx="12"/>
          </p:nvPr>
        </p:nvSpPr>
        <p:spPr/>
        <p:txBody>
          <a:bodyPr/>
          <a:lstStyle/>
          <a:p>
            <a:fld id="{43834071-E7C3-4BA8-AC84-AF0BADB1CE30}" type="slidenum">
              <a:rPr lang="cs-CZ" smtClean="0"/>
              <a:pPr/>
              <a:t>9</a:t>
            </a:fld>
            <a:endParaRPr lang="cs-CZ"/>
          </a:p>
        </p:txBody>
      </p:sp>
      <p:sp>
        <p:nvSpPr>
          <p:cNvPr id="5" name="TextovéPole 4"/>
          <p:cNvSpPr txBox="1"/>
          <p:nvPr/>
        </p:nvSpPr>
        <p:spPr>
          <a:xfrm>
            <a:off x="6286512" y="285728"/>
            <a:ext cx="2357454" cy="369332"/>
          </a:xfrm>
          <a:prstGeom prst="rect">
            <a:avLst/>
          </a:prstGeom>
          <a:solidFill>
            <a:srgbClr val="FFFF00"/>
          </a:solidFill>
          <a:ln w="19050">
            <a:solidFill>
              <a:schemeClr val="accent6">
                <a:lumMod val="40000"/>
                <a:lumOff val="60000"/>
              </a:schemeClr>
            </a:solidFill>
          </a:ln>
          <a:effectLst>
            <a:outerShdw blurRad="50800" dist="38100" dir="18900000" algn="bl" rotWithShape="0">
              <a:prstClr val="black">
                <a:alpha val="40000"/>
              </a:prstClr>
            </a:outerShdw>
          </a:effectLst>
        </p:spPr>
        <p:txBody>
          <a:bodyPr wrap="square" rtlCol="0">
            <a:spAutoFit/>
          </a:bodyPr>
          <a:lstStyle/>
          <a:p>
            <a:pPr algn="ctr"/>
            <a:r>
              <a:rPr lang="cs-CZ" dirty="0" err="1" smtClean="0"/>
              <a:t>Fononový</a:t>
            </a:r>
            <a:r>
              <a:rPr lang="cs-CZ" dirty="0" smtClean="0"/>
              <a:t> plyn - </a:t>
            </a:r>
            <a:r>
              <a:rPr lang="en-US" i="1" dirty="0" smtClean="0"/>
              <a:t>2</a:t>
            </a:r>
            <a:endParaRPr lang="cs-CZ" i="1" dirty="0"/>
          </a:p>
        </p:txBody>
      </p:sp>
      <p:sp>
        <p:nvSpPr>
          <p:cNvPr id="6" name="TextovéPole 5"/>
          <p:cNvSpPr txBox="1"/>
          <p:nvPr/>
        </p:nvSpPr>
        <p:spPr>
          <a:xfrm>
            <a:off x="642910" y="857232"/>
            <a:ext cx="5214974" cy="369332"/>
          </a:xfrm>
          <a:prstGeom prst="rect">
            <a:avLst/>
          </a:prstGeom>
          <a:solidFill>
            <a:srgbClr val="C9FFE4"/>
          </a:solidFill>
        </p:spPr>
        <p:txBody>
          <a:bodyPr wrap="square" rtlCol="0">
            <a:spAutoFit/>
          </a:bodyPr>
          <a:lstStyle/>
          <a:p>
            <a:pPr algn="ctr"/>
            <a:r>
              <a:rPr lang="en-US" i="1" dirty="0" err="1" smtClean="0">
                <a:solidFill>
                  <a:srgbClr val="FF0000"/>
                </a:solidFill>
              </a:rPr>
              <a:t>Oper</a:t>
            </a:r>
            <a:r>
              <a:rPr lang="cs-CZ" i="1" dirty="0" err="1" smtClean="0">
                <a:solidFill>
                  <a:srgbClr val="FF0000"/>
                </a:solidFill>
              </a:rPr>
              <a:t>átor</a:t>
            </a:r>
            <a:r>
              <a:rPr lang="cs-CZ" i="1" dirty="0" smtClean="0">
                <a:solidFill>
                  <a:srgbClr val="FF0000"/>
                </a:solidFill>
              </a:rPr>
              <a:t> výchylky </a:t>
            </a:r>
            <a:r>
              <a:rPr lang="cs-CZ" dirty="0" smtClean="0">
                <a:solidFill>
                  <a:schemeClr val="accent3">
                    <a:lumMod val="50000"/>
                  </a:schemeClr>
                </a:solidFill>
              </a:rPr>
              <a:t>v reprezentaci obsazovacích čísel</a:t>
            </a:r>
            <a:r>
              <a:rPr lang="cs-CZ" dirty="0" smtClean="0"/>
              <a:t>. </a:t>
            </a:r>
            <a:endParaRPr lang="cs-CZ" dirty="0"/>
          </a:p>
        </p:txBody>
      </p:sp>
      <p:sp>
        <p:nvSpPr>
          <p:cNvPr id="7" name="TextovéPole 6"/>
          <p:cNvSpPr txBox="1"/>
          <p:nvPr/>
        </p:nvSpPr>
        <p:spPr>
          <a:xfrm>
            <a:off x="785786" y="1357298"/>
            <a:ext cx="6786610" cy="861774"/>
          </a:xfrm>
          <a:prstGeom prst="rect">
            <a:avLst/>
          </a:prstGeom>
          <a:noFill/>
        </p:spPr>
        <p:txBody>
          <a:bodyPr wrap="square" rtlCol="0">
            <a:spAutoFit/>
          </a:bodyPr>
          <a:lstStyle/>
          <a:p>
            <a:r>
              <a:rPr lang="cs-CZ" sz="1600" dirty="0" smtClean="0"/>
              <a:t>Víme, že v mříži se může realizovat </a:t>
            </a:r>
            <a:r>
              <a:rPr lang="cs-CZ" sz="1600" dirty="0" err="1" smtClean="0"/>
              <a:t>3</a:t>
            </a:r>
            <a:r>
              <a:rPr lang="cs-CZ" sz="1600" i="1" dirty="0" err="1" smtClean="0">
                <a:latin typeface="Times New Roman" pitchFamily="18" charset="0"/>
                <a:cs typeface="Times New Roman" pitchFamily="18" charset="0"/>
              </a:rPr>
              <a:t>Ns</a:t>
            </a:r>
            <a:r>
              <a:rPr lang="cs-CZ" sz="1600" dirty="0" smtClean="0"/>
              <a:t> kmitových stavů s frekvencemi </a:t>
            </a:r>
            <a:r>
              <a:rPr lang="el-GR" sz="1600" i="1" dirty="0" smtClean="0">
                <a:latin typeface="Cambria Math"/>
                <a:ea typeface="Cambria Math"/>
              </a:rPr>
              <a:t>ω</a:t>
            </a:r>
            <a:r>
              <a:rPr lang="cs-CZ" sz="1600" i="1" baseline="-25000" dirty="0" smtClean="0">
                <a:latin typeface="Cambria Math"/>
                <a:ea typeface="Cambria Math"/>
              </a:rPr>
              <a:t>j </a:t>
            </a:r>
            <a:r>
              <a:rPr lang="cs-CZ" sz="1600" dirty="0" smtClean="0">
                <a:latin typeface="Cambria Math"/>
                <a:ea typeface="Cambria Math"/>
              </a:rPr>
              <a:t>(</a:t>
            </a:r>
            <a:r>
              <a:rPr lang="cs-CZ" sz="1600" b="1" i="1" dirty="0" smtClean="0"/>
              <a:t>q</a:t>
            </a:r>
            <a:r>
              <a:rPr lang="cs-CZ" sz="1600" dirty="0" smtClean="0">
                <a:latin typeface="Cambria Math"/>
                <a:ea typeface="Cambria Math"/>
              </a:rPr>
              <a:t>) </a:t>
            </a:r>
            <a:r>
              <a:rPr lang="cs-CZ" sz="1600" dirty="0" smtClean="0"/>
              <a:t>a polarizačními vektory </a:t>
            </a:r>
            <a:r>
              <a:rPr lang="cs-CZ" sz="1600" b="1" i="1" dirty="0" smtClean="0"/>
              <a:t>e</a:t>
            </a:r>
            <a:r>
              <a:rPr lang="cs-CZ" sz="1600" dirty="0" smtClean="0"/>
              <a:t>(</a:t>
            </a:r>
            <a:r>
              <a:rPr lang="cs-CZ" sz="1600" b="1" i="1" dirty="0" smtClean="0"/>
              <a:t>q</a:t>
            </a:r>
            <a:r>
              <a:rPr lang="cs-CZ" sz="1600" dirty="0" smtClean="0"/>
              <a:t>,</a:t>
            </a:r>
            <a:r>
              <a:rPr lang="en-US" sz="1600" dirty="0" smtClean="0"/>
              <a:t> </a:t>
            </a:r>
            <a:r>
              <a:rPr lang="cs-CZ" sz="1600" i="1" dirty="0" smtClean="0">
                <a:latin typeface="Times New Roman" pitchFamily="18" charset="0"/>
                <a:cs typeface="Times New Roman" pitchFamily="18" charset="0"/>
              </a:rPr>
              <a:t>j</a:t>
            </a:r>
            <a:r>
              <a:rPr lang="cs-CZ" sz="1600" dirty="0" smtClean="0"/>
              <a:t>)</a:t>
            </a:r>
            <a:r>
              <a:rPr lang="en-US" sz="1600" dirty="0" smtClean="0"/>
              <a:t>; </a:t>
            </a:r>
            <a:r>
              <a:rPr lang="en-US" sz="1600" dirty="0" err="1" smtClean="0"/>
              <a:t>na</a:t>
            </a:r>
            <a:r>
              <a:rPr lang="en-US" sz="1600" dirty="0" smtClean="0"/>
              <a:t> ka</a:t>
            </a:r>
            <a:r>
              <a:rPr lang="cs-CZ" sz="1600" dirty="0" err="1" smtClean="0"/>
              <a:t>ždém</a:t>
            </a:r>
            <a:r>
              <a:rPr lang="cs-CZ" sz="1600" dirty="0" smtClean="0"/>
              <a:t> z nich se podílí všechny ionty mříže.</a:t>
            </a:r>
            <a:r>
              <a:rPr lang="cs-CZ" sz="1600" dirty="0" smtClean="0">
                <a:latin typeface="Cambria Math"/>
                <a:ea typeface="Cambria Math"/>
              </a:rPr>
              <a:t> </a:t>
            </a:r>
          </a:p>
          <a:p>
            <a:r>
              <a:rPr lang="cs-CZ" sz="1600" dirty="0" smtClean="0">
                <a:solidFill>
                  <a:srgbClr val="0000FF"/>
                </a:solidFill>
              </a:rPr>
              <a:t>Výchylka každého iontu je superpozicí jeho účasti ve všech normálních kmitech.</a:t>
            </a:r>
            <a:endParaRPr lang="cs-CZ" sz="1400" dirty="0">
              <a:solidFill>
                <a:srgbClr val="0000FF"/>
              </a:solidFill>
            </a:endParaRPr>
          </a:p>
        </p:txBody>
      </p:sp>
      <p:grpSp>
        <p:nvGrpSpPr>
          <p:cNvPr id="16" name="Skupina 15"/>
          <p:cNvGrpSpPr/>
          <p:nvPr/>
        </p:nvGrpSpPr>
        <p:grpSpPr>
          <a:xfrm>
            <a:off x="2071670" y="2214554"/>
            <a:ext cx="4429156" cy="714380"/>
            <a:chOff x="2071670" y="2214554"/>
            <a:chExt cx="4429156" cy="714380"/>
          </a:xfrm>
        </p:grpSpPr>
        <p:sp>
          <p:nvSpPr>
            <p:cNvPr id="12" name="Zaoblený obdélník 11"/>
            <p:cNvSpPr/>
            <p:nvPr/>
          </p:nvSpPr>
          <p:spPr>
            <a:xfrm>
              <a:off x="2071670" y="2214554"/>
              <a:ext cx="4429156" cy="714380"/>
            </a:xfrm>
            <a:prstGeom prst="roundRect">
              <a:avLst>
                <a:gd name="adj" fmla="val 7186"/>
              </a:avLst>
            </a:prstGeom>
            <a:solidFill>
              <a:srgbClr val="F7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9" name="Objekt 8"/>
            <p:cNvGraphicFramePr>
              <a:graphicFrameLocks noChangeAspect="1"/>
            </p:cNvGraphicFramePr>
            <p:nvPr/>
          </p:nvGraphicFramePr>
          <p:xfrm>
            <a:off x="2143108" y="2285992"/>
            <a:ext cx="4326825" cy="642942"/>
          </p:xfrm>
          <a:graphic>
            <a:graphicData uri="http://schemas.openxmlformats.org/presentationml/2006/ole">
              <p:oleObj spid="_x0000_s70658" name="Rovnice" r:id="rId3" imgW="3162240" imgH="469800" progId="Equation.3">
                <p:embed/>
              </p:oleObj>
            </a:graphicData>
          </a:graphic>
        </p:graphicFrame>
      </p:grpSp>
      <p:sp>
        <p:nvSpPr>
          <p:cNvPr id="10" name="TextovéPole 9"/>
          <p:cNvSpPr txBox="1"/>
          <p:nvPr/>
        </p:nvSpPr>
        <p:spPr>
          <a:xfrm>
            <a:off x="714348" y="3071810"/>
            <a:ext cx="7429552" cy="615553"/>
          </a:xfrm>
          <a:prstGeom prst="rect">
            <a:avLst/>
          </a:prstGeom>
          <a:noFill/>
        </p:spPr>
        <p:txBody>
          <a:bodyPr wrap="square" rtlCol="0">
            <a:spAutoFit/>
          </a:bodyPr>
          <a:lstStyle/>
          <a:p>
            <a:r>
              <a:rPr lang="cs-CZ" sz="1600" dirty="0" smtClean="0"/>
              <a:t>kde koeficienty  </a:t>
            </a:r>
            <a:r>
              <a:rPr lang="cs-CZ" sz="1600" i="1" dirty="0" smtClean="0">
                <a:latin typeface="Times New Roman" pitchFamily="18" charset="0"/>
                <a:cs typeface="Times New Roman" pitchFamily="18" charset="0"/>
              </a:rPr>
              <a:t>Q</a:t>
            </a:r>
            <a:r>
              <a:rPr lang="cs-CZ" sz="1600" dirty="0" smtClean="0"/>
              <a:t>  jsou nám už známé normální souřadnice v nichž je </a:t>
            </a:r>
            <a:r>
              <a:rPr lang="cs-CZ" sz="1600" dirty="0" err="1" smtClean="0"/>
              <a:t>hamiltonián</a:t>
            </a:r>
            <a:r>
              <a:rPr lang="cs-CZ" sz="1600" dirty="0" smtClean="0"/>
              <a:t> mříže roven </a:t>
            </a:r>
            <a:r>
              <a:rPr lang="cs-CZ" sz="1600" dirty="0" err="1" smtClean="0"/>
              <a:t>hamiltoniánu</a:t>
            </a:r>
            <a:r>
              <a:rPr lang="cs-CZ" sz="1600" dirty="0" smtClean="0"/>
              <a:t> souboru </a:t>
            </a:r>
            <a:r>
              <a:rPr lang="cs-CZ" sz="1600" dirty="0" err="1" smtClean="0"/>
              <a:t>3</a:t>
            </a:r>
            <a:r>
              <a:rPr lang="cs-CZ" sz="1600" i="1" dirty="0" err="1" smtClean="0">
                <a:latin typeface="Times New Roman" pitchFamily="18" charset="0"/>
                <a:cs typeface="Times New Roman" pitchFamily="18" charset="0"/>
              </a:rPr>
              <a:t>Ns</a:t>
            </a:r>
            <a:r>
              <a:rPr lang="cs-CZ" sz="1600" dirty="0" smtClean="0"/>
              <a:t> </a:t>
            </a:r>
            <a:r>
              <a:rPr lang="cs-CZ" dirty="0" smtClean="0"/>
              <a:t> </a:t>
            </a:r>
            <a:r>
              <a:rPr lang="cs-CZ" sz="1600" dirty="0" smtClean="0"/>
              <a:t>nezávislých harmonických oscilátorů.</a:t>
            </a:r>
            <a:endParaRPr lang="cs-CZ" dirty="0"/>
          </a:p>
        </p:txBody>
      </p:sp>
      <p:sp>
        <p:nvSpPr>
          <p:cNvPr id="11" name="TextovéPole 10"/>
          <p:cNvSpPr txBox="1"/>
          <p:nvPr/>
        </p:nvSpPr>
        <p:spPr>
          <a:xfrm>
            <a:off x="642910" y="3786190"/>
            <a:ext cx="7572428" cy="677108"/>
          </a:xfrm>
          <a:prstGeom prst="rect">
            <a:avLst/>
          </a:prstGeom>
          <a:noFill/>
        </p:spPr>
        <p:txBody>
          <a:bodyPr wrap="square" rtlCol="0">
            <a:spAutoFit/>
          </a:bodyPr>
          <a:lstStyle/>
          <a:p>
            <a:r>
              <a:rPr lang="cs-CZ" dirty="0" smtClean="0"/>
              <a:t>Nahradíme-li </a:t>
            </a:r>
            <a:r>
              <a:rPr lang="cs-CZ" i="1" dirty="0" smtClean="0">
                <a:latin typeface="Times New Roman" pitchFamily="18" charset="0"/>
                <a:cs typeface="Times New Roman" pitchFamily="18" charset="0"/>
              </a:rPr>
              <a:t>Q</a:t>
            </a:r>
            <a:r>
              <a:rPr lang="cs-CZ" dirty="0" smtClean="0"/>
              <a:t> operátorem </a:t>
            </a:r>
            <a:r>
              <a:rPr lang="cs-CZ" dirty="0" smtClean="0">
                <a:latin typeface="Times New Roman" pitchFamily="18" charset="0"/>
                <a:cs typeface="Times New Roman" pitchFamily="18" charset="0"/>
              </a:rPr>
              <a:t>Q </a:t>
            </a:r>
            <a:r>
              <a:rPr lang="cs-CZ" dirty="0" smtClean="0"/>
              <a:t>a ten vyjádříme pomocí operátorů </a:t>
            </a:r>
            <a:r>
              <a:rPr lang="cs-CZ" sz="2000" dirty="0" smtClean="0">
                <a:latin typeface="Times New Roman" pitchFamily="18" charset="0"/>
                <a:cs typeface="Times New Roman" pitchFamily="18" charset="0"/>
              </a:rPr>
              <a:t>a</a:t>
            </a:r>
            <a:r>
              <a:rPr lang="cs-CZ" sz="2000" baseline="30000" dirty="0" smtClean="0"/>
              <a:t>+</a:t>
            </a:r>
            <a:r>
              <a:rPr lang="cs-CZ" sz="2000" dirty="0" smtClean="0"/>
              <a:t>, </a:t>
            </a:r>
            <a:r>
              <a:rPr lang="cs-CZ" sz="2000" dirty="0" smtClean="0">
                <a:latin typeface="Times New Roman" pitchFamily="18" charset="0"/>
                <a:cs typeface="Times New Roman" pitchFamily="18" charset="0"/>
              </a:rPr>
              <a:t>a </a:t>
            </a:r>
            <a:br>
              <a:rPr lang="cs-CZ" sz="2000" dirty="0" smtClean="0">
                <a:latin typeface="Times New Roman" pitchFamily="18" charset="0"/>
                <a:cs typeface="Times New Roman" pitchFamily="18" charset="0"/>
              </a:rPr>
            </a:br>
            <a:r>
              <a:rPr lang="cs-CZ" sz="1600" dirty="0" smtClean="0"/>
              <a:t>(viz předchozí</a:t>
            </a:r>
            <a:r>
              <a:rPr lang="cs-CZ" sz="1600" dirty="0" smtClean="0">
                <a:hlinkClick r:id="rId4" action="ppaction://hlinksldjump"/>
              </a:rPr>
              <a:t> </a:t>
            </a:r>
            <a:r>
              <a:rPr lang="cs-CZ" sz="1600" i="1" dirty="0" smtClean="0">
                <a:hlinkClick r:id="rId4" action="ppaction://hlinksldjump"/>
              </a:rPr>
              <a:t>operátor</a:t>
            </a:r>
            <a:r>
              <a:rPr lang="cs-CZ" sz="1600" dirty="0" smtClean="0">
                <a:hlinkClick r:id="rId4" action="ppaction://hlinksldjump"/>
              </a:rPr>
              <a:t> </a:t>
            </a:r>
            <a:r>
              <a:rPr lang="cs-CZ" sz="1600" dirty="0" smtClean="0">
                <a:latin typeface="Times New Roman" pitchFamily="18" charset="0"/>
                <a:cs typeface="Times New Roman" pitchFamily="18" charset="0"/>
                <a:hlinkClick r:id="rId4" action="ppaction://hlinksldjump"/>
              </a:rPr>
              <a:t>x </a:t>
            </a:r>
            <a:r>
              <a:rPr lang="cs-CZ" sz="1600" dirty="0" smtClean="0"/>
              <a:t>pro harmonický oscilátor)</a:t>
            </a:r>
            <a:r>
              <a:rPr lang="cs-CZ" dirty="0" smtClean="0"/>
              <a:t>  dostaneme </a:t>
            </a:r>
            <a:r>
              <a:rPr lang="cs-CZ" i="1" dirty="0" smtClean="0">
                <a:solidFill>
                  <a:srgbClr val="FF0000"/>
                </a:solidFill>
              </a:rPr>
              <a:t>operátor výchylky</a:t>
            </a:r>
            <a:endParaRPr lang="cs-CZ" i="1" dirty="0">
              <a:solidFill>
                <a:srgbClr val="FF0000"/>
              </a:solidFill>
            </a:endParaRPr>
          </a:p>
        </p:txBody>
      </p:sp>
      <p:graphicFrame>
        <p:nvGraphicFramePr>
          <p:cNvPr id="13" name="Objekt 12"/>
          <p:cNvGraphicFramePr>
            <a:graphicFrameLocks noChangeAspect="1"/>
          </p:cNvGraphicFramePr>
          <p:nvPr/>
        </p:nvGraphicFramePr>
        <p:xfrm>
          <a:off x="1391129" y="4634979"/>
          <a:ext cx="6038391" cy="785818"/>
        </p:xfrm>
        <a:graphic>
          <a:graphicData uri="http://schemas.openxmlformats.org/presentationml/2006/ole">
            <p:oleObj spid="_x0000_s70660" name="Rovnice" r:id="rId5" imgW="3708360" imgH="482400" progId="Equation.3">
              <p:embed/>
            </p:oleObj>
          </a:graphicData>
        </a:graphic>
      </p:graphicFrame>
      <p:sp>
        <p:nvSpPr>
          <p:cNvPr id="14" name="TextovéPole 13"/>
          <p:cNvSpPr txBox="1"/>
          <p:nvPr/>
        </p:nvSpPr>
        <p:spPr>
          <a:xfrm>
            <a:off x="785786" y="5715016"/>
            <a:ext cx="7429552" cy="769441"/>
          </a:xfrm>
          <a:prstGeom prst="rect">
            <a:avLst/>
          </a:prstGeom>
          <a:noFill/>
        </p:spPr>
        <p:txBody>
          <a:bodyPr wrap="square" rtlCol="0">
            <a:spAutoFit/>
          </a:bodyPr>
          <a:lstStyle/>
          <a:p>
            <a:r>
              <a:rPr lang="cs-CZ" sz="1400" i="1" dirty="0" smtClean="0"/>
              <a:t>Poznámky:</a:t>
            </a:r>
          </a:p>
          <a:p>
            <a:pPr>
              <a:buFont typeface="Arial" pitchFamily="34" charset="0"/>
              <a:buChar char="•"/>
            </a:pPr>
            <a:r>
              <a:rPr lang="cs-CZ" sz="1400" dirty="0" smtClean="0"/>
              <a:t>  v </a:t>
            </a:r>
            <a:r>
              <a:rPr lang="cs-CZ" sz="1400" dirty="0" err="1" smtClean="0"/>
              <a:t>souřadniccové</a:t>
            </a:r>
            <a:r>
              <a:rPr lang="cs-CZ" sz="1400" dirty="0" smtClean="0"/>
              <a:t> reprezentaci je operátor </a:t>
            </a:r>
            <a:r>
              <a:rPr lang="cs-CZ" sz="1600" dirty="0" smtClean="0">
                <a:latin typeface="Times New Roman" pitchFamily="18" charset="0"/>
                <a:cs typeface="Times New Roman" pitchFamily="18" charset="0"/>
              </a:rPr>
              <a:t>u</a:t>
            </a:r>
            <a:r>
              <a:rPr lang="cs-CZ" sz="1400" dirty="0" smtClean="0"/>
              <a:t> roven výchylce  </a:t>
            </a:r>
            <a:r>
              <a:rPr lang="cs-CZ" sz="1600" i="1" dirty="0" smtClean="0">
                <a:latin typeface="Times New Roman" pitchFamily="18" charset="0"/>
                <a:cs typeface="Times New Roman" pitchFamily="18" charset="0"/>
              </a:rPr>
              <a:t>u ,</a:t>
            </a:r>
          </a:p>
          <a:p>
            <a:pPr>
              <a:buFont typeface="Arial" pitchFamily="34" charset="0"/>
              <a:buChar char="•"/>
            </a:pPr>
            <a:r>
              <a:rPr lang="cs-CZ" sz="1400" dirty="0" smtClean="0"/>
              <a:t>  index </a:t>
            </a:r>
            <a:r>
              <a:rPr lang="en-US" sz="1400" dirty="0" smtClean="0"/>
              <a:t>(</a:t>
            </a:r>
            <a:r>
              <a:rPr lang="cs-CZ" sz="1400" b="1" i="1" dirty="0" smtClean="0"/>
              <a:t>–q</a:t>
            </a:r>
            <a:r>
              <a:rPr lang="cs-CZ" sz="1400" dirty="0" smtClean="0"/>
              <a:t>,</a:t>
            </a:r>
            <a:r>
              <a:rPr lang="cs-CZ" sz="700" dirty="0" smtClean="0"/>
              <a:t> </a:t>
            </a:r>
            <a:r>
              <a:rPr lang="cs-CZ" sz="1400" i="1" dirty="0" smtClean="0"/>
              <a:t>j</a:t>
            </a:r>
            <a:r>
              <a:rPr lang="en-US" sz="1400" dirty="0" smtClean="0"/>
              <a:t>) u </a:t>
            </a:r>
            <a:r>
              <a:rPr lang="en-US" sz="1400" dirty="0" err="1" smtClean="0"/>
              <a:t>oper</a:t>
            </a:r>
            <a:r>
              <a:rPr lang="cs-CZ" sz="1400" dirty="0" smtClean="0"/>
              <a:t>á</a:t>
            </a:r>
            <a:r>
              <a:rPr lang="en-US" sz="1400" dirty="0" err="1" smtClean="0"/>
              <a:t>toru</a:t>
            </a:r>
            <a:r>
              <a:rPr lang="cs-CZ" sz="1400" i="1" dirty="0" smtClean="0"/>
              <a:t> </a:t>
            </a:r>
            <a:r>
              <a:rPr lang="cs-CZ" sz="1400" dirty="0" smtClean="0"/>
              <a:t>a</a:t>
            </a:r>
            <a:r>
              <a:rPr lang="cs-CZ" sz="1400" baseline="30000" dirty="0" smtClean="0"/>
              <a:t>+</a:t>
            </a:r>
            <a:r>
              <a:rPr lang="cs-CZ" sz="1400" i="1" dirty="0" smtClean="0"/>
              <a:t>  </a:t>
            </a:r>
            <a:r>
              <a:rPr lang="cs-CZ" sz="1400" dirty="0" smtClean="0"/>
              <a:t>je důsledkem relace </a:t>
            </a:r>
            <a:r>
              <a:rPr lang="cs-CZ" sz="1400" i="1" dirty="0" smtClean="0"/>
              <a:t>Q</a:t>
            </a:r>
            <a:r>
              <a:rPr lang="cs-CZ" sz="1400" dirty="0" smtClean="0"/>
              <a:t>*(</a:t>
            </a:r>
            <a:r>
              <a:rPr lang="cs-CZ" sz="1400" b="1" i="1" dirty="0" smtClean="0"/>
              <a:t>q</a:t>
            </a:r>
            <a:r>
              <a:rPr lang="cs-CZ" sz="1400" dirty="0" smtClean="0"/>
              <a:t>,</a:t>
            </a:r>
            <a:r>
              <a:rPr lang="cs-CZ" sz="1400" i="1" dirty="0" smtClean="0"/>
              <a:t>j</a:t>
            </a:r>
            <a:r>
              <a:rPr lang="en-US" sz="1400" dirty="0" smtClean="0"/>
              <a:t>;</a:t>
            </a:r>
            <a:r>
              <a:rPr lang="en-US" sz="1400" i="1" dirty="0" smtClean="0"/>
              <a:t>t</a:t>
            </a:r>
            <a:r>
              <a:rPr lang="en-US" sz="1400" dirty="0" smtClean="0"/>
              <a:t>)=</a:t>
            </a:r>
            <a:r>
              <a:rPr lang="en-US" sz="1400" i="1" dirty="0" smtClean="0"/>
              <a:t>Q</a:t>
            </a:r>
            <a:r>
              <a:rPr lang="en-US" sz="1400" dirty="0" smtClean="0"/>
              <a:t>(</a:t>
            </a:r>
            <a:r>
              <a:rPr lang="en-US" sz="1400" b="1" i="1" dirty="0" smtClean="0"/>
              <a:t>-</a:t>
            </a:r>
            <a:r>
              <a:rPr lang="en-US" sz="1400" b="1" i="1" dirty="0" err="1" smtClean="0"/>
              <a:t>q</a:t>
            </a:r>
            <a:r>
              <a:rPr lang="en-US" sz="1400" dirty="0" err="1" smtClean="0"/>
              <a:t>,</a:t>
            </a:r>
            <a:r>
              <a:rPr lang="en-US" sz="1400" i="1" dirty="0" err="1" smtClean="0"/>
              <a:t>j</a:t>
            </a:r>
            <a:r>
              <a:rPr lang="en-US" sz="1400" dirty="0" err="1" smtClean="0"/>
              <a:t>;</a:t>
            </a:r>
            <a:r>
              <a:rPr lang="en-US" sz="1400" i="1" dirty="0" err="1" smtClean="0"/>
              <a:t>t</a:t>
            </a:r>
            <a:r>
              <a:rPr lang="en-US" sz="1400" dirty="0" smtClean="0"/>
              <a:t>).</a:t>
            </a:r>
            <a:r>
              <a:rPr lang="cs-CZ" sz="1400" i="1" dirty="0" smtClean="0">
                <a:latin typeface="Times New Roman" pitchFamily="18" charset="0"/>
                <a:cs typeface="Times New Roman" pitchFamily="18" charset="0"/>
              </a:rPr>
              <a:t> </a:t>
            </a:r>
            <a:endParaRPr lang="cs-CZ" sz="1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3063</TotalTime>
  <Words>3753</Words>
  <Application>Microsoft Office PowerPoint</Application>
  <PresentationFormat>Předvádění na obrazovce (4:3)</PresentationFormat>
  <Paragraphs>440</Paragraphs>
  <Slides>49</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49</vt:i4>
      </vt:variant>
    </vt:vector>
  </HeadingPairs>
  <TitlesOfParts>
    <vt:vector size="51" baseType="lpstr">
      <vt:lpstr>Motiv sady Office</vt:lpstr>
      <vt:lpstr>Rovnice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vector>
  </TitlesOfParts>
  <Company>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ÚFKL</dc:creator>
  <cp:lastModifiedBy>ÚFKL</cp:lastModifiedBy>
  <cp:revision>499</cp:revision>
  <dcterms:created xsi:type="dcterms:W3CDTF">2009-12-17T10:57:32Z</dcterms:created>
  <dcterms:modified xsi:type="dcterms:W3CDTF">2011-02-12T12:14:15Z</dcterms:modified>
</cp:coreProperties>
</file>