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6" r:id="rId2"/>
    <p:sldId id="256" r:id="rId3"/>
    <p:sldId id="268" r:id="rId4"/>
    <p:sldId id="267" r:id="rId5"/>
    <p:sldId id="265" r:id="rId6"/>
    <p:sldId id="269" r:id="rId7"/>
    <p:sldId id="270" r:id="rId8"/>
    <p:sldId id="271" r:id="rId9"/>
    <p:sldId id="263" r:id="rId10"/>
    <p:sldId id="266" r:id="rId11"/>
    <p:sldId id="264" r:id="rId12"/>
    <p:sldId id="262" r:id="rId13"/>
    <p:sldId id="259" r:id="rId14"/>
    <p:sldId id="260" r:id="rId15"/>
    <p:sldId id="261" r:id="rId16"/>
    <p:sldId id="257" r:id="rId17"/>
    <p:sldId id="258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7" r:id="rId28"/>
    <p:sldId id="288" r:id="rId29"/>
    <p:sldId id="290" r:id="rId30"/>
    <p:sldId id="291" r:id="rId31"/>
    <p:sldId id="292" r:id="rId32"/>
    <p:sldId id="281" r:id="rId33"/>
    <p:sldId id="283" r:id="rId34"/>
    <p:sldId id="285" r:id="rId35"/>
    <p:sldId id="282" r:id="rId36"/>
    <p:sldId id="289" r:id="rId37"/>
    <p:sldId id="284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DD"/>
    <a:srgbClr val="FFFFC1"/>
    <a:srgbClr val="B5CA8C"/>
    <a:srgbClr val="ECF2FA"/>
    <a:srgbClr val="9E3A38"/>
    <a:srgbClr val="FFF3E7"/>
    <a:srgbClr val="DBD600"/>
    <a:srgbClr val="FFFFE1"/>
    <a:srgbClr val="FFFDF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7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2A0AA-1248-4801-A1C5-1E3559639A45}" type="datetimeFigureOut">
              <a:rPr lang="cs-CZ" smtClean="0"/>
              <a:pPr/>
              <a:t>10.6.2011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F6F52-44F2-41C4-A6F2-B2930B48D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6F52-44F2-41C4-A6F2-B2930B48DCD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6F52-44F2-41C4-A6F2-B2930B48DCD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BCA1-8775-4FA4-977E-0F5E6892ABD9}" type="datetimeFigureOut">
              <a:rPr lang="cs-CZ" smtClean="0"/>
              <a:pPr/>
              <a:t>10.6.2011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FB7B-B160-4452-BAA4-E0C93207D8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BCA1-8775-4FA4-977E-0F5E6892ABD9}" type="datetimeFigureOut">
              <a:rPr lang="cs-CZ" smtClean="0"/>
              <a:pPr/>
              <a:t>10.6.2011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FB7B-B160-4452-BAA4-E0C93207D8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BCA1-8775-4FA4-977E-0F5E6892ABD9}" type="datetimeFigureOut">
              <a:rPr lang="cs-CZ" smtClean="0"/>
              <a:pPr/>
              <a:t>10.6.2011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FB7B-B160-4452-BAA4-E0C93207D8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BCA1-8775-4FA4-977E-0F5E6892ABD9}" type="datetimeFigureOut">
              <a:rPr lang="cs-CZ" smtClean="0"/>
              <a:pPr/>
              <a:t>10.6.2011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FB7B-B160-4452-BAA4-E0C93207D8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BCA1-8775-4FA4-977E-0F5E6892ABD9}" type="datetimeFigureOut">
              <a:rPr lang="cs-CZ" smtClean="0"/>
              <a:pPr/>
              <a:t>10.6.2011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FB7B-B160-4452-BAA4-E0C93207D8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BCA1-8775-4FA4-977E-0F5E6892ABD9}" type="datetimeFigureOut">
              <a:rPr lang="cs-CZ" smtClean="0"/>
              <a:pPr/>
              <a:t>10.6.2011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FB7B-B160-4452-BAA4-E0C93207D8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BCA1-8775-4FA4-977E-0F5E6892ABD9}" type="datetimeFigureOut">
              <a:rPr lang="cs-CZ" smtClean="0"/>
              <a:pPr/>
              <a:t>10.6.2011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FB7B-B160-4452-BAA4-E0C93207D8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BCA1-8775-4FA4-977E-0F5E6892ABD9}" type="datetimeFigureOut">
              <a:rPr lang="cs-CZ" smtClean="0"/>
              <a:pPr/>
              <a:t>10.6.2011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FB7B-B160-4452-BAA4-E0C93207D8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BCA1-8775-4FA4-977E-0F5E6892ABD9}" type="datetimeFigureOut">
              <a:rPr lang="cs-CZ" smtClean="0"/>
              <a:pPr/>
              <a:t>10.6.2011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FB7B-B160-4452-BAA4-E0C93207D8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BCA1-8775-4FA4-977E-0F5E6892ABD9}" type="datetimeFigureOut">
              <a:rPr lang="cs-CZ" smtClean="0"/>
              <a:pPr/>
              <a:t>10.6.2011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FB7B-B160-4452-BAA4-E0C93207D8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BCA1-8775-4FA4-977E-0F5E6892ABD9}" type="datetimeFigureOut">
              <a:rPr lang="cs-CZ" smtClean="0"/>
              <a:pPr/>
              <a:t>10.6.2011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FB7B-B160-4452-BAA4-E0C93207D8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9BCA1-8775-4FA4-977E-0F5E6892ABD9}" type="datetimeFigureOut">
              <a:rPr lang="cs-CZ" smtClean="0"/>
              <a:pPr/>
              <a:t>10.6.2011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FB7B-B160-4452-BAA4-E0C93207D8F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://en.wikipedia.org/wiki/File:Cubic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Cubic-face-centered.svg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en.wikipedia.org/wiki/File:Cubic-body-centered.svg" TargetMode="External"/><Relationship Id="rId9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hyperlink" Target="http://en.wikipedia.org/wiki/File:Triclinic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Monoclinic-base-centered.svg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en.wikipedia.org/wiki/File:Monoclinic.sv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Orthorhombic-face-centered.svg" TargetMode="External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hyperlink" Target="http://en.wikipedia.org/wiki/File:Tetragonal-body-centered.svg" TargetMode="External"/><Relationship Id="rId2" Type="http://schemas.openxmlformats.org/officeDocument/2006/relationships/hyperlink" Target="http://en.wikipedia.org/wiki/File:Orthorhombic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Orthorhombic-body-centered.svg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hyperlink" Target="http://en.wikipedia.org/wiki/File:Tetragonal.svg" TargetMode="External"/><Relationship Id="rId4" Type="http://schemas.openxmlformats.org/officeDocument/2006/relationships/hyperlink" Target="http://en.wikipedia.org/wiki/File:Orthorhombic-base-centered.svg" TargetMode="Externa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en.wikipedia.org/wiki/File:Rhombohedral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://en.wikipedia.org/wiki/File:Hexagonal_lattice.sv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slide" Target="slide5.xml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38.x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hyperlink" Target="/Vyuka/Pardubice/Krystaly/crystalview.bat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image" Target="../media/image2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upload.wikimedia.org/wikipedia/commons/d/d4/Wigner-Seitz-Zelle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.jpeg"/><Relationship Id="rId7" Type="http://schemas.openxmlformats.org/officeDocument/2006/relationships/image" Target="../media/image5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54.gif"/><Relationship Id="rId9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e/2d-bravais.svg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6.jpeg"/><Relationship Id="rId5" Type="http://schemas.openxmlformats.org/officeDocument/2006/relationships/slide" Target="slide25.xml"/><Relationship Id="rId4" Type="http://schemas.openxmlformats.org/officeDocument/2006/relationships/oleObject" Target="../embeddings/oleObject1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2500306"/>
            <a:ext cx="87154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Krystal</a:t>
            </a:r>
            <a:r>
              <a:rPr lang="cs-CZ" sz="9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ové</a:t>
            </a:r>
            <a:r>
              <a:rPr lang="cs-CZ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mříže</a:t>
            </a:r>
            <a:endParaRPr lang="cs-CZ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nyu.edu/classes/tuckerman/honors.chem/lectures/lecture_20/ppipe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92076"/>
            <a:ext cx="6008698" cy="6720255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813922" y="2762904"/>
            <a:ext cx="164250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7 </a:t>
            </a:r>
            <a:r>
              <a:rPr lang="cs-CZ" sz="2800" dirty="0" err="1" smtClean="0">
                <a:solidFill>
                  <a:srgbClr val="FF0000"/>
                </a:solidFill>
              </a:rPr>
              <a:t>syngonií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072065" y="214290"/>
            <a:ext cx="382252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Typy mříží – </a:t>
            </a:r>
            <a:r>
              <a:rPr lang="cs-CZ" sz="2400" dirty="0" err="1" smtClean="0">
                <a:solidFill>
                  <a:srgbClr val="FF0000"/>
                </a:solidFill>
              </a:rPr>
              <a:t>Bravaisovy</a:t>
            </a:r>
            <a:r>
              <a:rPr lang="cs-CZ" sz="2400" dirty="0" smtClean="0">
                <a:solidFill>
                  <a:srgbClr val="FF0000"/>
                </a:solidFill>
              </a:rPr>
              <a:t> mříže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1142984"/>
            <a:ext cx="82153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Uvnitř </a:t>
            </a:r>
            <a:r>
              <a:rPr lang="cs-CZ" dirty="0" err="1" smtClean="0"/>
              <a:t>syngonie</a:t>
            </a:r>
            <a:r>
              <a:rPr lang="cs-CZ" dirty="0" smtClean="0"/>
              <a:t> může existovat více </a:t>
            </a:r>
            <a:r>
              <a:rPr lang="cs-CZ" i="1" dirty="0" smtClean="0"/>
              <a:t>typů mříže.</a:t>
            </a:r>
          </a:p>
          <a:p>
            <a:endParaRPr lang="cs-CZ" i="1" dirty="0" smtClean="0"/>
          </a:p>
          <a:p>
            <a:r>
              <a:rPr lang="cs-CZ" dirty="0" smtClean="0"/>
              <a:t>Dvě mříže patří </a:t>
            </a: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  <a:t>k témuž typu</a:t>
            </a:r>
            <a:r>
              <a:rPr lang="cs-CZ" i="1" dirty="0" smtClean="0"/>
              <a:t> </a:t>
            </a:r>
            <a:r>
              <a:rPr lang="cs-CZ" dirty="0" smtClean="0"/>
              <a:t>je-li možné </a:t>
            </a: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  <a:t>převést jednu v druhou</a:t>
            </a:r>
          </a:p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spojitou deformací během níž se nezmění symetrie mříže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sz="2000" dirty="0" smtClean="0"/>
              <a:t>Existuje  celkem </a:t>
            </a:r>
            <a:r>
              <a:rPr lang="cs-CZ" sz="2000" b="1" dirty="0" smtClean="0">
                <a:solidFill>
                  <a:srgbClr val="FF0000"/>
                </a:solidFill>
              </a:rPr>
              <a:t>14 typů mříží</a:t>
            </a:r>
            <a:r>
              <a:rPr lang="cs-CZ" sz="2000" dirty="0" smtClean="0">
                <a:solidFill>
                  <a:srgbClr val="FF0000"/>
                </a:solidFill>
              </a:rPr>
              <a:t>, tzv.  </a:t>
            </a:r>
            <a:r>
              <a:rPr lang="cs-CZ" sz="2000" b="1" dirty="0" err="1" smtClean="0">
                <a:solidFill>
                  <a:srgbClr val="FF0000"/>
                </a:solidFill>
              </a:rPr>
              <a:t>Bravaisových</a:t>
            </a:r>
            <a:r>
              <a:rPr lang="cs-CZ" sz="2000" dirty="0" smtClean="0">
                <a:solidFill>
                  <a:srgbClr val="FF0000"/>
                </a:solidFill>
              </a:rPr>
              <a:t> mříží</a:t>
            </a:r>
          </a:p>
          <a:p>
            <a:r>
              <a:rPr lang="cs-CZ" sz="2000" dirty="0" smtClean="0"/>
              <a:t>(</a:t>
            </a:r>
            <a:r>
              <a:rPr lang="cs-CZ" dirty="0" smtClean="0"/>
              <a:t>které nejsou rovnoměrně rozděleny mezi </a:t>
            </a:r>
            <a:r>
              <a:rPr lang="cs-CZ" dirty="0" err="1" smtClean="0"/>
              <a:t>syngonie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r>
              <a:rPr lang="cs-CZ" b="1" i="1" dirty="0" smtClean="0">
                <a:solidFill>
                  <a:srgbClr val="FF0000"/>
                </a:solidFill>
              </a:rPr>
              <a:t>Primitivní buňka</a:t>
            </a:r>
            <a:r>
              <a:rPr lang="cs-CZ" dirty="0" smtClean="0"/>
              <a:t> je rovnoběžnostěn s hranami </a:t>
            </a:r>
            <a:r>
              <a:rPr lang="en-US" b="1" i="1" dirty="0" smtClean="0"/>
              <a:t>a</a:t>
            </a:r>
            <a:r>
              <a:rPr lang="cs-CZ" sz="2000" b="1" baseline="-25000" dirty="0" smtClean="0"/>
              <a:t>1</a:t>
            </a:r>
            <a:r>
              <a:rPr lang="cs-CZ" sz="2000" dirty="0" smtClean="0"/>
              <a:t>,</a:t>
            </a:r>
            <a:r>
              <a:rPr lang="cs-CZ" sz="2000" b="1" dirty="0" smtClean="0"/>
              <a:t> </a:t>
            </a:r>
            <a:r>
              <a:rPr lang="en-US" b="1" i="1" dirty="0" smtClean="0"/>
              <a:t>a</a:t>
            </a:r>
            <a:r>
              <a:rPr lang="cs-CZ" sz="2000" b="1" baseline="-25000" dirty="0" smtClean="0"/>
              <a:t>2</a:t>
            </a:r>
            <a:r>
              <a:rPr lang="cs-CZ" sz="2000" dirty="0" smtClean="0"/>
              <a:t>,</a:t>
            </a:r>
            <a:r>
              <a:rPr lang="cs-CZ" sz="2000" b="1" dirty="0" smtClean="0"/>
              <a:t> </a:t>
            </a:r>
            <a:r>
              <a:rPr lang="en-US" b="1" i="1" dirty="0" err="1" smtClean="0"/>
              <a:t>a</a:t>
            </a:r>
            <a:r>
              <a:rPr lang="en-US" sz="2000" b="1" baseline="-25000" dirty="0" err="1" smtClean="0"/>
              <a:t>3</a:t>
            </a:r>
            <a:r>
              <a:rPr lang="cs-CZ" sz="1600" b="1" baseline="-25000" dirty="0" smtClean="0"/>
              <a:t>   </a:t>
            </a:r>
            <a:r>
              <a:rPr lang="cs-CZ" sz="1600" i="1" dirty="0" smtClean="0">
                <a:latin typeface="Cambria" pitchFamily="18" charset="0"/>
              </a:rPr>
              <a:t>(dále také  </a:t>
            </a:r>
            <a:r>
              <a:rPr lang="cs-CZ" b="1" i="1" dirty="0" smtClean="0">
                <a:latin typeface="Calibri" pitchFamily="34" charset="0"/>
              </a:rPr>
              <a:t>a, b, c</a:t>
            </a:r>
            <a:r>
              <a:rPr lang="cs-CZ" i="1" dirty="0" smtClean="0">
                <a:latin typeface="Calibri" pitchFamily="34" charset="0"/>
              </a:rPr>
              <a:t>)</a:t>
            </a:r>
            <a:r>
              <a:rPr lang="cs-CZ" dirty="0" smtClean="0">
                <a:latin typeface="Calibri" pitchFamily="34" charset="0"/>
              </a:rPr>
              <a:t>.</a:t>
            </a:r>
          </a:p>
          <a:p>
            <a:r>
              <a:rPr lang="cs-CZ" dirty="0" smtClean="0">
                <a:latin typeface="Calibri" pitchFamily="34" charset="0"/>
              </a:rPr>
              <a:t>Tento útvar má mřížové body pouze ve vrcholech rovnoběžnostěnu  a nemusí mít  plnou symetrii mříže (grupu symetrie </a:t>
            </a:r>
            <a:r>
              <a:rPr lang="cs-CZ" dirty="0" err="1" smtClean="0">
                <a:latin typeface="Calibri" pitchFamily="34" charset="0"/>
              </a:rPr>
              <a:t>syngonie</a:t>
            </a:r>
            <a:r>
              <a:rPr lang="cs-CZ" dirty="0" smtClean="0">
                <a:latin typeface="Calibri" pitchFamily="34" charset="0"/>
              </a:rPr>
              <a:t>).</a:t>
            </a:r>
          </a:p>
          <a:p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Výhodnější může někdy být nezadávat </a:t>
            </a:r>
            <a:r>
              <a:rPr lang="cs-CZ" dirty="0" err="1" smtClean="0">
                <a:latin typeface="Calibri" pitchFamily="34" charset="0"/>
              </a:rPr>
              <a:t>Bravaisovu</a:t>
            </a:r>
            <a:r>
              <a:rPr lang="cs-CZ" dirty="0" smtClean="0">
                <a:latin typeface="Calibri" pitchFamily="34" charset="0"/>
              </a:rPr>
              <a:t> mříž pomocí elementárních translací </a:t>
            </a:r>
            <a:r>
              <a:rPr lang="en-US" b="1" i="1" dirty="0" smtClean="0"/>
              <a:t>a</a:t>
            </a:r>
            <a:r>
              <a:rPr lang="cs-CZ" b="1" baseline="-25000" dirty="0" smtClean="0"/>
              <a:t>1</a:t>
            </a:r>
            <a:r>
              <a:rPr lang="cs-CZ" dirty="0" smtClean="0"/>
              <a:t>,</a:t>
            </a:r>
            <a:r>
              <a:rPr lang="cs-CZ" b="1" dirty="0" smtClean="0"/>
              <a:t> </a:t>
            </a:r>
            <a:r>
              <a:rPr lang="en-US" b="1" i="1" dirty="0" smtClean="0"/>
              <a:t>a</a:t>
            </a:r>
            <a:r>
              <a:rPr lang="cs-CZ" b="1" baseline="-25000" dirty="0" smtClean="0"/>
              <a:t>2</a:t>
            </a:r>
            <a:r>
              <a:rPr lang="cs-CZ" dirty="0" smtClean="0"/>
              <a:t>,</a:t>
            </a:r>
            <a:r>
              <a:rPr lang="cs-CZ" b="1" dirty="0" smtClean="0"/>
              <a:t> </a:t>
            </a:r>
            <a:r>
              <a:rPr lang="en-US" b="1" i="1" dirty="0" err="1" smtClean="0"/>
              <a:t>a</a:t>
            </a:r>
            <a:r>
              <a:rPr lang="en-US" b="1" baseline="-25000" dirty="0" err="1" smtClean="0"/>
              <a:t>3</a:t>
            </a:r>
            <a:r>
              <a:rPr lang="cs-CZ" b="1" baseline="-25000" dirty="0" smtClean="0"/>
              <a:t> </a:t>
            </a:r>
            <a:r>
              <a:rPr lang="cs-CZ" dirty="0" smtClean="0"/>
              <a:t>,</a:t>
            </a:r>
            <a:r>
              <a:rPr lang="en-US" b="1" baseline="-25000" dirty="0" smtClean="0"/>
              <a:t> </a:t>
            </a:r>
            <a:r>
              <a:rPr lang="cs-CZ" dirty="0" smtClean="0">
                <a:latin typeface="Calibri" pitchFamily="34" charset="0"/>
              </a:rPr>
              <a:t>ale pomocí </a:t>
            </a:r>
            <a:r>
              <a:rPr lang="cs-CZ" b="1" i="1" dirty="0" smtClean="0">
                <a:solidFill>
                  <a:srgbClr val="FF0000"/>
                </a:solidFill>
                <a:latin typeface="Calibri" pitchFamily="34" charset="0"/>
              </a:rPr>
              <a:t>elementární buňky</a:t>
            </a:r>
            <a:r>
              <a:rPr lang="cs-CZ" dirty="0" smtClean="0"/>
              <a:t>, která má následující vlastnosti: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  má plnou symetrii mříže (grupu symetrie mříže),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  má co největší počet pravých úhlů a stran stejné délky,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  má co nejmenší objem.</a:t>
            </a:r>
          </a:p>
          <a:p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6907560" y="936293"/>
            <a:ext cx="1950720" cy="2421269"/>
            <a:chOff x="6836122" y="857232"/>
            <a:chExt cx="1950720" cy="2421269"/>
          </a:xfrm>
        </p:grpSpPr>
        <p:pic>
          <p:nvPicPr>
            <p:cNvPr id="4" name="Obrázek 3" descr="AugusteBravais_1811_1863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6122" y="857232"/>
              <a:ext cx="1950720" cy="1950720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6858016" y="2786058"/>
              <a:ext cx="19288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Auguste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Bravais</a:t>
              </a:r>
              <a:endParaRPr lang="en-US" sz="1400" dirty="0" smtClean="0"/>
            </a:p>
            <a:p>
              <a:pPr algn="ctr"/>
              <a:r>
                <a:rPr lang="en-US" sz="1200" dirty="0" smtClean="0"/>
                <a:t>(1811-1863)</a:t>
              </a:r>
              <a:endParaRPr lang="cs-CZ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42844" y="857232"/>
          <a:ext cx="8858314" cy="25121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00198"/>
                <a:gridCol w="1839529"/>
                <a:gridCol w="1839529"/>
                <a:gridCol w="1839529"/>
                <a:gridCol w="1839529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Syngonie</a:t>
                      </a:r>
                      <a:endParaRPr lang="cs-CZ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Bravaisova</a:t>
                      </a:r>
                      <a:r>
                        <a:rPr lang="en-US" sz="1600" dirty="0" smtClean="0"/>
                        <a:t> m</a:t>
                      </a:r>
                      <a:r>
                        <a:rPr lang="cs-CZ" sz="1600" dirty="0" err="1" smtClean="0"/>
                        <a:t>říž</a:t>
                      </a:r>
                      <a:endParaRPr lang="cs-CZ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14688"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kubická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jednoduchá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prostorově</a:t>
                      </a:r>
                      <a:r>
                        <a:rPr lang="cs-CZ" sz="1400" baseline="0" dirty="0" smtClean="0"/>
                        <a:t> centrovaná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plošně  centrovaná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bazálně centrovaná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84024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9" name="Skupina 8"/>
          <p:cNvGrpSpPr/>
          <p:nvPr/>
        </p:nvGrpSpPr>
        <p:grpSpPr>
          <a:xfrm>
            <a:off x="2000232" y="1857364"/>
            <a:ext cx="4824901" cy="1440000"/>
            <a:chOff x="2000232" y="1989000"/>
            <a:chExt cx="4824901" cy="1440000"/>
          </a:xfrm>
        </p:grpSpPr>
        <p:pic>
          <p:nvPicPr>
            <p:cNvPr id="5" name="Picture 47" descr="Cubic, simple">
              <a:hlinkClick r:id="rId2" tooltip="Cubic, simple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00232" y="1989000"/>
              <a:ext cx="1238711" cy="1440000"/>
            </a:xfrm>
            <a:prstGeom prst="rect">
              <a:avLst/>
            </a:prstGeom>
            <a:noFill/>
          </p:spPr>
        </p:pic>
        <p:pic>
          <p:nvPicPr>
            <p:cNvPr id="6" name="Picture 49" descr="Cubic, body-centered">
              <a:hlinkClick r:id="rId4" tooltip="Cubic, body-centered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9519" y="2000240"/>
              <a:ext cx="1207743" cy="1404000"/>
            </a:xfrm>
            <a:prstGeom prst="rect">
              <a:avLst/>
            </a:prstGeom>
            <a:noFill/>
          </p:spPr>
        </p:pic>
        <p:pic>
          <p:nvPicPr>
            <p:cNvPr id="7" name="Picture 51" descr="Cubic, face-centered">
              <a:hlinkClick r:id="rId6" tooltip="Cubic, face-centered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86419" y="1989000"/>
              <a:ext cx="1238714" cy="1440000"/>
            </a:xfrm>
            <a:prstGeom prst="rect">
              <a:avLst/>
            </a:prstGeom>
            <a:noFill/>
          </p:spPr>
        </p:pic>
      </p:grpSp>
      <p:sp>
        <p:nvSpPr>
          <p:cNvPr id="8" name="Obdélník 7"/>
          <p:cNvSpPr/>
          <p:nvPr/>
        </p:nvSpPr>
        <p:spPr>
          <a:xfrm>
            <a:off x="5488477" y="185715"/>
            <a:ext cx="308494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Tři typy kubických mříží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214282" y="3357562"/>
            <a:ext cx="8286808" cy="3187321"/>
            <a:chOff x="214282" y="3357562"/>
            <a:chExt cx="8286808" cy="3187321"/>
          </a:xfrm>
        </p:grpSpPr>
        <p:pic>
          <p:nvPicPr>
            <p:cNvPr id="10" name="Obrázek 9" descr="bcc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contrast="40000"/>
            </a:blip>
            <a:srcRect l="6095" t="7500" r="8569"/>
            <a:stretch>
              <a:fillRect/>
            </a:stretch>
          </p:blipFill>
          <p:spPr>
            <a:xfrm>
              <a:off x="1785918" y="3357562"/>
              <a:ext cx="3000396" cy="2643182"/>
            </a:xfrm>
            <a:prstGeom prst="rect">
              <a:avLst/>
            </a:prstGeom>
          </p:spPr>
        </p:pic>
        <p:pic>
          <p:nvPicPr>
            <p:cNvPr id="12" name="Obrázek 11" descr="fcc_l.emf"/>
            <p:cNvPicPr>
              <a:picLocks noChangeAspect="1"/>
            </p:cNvPicPr>
            <p:nvPr/>
          </p:nvPicPr>
          <p:blipFill>
            <a:blip r:embed="rId9" cstate="print"/>
            <a:srcRect l="2934" t="5128" r="3033" b="5128"/>
            <a:stretch>
              <a:fillRect/>
            </a:stretch>
          </p:blipFill>
          <p:spPr>
            <a:xfrm rot="16200000">
              <a:off x="5500694" y="3429001"/>
              <a:ext cx="2214579" cy="2500331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TextovéPole 14"/>
            <p:cNvSpPr txBox="1"/>
            <p:nvPr/>
          </p:nvSpPr>
          <p:spPr>
            <a:xfrm>
              <a:off x="214282" y="5929330"/>
              <a:ext cx="828680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Vektory</a:t>
              </a:r>
              <a:r>
                <a:rPr lang="en-US" dirty="0" smtClean="0"/>
                <a:t> </a:t>
              </a:r>
              <a:r>
                <a:rPr lang="en-US" sz="1600" b="1" i="1" dirty="0" smtClean="0"/>
                <a:t>a</a:t>
              </a:r>
              <a:r>
                <a:rPr lang="cs-CZ" b="1" baseline="-25000" dirty="0" smtClean="0"/>
                <a:t>1</a:t>
              </a:r>
              <a:r>
                <a:rPr lang="cs-CZ" dirty="0" smtClean="0"/>
                <a:t>,</a:t>
              </a:r>
              <a:r>
                <a:rPr lang="en-US" b="1" dirty="0" smtClean="0"/>
                <a:t> </a:t>
              </a:r>
              <a:r>
                <a:rPr lang="en-US" sz="1600" b="1" i="1" dirty="0" smtClean="0"/>
                <a:t>a</a:t>
              </a:r>
              <a:r>
                <a:rPr lang="cs-CZ" b="1" baseline="-25000" dirty="0" smtClean="0"/>
                <a:t>2</a:t>
              </a:r>
              <a:r>
                <a:rPr lang="cs-CZ" dirty="0" smtClean="0"/>
                <a:t>,</a:t>
              </a:r>
              <a:r>
                <a:rPr lang="cs-CZ" b="1" dirty="0" smtClean="0"/>
                <a:t> </a:t>
              </a:r>
              <a:r>
                <a:rPr lang="en-US" sz="1600" b="1" i="1" dirty="0" err="1" smtClean="0"/>
                <a:t>a</a:t>
              </a:r>
              <a:r>
                <a:rPr lang="en-US" b="1" baseline="-25000" dirty="0" err="1" smtClean="0"/>
                <a:t>3</a:t>
              </a:r>
              <a:r>
                <a:rPr lang="en-US" b="1" baseline="-25000" dirty="0" smtClean="0"/>
                <a:t> </a:t>
              </a:r>
              <a:r>
                <a:rPr lang="en-US" sz="1400" dirty="0" smtClean="0"/>
                <a:t>pro</a:t>
              </a:r>
              <a:r>
                <a:rPr lang="en-US" b="1" baseline="-25000" dirty="0" smtClean="0"/>
                <a:t/>
              </a:r>
              <a:br>
                <a:rPr lang="en-US" b="1" baseline="-25000" dirty="0" smtClean="0"/>
              </a:br>
              <a:r>
                <a:rPr lang="en-US" sz="1600" dirty="0" err="1" smtClean="0"/>
                <a:t>kubickou</a:t>
              </a:r>
              <a:r>
                <a:rPr lang="en-US" sz="1600" dirty="0" smtClean="0"/>
                <a:t> m</a:t>
              </a:r>
              <a:r>
                <a:rPr lang="cs-CZ" sz="1600" dirty="0" err="1" smtClean="0"/>
                <a:t>říž</a:t>
              </a:r>
              <a:r>
                <a:rPr lang="cs-CZ" sz="1600" dirty="0" smtClean="0"/>
                <a:t> </a:t>
              </a:r>
              <a:r>
                <a:rPr lang="cs-CZ" sz="1600" dirty="0" smtClean="0">
                  <a:solidFill>
                    <a:schemeClr val="accent6">
                      <a:lumMod val="50000"/>
                    </a:schemeClr>
                  </a:solidFill>
                </a:rPr>
                <a:t>centrovanou</a:t>
              </a:r>
              <a:r>
                <a:rPr lang="cs-CZ" sz="1600" dirty="0" smtClean="0"/>
                <a:t>     </a:t>
              </a:r>
              <a:r>
                <a:rPr lang="cs-CZ" sz="1600" b="1" i="1" dirty="0" smtClean="0">
                  <a:solidFill>
                    <a:srgbClr val="FF0000"/>
                  </a:solidFill>
                </a:rPr>
                <a:t>prostorově</a:t>
              </a:r>
              <a:r>
                <a:rPr lang="cs-CZ" sz="1600" dirty="0" smtClean="0">
                  <a:solidFill>
                    <a:schemeClr val="accent6">
                      <a:lumMod val="50000"/>
                    </a:schemeClr>
                  </a:solidFill>
                </a:rPr>
                <a:t>                                                    </a:t>
              </a:r>
              <a:r>
                <a:rPr lang="cs-CZ" sz="1600" b="1" i="1" dirty="0" smtClean="0">
                  <a:solidFill>
                    <a:srgbClr val="FF0000"/>
                  </a:solidFill>
                </a:rPr>
                <a:t>plošně</a:t>
              </a:r>
              <a:r>
                <a:rPr lang="cs-CZ" sz="1600" dirty="0" smtClean="0">
                  <a:solidFill>
                    <a:schemeClr val="accent6">
                      <a:lumMod val="50000"/>
                    </a:schemeClr>
                  </a:solidFill>
                </a:rPr>
                <a:t>                  </a:t>
              </a:r>
              <a:endParaRPr lang="cs-CZ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142844" y="1000108"/>
          <a:ext cx="8858314" cy="25121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00198"/>
                <a:gridCol w="1839529"/>
                <a:gridCol w="1839529"/>
                <a:gridCol w="1839529"/>
                <a:gridCol w="1839529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Syngonie</a:t>
                      </a:r>
                      <a:endParaRPr lang="cs-CZ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Bravaisova</a:t>
                      </a:r>
                      <a:r>
                        <a:rPr lang="en-US" sz="1600" dirty="0" smtClean="0"/>
                        <a:t> m</a:t>
                      </a:r>
                      <a:r>
                        <a:rPr lang="cs-CZ" sz="1600" dirty="0" err="1" smtClean="0"/>
                        <a:t>říž</a:t>
                      </a:r>
                      <a:endParaRPr lang="cs-CZ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14688"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triklinická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jednoduchá</a:t>
                      </a:r>
                      <a:endParaRPr lang="cs-CZ" sz="14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prostorově</a:t>
                      </a:r>
                      <a:r>
                        <a:rPr lang="cs-CZ" sz="1400" baseline="0" dirty="0" smtClean="0"/>
                        <a:t> centrovaná</a:t>
                      </a:r>
                      <a:endParaRPr lang="cs-CZ" sz="14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plošně  centrovaná</a:t>
                      </a:r>
                      <a:endParaRPr lang="cs-CZ" sz="14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bazálně centrovaná</a:t>
                      </a:r>
                      <a:endParaRPr lang="cs-CZ" sz="14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84024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123825" y="4060146"/>
          <a:ext cx="8858314" cy="2512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1839529"/>
                <a:gridCol w="1839529"/>
                <a:gridCol w="1839529"/>
                <a:gridCol w="1839529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Syngonie</a:t>
                      </a:r>
                      <a:endParaRPr lang="cs-CZ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Bravaisova</a:t>
                      </a:r>
                      <a:r>
                        <a:rPr lang="en-US" sz="1400" dirty="0" smtClean="0"/>
                        <a:t> m</a:t>
                      </a:r>
                      <a:r>
                        <a:rPr lang="cs-CZ" sz="1400" dirty="0" err="1" smtClean="0"/>
                        <a:t>říž</a:t>
                      </a:r>
                      <a:endParaRPr lang="cs-CZ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14688"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monoklinická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jednoduchá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prostorově</a:t>
                      </a:r>
                      <a:r>
                        <a:rPr lang="cs-CZ" sz="1400" baseline="0" dirty="0" smtClean="0"/>
                        <a:t> centrovaná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plošně  centrovaná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bazálně centrovaná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84024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" name="Picture 37" descr="Triclinic">
            <a:hlinkClick r:id="rId2" tooltip="Triclinic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917562"/>
            <a:ext cx="1199999" cy="1440000"/>
          </a:xfrm>
          <a:prstGeom prst="rect">
            <a:avLst/>
          </a:prstGeom>
          <a:noFill/>
        </p:spPr>
      </p:pic>
      <p:grpSp>
        <p:nvGrpSpPr>
          <p:cNvPr id="7" name="Skupina 6"/>
          <p:cNvGrpSpPr/>
          <p:nvPr/>
        </p:nvGrpSpPr>
        <p:grpSpPr>
          <a:xfrm>
            <a:off x="2071670" y="4774520"/>
            <a:ext cx="6492224" cy="1583438"/>
            <a:chOff x="2071670" y="4214818"/>
            <a:chExt cx="6492224" cy="1583438"/>
          </a:xfrm>
        </p:grpSpPr>
        <p:pic>
          <p:nvPicPr>
            <p:cNvPr id="16" name="Picture 23" descr="Monoclinic, simple">
              <a:hlinkClick r:id="rId4" tooltip="Monoclinic, simpl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71670" y="4214818"/>
              <a:ext cx="990720" cy="1548000"/>
            </a:xfrm>
            <a:prstGeom prst="rect">
              <a:avLst/>
            </a:prstGeom>
            <a:noFill/>
          </p:spPr>
        </p:pic>
        <p:pic>
          <p:nvPicPr>
            <p:cNvPr id="17" name="Picture 25" descr="Monoclinic, centered">
              <a:hlinkClick r:id="rId6" tooltip="Monoclinic, centered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96214" y="4286256"/>
              <a:ext cx="967680" cy="1512000"/>
            </a:xfrm>
            <a:prstGeom prst="rect">
              <a:avLst/>
            </a:prstGeom>
            <a:noFill/>
          </p:spPr>
        </p:pic>
      </p:grpSp>
      <p:sp>
        <p:nvSpPr>
          <p:cNvPr id="8" name="Obdélník 7"/>
          <p:cNvSpPr/>
          <p:nvPr/>
        </p:nvSpPr>
        <p:spPr>
          <a:xfrm>
            <a:off x="5227863" y="252691"/>
            <a:ext cx="360618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a zbývající </a:t>
            </a:r>
            <a:r>
              <a:rPr lang="cs-CZ" sz="2400" dirty="0" err="1" smtClean="0">
                <a:solidFill>
                  <a:srgbClr val="FF0000"/>
                </a:solidFill>
              </a:rPr>
              <a:t>Bravaisovy</a:t>
            </a:r>
            <a:r>
              <a:rPr lang="cs-CZ" sz="2400" dirty="0" smtClean="0">
                <a:solidFill>
                  <a:srgbClr val="FF0000"/>
                </a:solidFill>
              </a:rPr>
              <a:t> mříže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42842" y="500042"/>
          <a:ext cx="8858314" cy="25121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0198"/>
                <a:gridCol w="1839529"/>
                <a:gridCol w="1839529"/>
                <a:gridCol w="1839529"/>
                <a:gridCol w="1839529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Syngonie</a:t>
                      </a:r>
                      <a:endParaRPr lang="cs-CZ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Bravaisova</a:t>
                      </a:r>
                      <a:r>
                        <a:rPr lang="en-US" sz="1400" dirty="0" smtClean="0"/>
                        <a:t> m</a:t>
                      </a:r>
                      <a:r>
                        <a:rPr lang="cs-CZ" sz="1400" dirty="0" err="1" smtClean="0"/>
                        <a:t>říž</a:t>
                      </a:r>
                      <a:endParaRPr lang="cs-CZ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14688"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ortorombická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jednoduchá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prostorově</a:t>
                      </a:r>
                      <a:r>
                        <a:rPr lang="cs-CZ" sz="1400" baseline="0" dirty="0" smtClean="0"/>
                        <a:t> centrovaná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plošně  centrovaná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bazálně centrovaná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84024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42844" y="3429000"/>
          <a:ext cx="8858314" cy="25121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00198"/>
                <a:gridCol w="1839529"/>
                <a:gridCol w="1839529"/>
                <a:gridCol w="1839529"/>
                <a:gridCol w="1839529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Syngonie</a:t>
                      </a:r>
                      <a:endParaRPr lang="cs-CZ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Bravaisova</a:t>
                      </a:r>
                      <a:r>
                        <a:rPr lang="en-US" sz="1400" dirty="0" smtClean="0"/>
                        <a:t> m</a:t>
                      </a:r>
                      <a:r>
                        <a:rPr lang="cs-CZ" sz="1400" dirty="0" err="1" smtClean="0"/>
                        <a:t>říž</a:t>
                      </a:r>
                      <a:endParaRPr lang="cs-CZ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14688"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tetragonální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jednoduchá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prostorově</a:t>
                      </a:r>
                      <a:r>
                        <a:rPr lang="cs-CZ" sz="1400" baseline="0" dirty="0" smtClean="0"/>
                        <a:t> centrovaná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plošně  centrovaná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bazálně centrovaná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84024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4" name="Skupina 13"/>
          <p:cNvGrpSpPr/>
          <p:nvPr/>
        </p:nvGrpSpPr>
        <p:grpSpPr>
          <a:xfrm>
            <a:off x="2143108" y="1500174"/>
            <a:ext cx="6446212" cy="1441715"/>
            <a:chOff x="2143108" y="1417496"/>
            <a:chExt cx="6446212" cy="1441715"/>
          </a:xfrm>
        </p:grpSpPr>
        <p:pic>
          <p:nvPicPr>
            <p:cNvPr id="7" name="Picture 31" descr="Orthohombic, simple">
              <a:hlinkClick r:id="rId2" tooltip="Orthohombic, simple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1417496"/>
              <a:ext cx="993106" cy="1440000"/>
            </a:xfrm>
            <a:prstGeom prst="rect">
              <a:avLst/>
            </a:prstGeom>
            <a:noFill/>
          </p:spPr>
        </p:pic>
        <p:pic>
          <p:nvPicPr>
            <p:cNvPr id="8" name="Picture 29" descr="Orthohombic, base-centered">
              <a:hlinkClick r:id="rId4" tooltip="Orthohombic, base-centered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96214" y="1417496"/>
              <a:ext cx="993106" cy="1440000"/>
            </a:xfrm>
            <a:prstGeom prst="rect">
              <a:avLst/>
            </a:prstGeom>
            <a:noFill/>
          </p:spPr>
        </p:pic>
        <p:pic>
          <p:nvPicPr>
            <p:cNvPr id="9" name="Picture 33" descr="Orthohombic, body-centered">
              <a:hlinkClick r:id="rId6" tooltip="Orthohombic, body-centered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9058" y="1419211"/>
              <a:ext cx="993106" cy="1440000"/>
            </a:xfrm>
            <a:prstGeom prst="rect">
              <a:avLst/>
            </a:prstGeom>
            <a:noFill/>
          </p:spPr>
        </p:pic>
        <p:pic>
          <p:nvPicPr>
            <p:cNvPr id="10" name="Picture 35" descr="Orthohombic, face-centered">
              <a:hlinkClick r:id="rId8" tooltip="Orthohombic, face-centered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38826" y="1419211"/>
              <a:ext cx="993106" cy="1440000"/>
            </a:xfrm>
            <a:prstGeom prst="rect">
              <a:avLst/>
            </a:prstGeom>
            <a:noFill/>
          </p:spPr>
        </p:pic>
      </p:grpSp>
      <p:grpSp>
        <p:nvGrpSpPr>
          <p:cNvPr id="13" name="Skupina 12"/>
          <p:cNvGrpSpPr/>
          <p:nvPr/>
        </p:nvGrpSpPr>
        <p:grpSpPr>
          <a:xfrm>
            <a:off x="2214546" y="4429132"/>
            <a:ext cx="2614019" cy="1440000"/>
            <a:chOff x="2214546" y="4917958"/>
            <a:chExt cx="2614019" cy="1440000"/>
          </a:xfrm>
        </p:grpSpPr>
        <p:pic>
          <p:nvPicPr>
            <p:cNvPr id="11" name="Picture 39" descr="Tetragonal, simple">
              <a:hlinkClick r:id="rId10" tooltip="Tetragonal, simple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14546" y="4917958"/>
              <a:ext cx="866164" cy="1440000"/>
            </a:xfrm>
            <a:prstGeom prst="rect">
              <a:avLst/>
            </a:prstGeom>
            <a:noFill/>
          </p:spPr>
        </p:pic>
        <p:pic>
          <p:nvPicPr>
            <p:cNvPr id="12" name="Picture 41" descr="Tetragonal, body-centered">
              <a:hlinkClick r:id="rId12" tooltip="Tetragonal, body-centered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62401" y="4917958"/>
              <a:ext cx="866164" cy="144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42844" y="488246"/>
          <a:ext cx="8858314" cy="25121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00198"/>
                <a:gridCol w="1839529"/>
                <a:gridCol w="1839529"/>
                <a:gridCol w="1839529"/>
                <a:gridCol w="1839529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Syngonie</a:t>
                      </a:r>
                      <a:endParaRPr lang="cs-CZ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Bravaisova</a:t>
                      </a:r>
                      <a:r>
                        <a:rPr lang="en-US" sz="1400" dirty="0" smtClean="0"/>
                        <a:t> m</a:t>
                      </a:r>
                      <a:r>
                        <a:rPr lang="cs-CZ" sz="1400" dirty="0" err="1" smtClean="0"/>
                        <a:t>říž</a:t>
                      </a:r>
                      <a:endParaRPr lang="cs-CZ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14688"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romboedrická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jednoduchá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prostorově</a:t>
                      </a:r>
                      <a:r>
                        <a:rPr lang="cs-CZ" sz="1400" baseline="0" dirty="0" smtClean="0"/>
                        <a:t> centrovaná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plošně  centrovaná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bazálně centrovaná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84024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38082" y="3560080"/>
          <a:ext cx="8858314" cy="25121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00198"/>
                <a:gridCol w="1839529"/>
                <a:gridCol w="1839529"/>
                <a:gridCol w="1839529"/>
                <a:gridCol w="1839529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Syngonie</a:t>
                      </a:r>
                      <a:endParaRPr lang="cs-CZ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Bravaisova</a:t>
                      </a:r>
                      <a:r>
                        <a:rPr lang="en-US" sz="1400" dirty="0" smtClean="0"/>
                        <a:t> m</a:t>
                      </a:r>
                      <a:r>
                        <a:rPr lang="cs-CZ" sz="1400" dirty="0" err="1" smtClean="0"/>
                        <a:t>říž</a:t>
                      </a:r>
                      <a:endParaRPr lang="cs-CZ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14688"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hexagonální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jednoduchá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prostorově</a:t>
                      </a:r>
                      <a:r>
                        <a:rPr lang="cs-CZ" sz="1400" baseline="0" dirty="0" smtClean="0"/>
                        <a:t> centrovaná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plošně  centrovaná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bazálně centrovaná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84024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43" descr="Rhombohedral">
            <a:hlinkClick r:id="rId2" tooltip="Rhombohedral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346058"/>
            <a:ext cx="1199999" cy="1440000"/>
          </a:xfrm>
          <a:prstGeom prst="rect">
            <a:avLst/>
          </a:prstGeom>
          <a:noFill/>
        </p:spPr>
      </p:pic>
      <p:pic>
        <p:nvPicPr>
          <p:cNvPr id="8" name="Picture 45" descr="Hexagonal">
            <a:hlinkClick r:id="rId4" tooltip="Hexagonal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472001"/>
            <a:ext cx="1076636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884163" y="185715"/>
            <a:ext cx="229357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Krystalové mříže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57224" y="1142984"/>
            <a:ext cx="7560000" cy="461665"/>
          </a:xfrm>
          <a:prstGeom prst="rect">
            <a:avLst/>
          </a:prstGeom>
          <a:solidFill>
            <a:srgbClr val="FFFFDD"/>
          </a:solidFill>
          <a:ln>
            <a:solidFill>
              <a:srgbClr val="DBD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Krystalová mříž = </a:t>
            </a:r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</a:rPr>
              <a:t>Bravaisova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 mříž + hmotná báze</a:t>
            </a: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57224" y="2285992"/>
            <a:ext cx="7560000" cy="830997"/>
          </a:xfrm>
          <a:prstGeom prst="rect">
            <a:avLst/>
          </a:prstGeom>
          <a:solidFill>
            <a:srgbClr val="FFF3E7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Hmotná báze :</a:t>
            </a:r>
          </a:p>
          <a:p>
            <a:pPr algn="ctr"/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atom, molekula, skupina atomů, molekul, iontů  . . .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7224" y="3869486"/>
            <a:ext cx="7560000" cy="1631216"/>
          </a:xfrm>
          <a:prstGeom prst="rect">
            <a:avLst/>
          </a:prstGeom>
          <a:solidFill>
            <a:srgbClr val="ECF2FA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Krystalová mříž</a:t>
            </a:r>
            <a:r>
              <a:rPr lang="cs-CZ" sz="2800" b="1" dirty="0" smtClean="0"/>
              <a:t> </a:t>
            </a:r>
            <a:r>
              <a:rPr lang="cs-CZ" sz="2400" dirty="0" smtClean="0"/>
              <a:t>vznikne takto</a:t>
            </a:r>
            <a:r>
              <a:rPr lang="cs-CZ" sz="2800" dirty="0" smtClean="0"/>
              <a:t> :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zvolíme jednu z </a:t>
            </a:r>
            <a:r>
              <a:rPr lang="cs-CZ" sz="2400" dirty="0" err="1" smtClean="0">
                <a:solidFill>
                  <a:schemeClr val="accent1">
                    <a:lumMod val="50000"/>
                  </a:schemeClr>
                </a:solidFill>
              </a:rPr>
              <a:t>Bravaisových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 mříží,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zvolíme</a:t>
            </a:r>
            <a:r>
              <a:rPr lang="cs-CZ" sz="2400" i="1" dirty="0" smtClean="0">
                <a:solidFill>
                  <a:schemeClr val="accent1">
                    <a:lumMod val="50000"/>
                  </a:schemeClr>
                </a:solidFill>
              </a:rPr>
              <a:t> hmotnou bázi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 a umístíme ji do všech bodů </a:t>
            </a:r>
            <a:r>
              <a:rPr lang="cs-CZ" sz="2400" dirty="0" err="1" smtClean="0">
                <a:solidFill>
                  <a:schemeClr val="accent1">
                    <a:lumMod val="50000"/>
                  </a:schemeClr>
                </a:solidFill>
              </a:rPr>
              <a:t>Bravaisovy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</a:rPr>
              <a:t> mříže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(stejným způsobem, tj. stejně orientovanou) 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36231" y="185715"/>
            <a:ext cx="358944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Příklady krystalových mříží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2844" y="1000108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 </a:t>
            </a:r>
            <a:r>
              <a:rPr lang="en-US" sz="2000" i="1" dirty="0" err="1" smtClean="0"/>
              <a:t>plo</a:t>
            </a:r>
            <a:r>
              <a:rPr lang="cs-CZ" sz="2000" i="1" dirty="0" err="1" smtClean="0"/>
              <a:t>šně</a:t>
            </a:r>
            <a:r>
              <a:rPr lang="cs-CZ" sz="2000" i="1" dirty="0" smtClean="0"/>
              <a:t> centrované kubické</a:t>
            </a:r>
            <a:r>
              <a:rPr lang="cs-CZ" sz="2000" dirty="0" smtClean="0"/>
              <a:t> mříže      </a:t>
            </a:r>
            <a:r>
              <a:rPr lang="cs-CZ" sz="2000" i="1" dirty="0" smtClean="0"/>
              <a:t>vložíme</a:t>
            </a:r>
            <a:r>
              <a:rPr lang="cs-CZ" sz="2000" dirty="0" smtClean="0"/>
              <a:t>        postupně </a:t>
            </a:r>
            <a:r>
              <a:rPr lang="cs-CZ" sz="2000" i="1" dirty="0" smtClean="0"/>
              <a:t>hmotné báze</a:t>
            </a:r>
            <a:endParaRPr lang="cs-CZ" sz="20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9558" y="6060064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 získáme tyto </a:t>
            </a:r>
            <a:r>
              <a:rPr lang="cs-CZ" i="1" dirty="0" smtClean="0"/>
              <a:t>krystalové mříže </a:t>
            </a:r>
            <a:endParaRPr lang="cs-CZ" i="1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560348" y="1500174"/>
            <a:ext cx="8012180" cy="3798356"/>
            <a:chOff x="560348" y="1500174"/>
            <a:chExt cx="8012180" cy="3798356"/>
          </a:xfrm>
        </p:grpSpPr>
        <p:grpSp>
          <p:nvGrpSpPr>
            <p:cNvPr id="20" name="Skupina 7"/>
            <p:cNvGrpSpPr/>
            <p:nvPr/>
          </p:nvGrpSpPr>
          <p:grpSpPr>
            <a:xfrm>
              <a:off x="569449" y="1500174"/>
              <a:ext cx="8003079" cy="3571900"/>
              <a:chOff x="569449" y="1500174"/>
              <a:chExt cx="8003079" cy="3571900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69449" y="1500174"/>
                <a:ext cx="8003079" cy="3571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ovéPole 29"/>
              <p:cNvSpPr txBox="1"/>
              <p:nvPr/>
            </p:nvSpPr>
            <p:spPr>
              <a:xfrm>
                <a:off x="3929058" y="4631304"/>
                <a:ext cx="42862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cs-CZ" dirty="0"/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8072462" y="4143380"/>
                <a:ext cx="42862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cs-CZ" dirty="0"/>
              </a:p>
            </p:txBody>
          </p:sp>
        </p:grpSp>
        <p:sp>
          <p:nvSpPr>
            <p:cNvPr id="21" name="TextovéPole 20"/>
            <p:cNvSpPr txBox="1"/>
            <p:nvPr/>
          </p:nvSpPr>
          <p:spPr>
            <a:xfrm>
              <a:off x="6072198" y="1857364"/>
              <a:ext cx="42862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(a)</a:t>
              </a:r>
              <a:endParaRPr lang="cs-CZ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7500958" y="1887508"/>
              <a:ext cx="42862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(b)</a:t>
              </a:r>
              <a:endParaRPr lang="cs-CZ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6143636" y="3214686"/>
              <a:ext cx="42862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(c)</a:t>
              </a:r>
              <a:endParaRPr lang="cs-CZ" dirty="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7429520" y="3254878"/>
              <a:ext cx="42862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(d)</a:t>
              </a:r>
              <a:endParaRPr lang="cs-CZ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1554068" y="4429132"/>
              <a:ext cx="3032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a</a:t>
              </a:r>
              <a:endParaRPr lang="cs-CZ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6" name="Obdélník 25"/>
            <p:cNvSpPr/>
            <p:nvPr/>
          </p:nvSpPr>
          <p:spPr>
            <a:xfrm>
              <a:off x="3143240" y="4059800"/>
              <a:ext cx="296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a</a:t>
              </a:r>
              <a:endParaRPr lang="cs-CZ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7" name="Obdélník 26"/>
            <p:cNvSpPr/>
            <p:nvPr/>
          </p:nvSpPr>
          <p:spPr>
            <a:xfrm>
              <a:off x="560348" y="3214686"/>
              <a:ext cx="296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a</a:t>
              </a:r>
              <a:endParaRPr lang="cs-CZ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642910" y="4929198"/>
              <a:ext cx="19559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+mj-lt"/>
                  <a:ea typeface="Cambria Math" pitchFamily="18" charset="0"/>
                </a:rPr>
                <a:t>|</a:t>
              </a:r>
              <a:r>
                <a:rPr lang="en-US" b="1" i="1" dirty="0" err="1" smtClean="0">
                  <a:latin typeface="+mj-lt"/>
                  <a:ea typeface="Cambria Math" pitchFamily="18" charset="0"/>
                </a:rPr>
                <a:t>R</a:t>
              </a:r>
              <a:r>
                <a:rPr lang="en-US" b="1" baseline="-25000" dirty="0" err="1" smtClean="0">
                  <a:latin typeface="+mj-lt"/>
                  <a:ea typeface="Cambria Math" pitchFamily="18" charset="0"/>
                </a:rPr>
                <a:t>1</a:t>
              </a:r>
              <a:r>
                <a:rPr lang="en-US" dirty="0" smtClean="0">
                  <a:latin typeface="+mj-lt"/>
                  <a:ea typeface="Cambria Math" pitchFamily="18" charset="0"/>
                </a:rPr>
                <a:t>|=</a:t>
              </a:r>
              <a:r>
                <a:rPr lang="en-US" dirty="0" smtClean="0">
                  <a:ea typeface="Cambria Math" pitchFamily="18" charset="0"/>
                </a:rPr>
                <a:t> |</a:t>
              </a:r>
              <a:r>
                <a:rPr lang="en-US" b="1" i="1" dirty="0" err="1" smtClean="0">
                  <a:ea typeface="Cambria Math" pitchFamily="18" charset="0"/>
                </a:rPr>
                <a:t>R</a:t>
              </a:r>
              <a:r>
                <a:rPr lang="en-US" b="1" baseline="-25000" dirty="0" err="1" smtClean="0">
                  <a:ea typeface="Cambria Math" pitchFamily="18" charset="0"/>
                </a:rPr>
                <a:t>2</a:t>
              </a:r>
              <a:r>
                <a:rPr lang="en-US" dirty="0" smtClean="0">
                  <a:ea typeface="Cambria Math" pitchFamily="18" charset="0"/>
                </a:rPr>
                <a:t>|=|</a:t>
              </a:r>
              <a:r>
                <a:rPr lang="en-US" b="1" i="1" dirty="0" err="1" smtClean="0">
                  <a:ea typeface="Cambria Math" pitchFamily="18" charset="0"/>
                </a:rPr>
                <a:t>R</a:t>
              </a:r>
              <a:r>
                <a:rPr lang="en-US" b="1" baseline="-25000" dirty="0" err="1" smtClean="0">
                  <a:ea typeface="Cambria Math" pitchFamily="18" charset="0"/>
                </a:rPr>
                <a:t>3</a:t>
              </a:r>
              <a:r>
                <a:rPr lang="en-US" dirty="0" smtClean="0">
                  <a:ea typeface="Cambria Math" pitchFamily="18" charset="0"/>
                </a:rPr>
                <a:t>|=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a</a:t>
              </a:r>
              <a:endParaRPr lang="cs-CZ" i="1" dirty="0">
                <a:latin typeface="Cambria Math" pitchFamily="18" charset="0"/>
                <a:ea typeface="Cambria Math" pitchFamily="18" charset="0"/>
              </a:endParaRPr>
            </a:p>
          </p:txBody>
        </p:sp>
      </p:grpSp>
      <p:sp>
        <p:nvSpPr>
          <p:cNvPr id="32" name="TextovéPole 31"/>
          <p:cNvSpPr txBox="1"/>
          <p:nvPr/>
        </p:nvSpPr>
        <p:spPr>
          <a:xfrm>
            <a:off x="4214810" y="4786322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accent2">
                    <a:lumMod val="50000"/>
                  </a:schemeClr>
                </a:solidFill>
              </a:rPr>
              <a:t>Vzd</a:t>
            </a:r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á</a:t>
            </a:r>
            <a:r>
              <a:rPr lang="en-US" i="1" dirty="0" err="1" smtClean="0">
                <a:solidFill>
                  <a:schemeClr val="accent2">
                    <a:lumMod val="50000"/>
                  </a:schemeClr>
                </a:solidFill>
              </a:rPr>
              <a:t>lenosti</a:t>
            </a:r>
            <a:r>
              <a:rPr lang="cs-CZ" sz="20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cs-CZ" dirty="0" smtClean="0"/>
              <a:t>Si-Si  a  </a:t>
            </a:r>
            <a:r>
              <a:rPr lang="cs-CZ" dirty="0" err="1" smtClean="0"/>
              <a:t>Ga</a:t>
            </a:r>
            <a:r>
              <a:rPr lang="cs-CZ" dirty="0" smtClean="0"/>
              <a:t>-As  :  </a:t>
            </a:r>
            <a:r>
              <a:rPr lang="cs-CZ" sz="2000" dirty="0" smtClean="0">
                <a:latin typeface="Cambria Math"/>
                <a:ea typeface="Cambria Math"/>
              </a:rPr>
              <a:t>¼</a:t>
            </a:r>
            <a:r>
              <a:rPr lang="cs-CZ" dirty="0" smtClean="0">
                <a:latin typeface="Cambria Math"/>
                <a:ea typeface="Cambria Math"/>
              </a:rPr>
              <a:t> </a:t>
            </a:r>
            <a:r>
              <a:rPr lang="cs-CZ" sz="1600" dirty="0" smtClean="0">
                <a:latin typeface="Cambria Math"/>
                <a:ea typeface="Cambria Math"/>
              </a:rPr>
              <a:t>tělesné úhlopříčky</a:t>
            </a:r>
            <a:r>
              <a:rPr lang="cs-CZ" sz="1400" dirty="0" smtClean="0">
                <a:latin typeface="Cambria Math"/>
                <a:ea typeface="Cambria Math"/>
              </a:rPr>
              <a:t> =</a:t>
            </a:r>
            <a:r>
              <a:rPr lang="en-US" sz="1400" dirty="0" smtClean="0">
                <a:latin typeface="Cambria Math"/>
                <a:ea typeface="Cambria Math"/>
              </a:rPr>
              <a:t> (√3/4) </a:t>
            </a:r>
            <a:r>
              <a:rPr lang="en-US" sz="1400" i="1" dirty="0" smtClean="0">
                <a:latin typeface="Cambria Math"/>
                <a:ea typeface="Cambria Math"/>
              </a:rPr>
              <a:t>a</a:t>
            </a:r>
            <a:endParaRPr lang="cs-CZ" sz="1400" i="1" dirty="0" smtClean="0">
              <a:latin typeface="Cambria Math"/>
              <a:ea typeface="Cambria Math"/>
            </a:endParaRPr>
          </a:p>
          <a:p>
            <a:r>
              <a:rPr lang="cs-CZ" dirty="0" smtClean="0"/>
              <a:t>Na-Cl                 : </a:t>
            </a:r>
            <a:r>
              <a:rPr lang="cs-CZ" sz="2000" dirty="0" smtClean="0">
                <a:latin typeface="Cambria Math"/>
                <a:ea typeface="Cambria Math"/>
              </a:rPr>
              <a:t>½</a:t>
            </a:r>
            <a:r>
              <a:rPr lang="cs-CZ" dirty="0" smtClean="0">
                <a:latin typeface="Cambria Math"/>
                <a:ea typeface="Cambria Math"/>
              </a:rPr>
              <a:t> </a:t>
            </a:r>
            <a:r>
              <a:rPr lang="cs-CZ" i="1" dirty="0" smtClean="0">
                <a:latin typeface="Cambria Math"/>
                <a:ea typeface="Cambria Math"/>
              </a:rPr>
              <a:t>a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1422174" y="500042"/>
            <a:ext cx="6221660" cy="6012934"/>
            <a:chOff x="1403122" y="500042"/>
            <a:chExt cx="6221660" cy="601293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122" y="500042"/>
              <a:ext cx="6221660" cy="5929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ovéPole 4"/>
            <p:cNvSpPr txBox="1"/>
            <p:nvPr/>
          </p:nvSpPr>
          <p:spPr>
            <a:xfrm>
              <a:off x="4046328" y="3079274"/>
              <a:ext cx="428628" cy="373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4046328" y="6139958"/>
              <a:ext cx="428628" cy="373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500034" y="214290"/>
            <a:ext cx="78581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0034" y="845090"/>
            <a:ext cx="8572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FF0000"/>
                </a:solidFill>
              </a:rPr>
              <a:t>Cu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71472" y="3967467"/>
            <a:ext cx="85725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FF0000"/>
                </a:solidFill>
              </a:rPr>
              <a:t>GaAs</a:t>
            </a:r>
            <a:endParaRPr lang="cs-CZ" sz="2400" dirty="0" smtClean="0">
              <a:solidFill>
                <a:srgbClr val="FF0000"/>
              </a:solidFill>
            </a:endParaRPr>
          </a:p>
          <a:p>
            <a:pPr algn="ctr"/>
            <a:r>
              <a:rPr lang="cs-CZ" sz="2400" dirty="0" err="1" smtClean="0">
                <a:solidFill>
                  <a:srgbClr val="FF0000"/>
                </a:solidFill>
              </a:rPr>
              <a:t>GaP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643834" y="857232"/>
            <a:ext cx="121444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diamant</a:t>
            </a:r>
          </a:p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Si</a:t>
            </a:r>
          </a:p>
          <a:p>
            <a:pPr algn="ctr"/>
            <a:r>
              <a:rPr lang="cs-CZ" sz="2400" dirty="0" err="1" smtClean="0">
                <a:solidFill>
                  <a:srgbClr val="FF0000"/>
                </a:solidFill>
              </a:rPr>
              <a:t>Ge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715272" y="4000504"/>
            <a:ext cx="85725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>
                <a:solidFill>
                  <a:srgbClr val="FF0000"/>
                </a:solidFill>
              </a:rPr>
              <a:t>NaCl</a:t>
            </a:r>
            <a:endParaRPr lang="cs-CZ" sz="2400" dirty="0" smtClean="0">
              <a:solidFill>
                <a:srgbClr val="FF0000"/>
              </a:solidFill>
            </a:endParaRPr>
          </a:p>
          <a:p>
            <a:pPr algn="ctr"/>
            <a:r>
              <a:rPr lang="cs-CZ" sz="2400" dirty="0" err="1" smtClean="0">
                <a:solidFill>
                  <a:srgbClr val="FF0000"/>
                </a:solidFill>
              </a:rPr>
              <a:t>KCl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488" y="185715"/>
            <a:ext cx="596818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Jak</a:t>
            </a:r>
            <a:r>
              <a:rPr lang="cs-CZ" sz="2400" b="1" dirty="0" smtClean="0">
                <a:solidFill>
                  <a:srgbClr val="FF0000"/>
                </a:solidFill>
              </a:rPr>
              <a:t>é prvky symetrie má krystalová mříž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1001210"/>
            <a:ext cx="7500990" cy="1200329"/>
          </a:xfrm>
          <a:prstGeom prst="rect">
            <a:avLst/>
          </a:prstGeom>
          <a:noFill/>
          <a:ln>
            <a:solidFill>
              <a:srgbClr val="DBD600"/>
            </a:solidFill>
          </a:ln>
        </p:spPr>
        <p:txBody>
          <a:bodyPr wrap="square" rtlCol="0">
            <a:spAutoFit/>
          </a:bodyPr>
          <a:lstStyle/>
          <a:p>
            <a:pPr marL="400050" indent="-400050">
              <a:buFont typeface="Wingdings" pitchFamily="2" charset="2"/>
              <a:buChar char="q"/>
            </a:pPr>
            <a:r>
              <a:rPr lang="cs-CZ" dirty="0" smtClean="0"/>
              <a:t> Zvolená </a:t>
            </a:r>
            <a:r>
              <a:rPr lang="cs-CZ" b="1" i="1" dirty="0" err="1" smtClean="0">
                <a:solidFill>
                  <a:schemeClr val="accent6">
                    <a:lumMod val="50000"/>
                  </a:schemeClr>
                </a:solidFill>
              </a:rPr>
              <a:t>Bravaisova</a:t>
            </a:r>
            <a:r>
              <a:rPr lang="cs-CZ" b="1" i="1" dirty="0" smtClean="0">
                <a:solidFill>
                  <a:schemeClr val="accent6">
                    <a:lumMod val="50000"/>
                  </a:schemeClr>
                </a:solidFill>
              </a:rPr>
              <a:t> mříž </a:t>
            </a:r>
            <a:r>
              <a:rPr lang="cs-CZ" dirty="0" smtClean="0"/>
              <a:t>patří k jedné ze sedmi </a:t>
            </a:r>
            <a:r>
              <a:rPr lang="cs-CZ" dirty="0" err="1" smtClean="0"/>
              <a:t>syngonií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en-US" dirty="0" err="1" smtClean="0"/>
              <a:t>Jej</a:t>
            </a:r>
            <a:r>
              <a:rPr lang="cs-CZ" dirty="0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prvky</a:t>
            </a:r>
            <a:r>
              <a:rPr lang="en-US" dirty="0" smtClean="0"/>
              <a:t> </a:t>
            </a:r>
            <a:r>
              <a:rPr lang="en-US" dirty="0" err="1" smtClean="0"/>
              <a:t>symetrie</a:t>
            </a:r>
            <a:r>
              <a:rPr lang="en-US" dirty="0" smtClean="0"/>
              <a:t> </a:t>
            </a:r>
            <a:r>
              <a:rPr lang="cs-CZ" dirty="0" smtClean="0"/>
              <a:t>proto </a:t>
            </a:r>
            <a:r>
              <a:rPr lang="en-US" dirty="0" smtClean="0"/>
              <a:t>pat</a:t>
            </a:r>
            <a:r>
              <a:rPr lang="cs-CZ" dirty="0" err="1" smtClean="0"/>
              <a:t>ří</a:t>
            </a:r>
            <a:r>
              <a:rPr lang="cs-CZ" dirty="0" smtClean="0"/>
              <a:t> k jedné ze sedmi grup určujících </a:t>
            </a:r>
            <a:r>
              <a:rPr lang="cs-CZ" dirty="0" err="1" smtClean="0"/>
              <a:t>syngonie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 </a:t>
            </a:r>
          </a:p>
          <a:p>
            <a:pPr marL="400050" indent="-400050">
              <a:buFont typeface="Wingdings" pitchFamily="2" charset="2"/>
              <a:buChar char="q"/>
            </a:pPr>
            <a:r>
              <a:rPr lang="cs-CZ" dirty="0" smtClean="0"/>
              <a:t>Zvolená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b="1" i="1" dirty="0" smtClean="0">
                <a:solidFill>
                  <a:schemeClr val="accent6">
                    <a:lumMod val="50000"/>
                  </a:schemeClr>
                </a:solidFill>
              </a:rPr>
              <a:t>hmotná báze</a:t>
            </a:r>
            <a:r>
              <a:rPr lang="cs-CZ" dirty="0" smtClean="0"/>
              <a:t> má prvky symetrie, které  tvoří její  grupu symetrie.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71472" y="2533756"/>
            <a:ext cx="750099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00050" indent="-400050"/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Ot</a:t>
            </a:r>
            <a:r>
              <a:rPr lang="cs-CZ" i="1" dirty="0" err="1" smtClean="0">
                <a:solidFill>
                  <a:schemeClr val="accent1">
                    <a:lumMod val="75000"/>
                  </a:schemeClr>
                </a:solidFill>
              </a:rPr>
              <a:t>ázka</a:t>
            </a:r>
            <a:r>
              <a:rPr lang="cs-CZ" i="1" dirty="0" smtClean="0">
                <a:solidFill>
                  <a:schemeClr val="accent1">
                    <a:lumMod val="75000"/>
                  </a:schemeClr>
                </a:solidFill>
              </a:rPr>
              <a:t> :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jaké prvky symetrie může mít vzniklá krystalová mříž</a:t>
            </a:r>
            <a:r>
              <a:rPr lang="en-US" dirty="0" smtClean="0"/>
              <a:t>?</a:t>
            </a:r>
            <a:endParaRPr lang="cs-CZ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571472" y="3353024"/>
            <a:ext cx="750099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00050" indent="-400050"/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  <a:t>Odpověď :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dirty="0" smtClean="0"/>
              <a:t>lze dokázat, že </a:t>
            </a:r>
            <a:r>
              <a:rPr lang="cs-CZ" dirty="0" smtClean="0">
                <a:solidFill>
                  <a:srgbClr val="FF0000"/>
                </a:solidFill>
              </a:rPr>
              <a:t>krystalová mříž může mít pouze prvky symetrie</a:t>
            </a:r>
            <a:r>
              <a:rPr lang="cs-CZ" dirty="0" smtClean="0"/>
              <a:t>, které jsou </a:t>
            </a:r>
            <a:r>
              <a:rPr lang="cs-CZ" dirty="0" smtClean="0">
                <a:solidFill>
                  <a:srgbClr val="FF0000"/>
                </a:solidFill>
              </a:rPr>
              <a:t>společné oběma grupám</a:t>
            </a:r>
            <a:r>
              <a:rPr lang="cs-CZ" dirty="0" smtClean="0"/>
              <a:t>.</a:t>
            </a:r>
          </a:p>
        </p:txBody>
      </p:sp>
      <p:sp>
        <p:nvSpPr>
          <p:cNvPr id="11" name="Elipsa 10"/>
          <p:cNvSpPr/>
          <p:nvPr/>
        </p:nvSpPr>
        <p:spPr>
          <a:xfrm>
            <a:off x="1785918" y="4786322"/>
            <a:ext cx="3286148" cy="1714512"/>
          </a:xfrm>
          <a:prstGeom prst="ellipse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3357554" y="4429132"/>
            <a:ext cx="3071834" cy="2286016"/>
          </a:xfrm>
          <a:prstGeom prst="ellipse">
            <a:avLst/>
          </a:prstGeom>
          <a:solidFill>
            <a:schemeClr val="accent6">
              <a:lumMod val="20000"/>
              <a:lumOff val="80000"/>
              <a:alpha val="3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071670" y="5214950"/>
            <a:ext cx="9286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Grupa </a:t>
            </a:r>
            <a:r>
              <a:rPr lang="cs-CZ" sz="16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syngonie</a:t>
            </a:r>
            <a:endParaRPr lang="cs-CZ" sz="1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286380" y="5214950"/>
            <a:ext cx="9286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Grupa hmotné báze</a:t>
            </a:r>
            <a:endParaRPr lang="cs-CZ" sz="16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673450" y="5224998"/>
            <a:ext cx="107157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Comic Sans MS" pitchFamily="66" charset="0"/>
              </a:rPr>
              <a:t>Grupa krystalové mříže</a:t>
            </a:r>
            <a:endParaRPr lang="cs-CZ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Skupina 589"/>
          <p:cNvGrpSpPr/>
          <p:nvPr/>
        </p:nvGrpSpPr>
        <p:grpSpPr>
          <a:xfrm>
            <a:off x="138081" y="619102"/>
            <a:ext cx="8858312" cy="4741550"/>
            <a:chOff x="71406" y="142852"/>
            <a:chExt cx="8858312" cy="4741550"/>
          </a:xfrm>
        </p:grpSpPr>
        <p:grpSp>
          <p:nvGrpSpPr>
            <p:cNvPr id="591" name="Skupina 443"/>
            <p:cNvGrpSpPr/>
            <p:nvPr/>
          </p:nvGrpSpPr>
          <p:grpSpPr>
            <a:xfrm>
              <a:off x="71406" y="142852"/>
              <a:ext cx="8858312" cy="4092747"/>
              <a:chOff x="71406" y="142852"/>
              <a:chExt cx="8858312" cy="4092747"/>
            </a:xfrm>
          </p:grpSpPr>
          <p:cxnSp>
            <p:nvCxnSpPr>
              <p:cNvPr id="624" name="Přímá spojovací šipka 623"/>
              <p:cNvCxnSpPr/>
              <p:nvPr/>
            </p:nvCxnSpPr>
            <p:spPr>
              <a:xfrm rot="5400000" flipH="1" flipV="1">
                <a:off x="1345598" y="2746664"/>
                <a:ext cx="1652598" cy="490542"/>
              </a:xfrm>
              <a:prstGeom prst="straightConnector1">
                <a:avLst/>
              </a:prstGeom>
              <a:ln w="19050">
                <a:solidFill>
                  <a:schemeClr val="tx2">
                    <a:lumMod val="40000"/>
                    <a:lumOff val="60000"/>
                  </a:schemeClr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Přímá spojovací šipka 624"/>
              <p:cNvCxnSpPr/>
              <p:nvPr/>
            </p:nvCxnSpPr>
            <p:spPr>
              <a:xfrm rot="5400000" flipH="1" flipV="1">
                <a:off x="225539" y="3164029"/>
                <a:ext cx="1652598" cy="490542"/>
              </a:xfrm>
              <a:prstGeom prst="straightConnector1">
                <a:avLst/>
              </a:prstGeom>
              <a:ln w="19050">
                <a:solidFill>
                  <a:schemeClr val="tx2">
                    <a:lumMod val="40000"/>
                    <a:lumOff val="60000"/>
                  </a:schemeClr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Přímá spojovací šipka 625"/>
              <p:cNvCxnSpPr/>
              <p:nvPr/>
            </p:nvCxnSpPr>
            <p:spPr>
              <a:xfrm rot="5400000" flipH="1" flipV="1">
                <a:off x="1940051" y="3164029"/>
                <a:ext cx="1652598" cy="490542"/>
              </a:xfrm>
              <a:prstGeom prst="straightConnector1">
                <a:avLst/>
              </a:prstGeom>
              <a:ln w="19050">
                <a:solidFill>
                  <a:schemeClr val="tx2">
                    <a:lumMod val="40000"/>
                    <a:lumOff val="60000"/>
                  </a:schemeClr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Přímá spojovací šipka 626"/>
              <p:cNvCxnSpPr/>
              <p:nvPr/>
            </p:nvCxnSpPr>
            <p:spPr>
              <a:xfrm rot="5400000" flipH="1" flipV="1">
                <a:off x="3071801" y="2742328"/>
                <a:ext cx="1652598" cy="490542"/>
              </a:xfrm>
              <a:prstGeom prst="straightConnector1">
                <a:avLst/>
              </a:prstGeom>
              <a:ln w="19050">
                <a:solidFill>
                  <a:schemeClr val="tx2">
                    <a:lumMod val="40000"/>
                    <a:lumOff val="60000"/>
                  </a:schemeClr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Přímá spojovací šipka 627"/>
              <p:cNvCxnSpPr/>
              <p:nvPr/>
            </p:nvCxnSpPr>
            <p:spPr>
              <a:xfrm rot="5400000" flipH="1" flipV="1">
                <a:off x="4797571" y="2756188"/>
                <a:ext cx="1652598" cy="490542"/>
              </a:xfrm>
              <a:prstGeom prst="straightConnector1">
                <a:avLst/>
              </a:prstGeom>
              <a:ln w="19050">
                <a:solidFill>
                  <a:schemeClr val="tx2">
                    <a:lumMod val="40000"/>
                    <a:lumOff val="60000"/>
                  </a:schemeClr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Přímá spojovací šipka 628"/>
              <p:cNvCxnSpPr/>
              <p:nvPr/>
            </p:nvCxnSpPr>
            <p:spPr>
              <a:xfrm rot="5400000" flipH="1" flipV="1">
                <a:off x="3659328" y="3164029"/>
                <a:ext cx="1652598" cy="490542"/>
              </a:xfrm>
              <a:prstGeom prst="straightConnector1">
                <a:avLst/>
              </a:prstGeom>
              <a:ln w="19050">
                <a:solidFill>
                  <a:schemeClr val="tx2">
                    <a:lumMod val="40000"/>
                    <a:lumOff val="60000"/>
                  </a:schemeClr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Přímá spojovací šipka 629"/>
              <p:cNvCxnSpPr/>
              <p:nvPr/>
            </p:nvCxnSpPr>
            <p:spPr>
              <a:xfrm rot="5400000" flipH="1" flipV="1">
                <a:off x="5376002" y="3159693"/>
                <a:ext cx="1652598" cy="490542"/>
              </a:xfrm>
              <a:prstGeom prst="straightConnector1">
                <a:avLst/>
              </a:prstGeom>
              <a:ln w="19050">
                <a:solidFill>
                  <a:schemeClr val="tx2">
                    <a:lumMod val="40000"/>
                    <a:lumOff val="60000"/>
                  </a:schemeClr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Přímá spojovací šipka 630"/>
              <p:cNvCxnSpPr/>
              <p:nvPr/>
            </p:nvCxnSpPr>
            <p:spPr>
              <a:xfrm rot="5400000" flipH="1" flipV="1">
                <a:off x="6516848" y="2763115"/>
                <a:ext cx="1652598" cy="490542"/>
              </a:xfrm>
              <a:prstGeom prst="straightConnector1">
                <a:avLst/>
              </a:prstGeom>
              <a:ln w="19050">
                <a:solidFill>
                  <a:schemeClr val="tx2">
                    <a:lumMod val="40000"/>
                    <a:lumOff val="60000"/>
                  </a:schemeClr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2" name="Skupina 368"/>
              <p:cNvGrpSpPr/>
              <p:nvPr/>
            </p:nvGrpSpPr>
            <p:grpSpPr>
              <a:xfrm>
                <a:off x="71406" y="142852"/>
                <a:ext cx="8858312" cy="2643206"/>
                <a:chOff x="71406" y="142852"/>
                <a:chExt cx="8858312" cy="2643206"/>
              </a:xfrm>
            </p:grpSpPr>
            <p:grpSp>
              <p:nvGrpSpPr>
                <p:cNvPr id="633" name="Skupina 246"/>
                <p:cNvGrpSpPr/>
                <p:nvPr/>
              </p:nvGrpSpPr>
              <p:grpSpPr>
                <a:xfrm>
                  <a:off x="71406" y="142852"/>
                  <a:ext cx="8856764" cy="2435819"/>
                  <a:chOff x="71406" y="142852"/>
                  <a:chExt cx="8856764" cy="2435819"/>
                </a:xfrm>
              </p:grpSpPr>
              <p:cxnSp>
                <p:nvCxnSpPr>
                  <p:cNvPr id="660" name="Přímá spojovací šipka 659"/>
                  <p:cNvCxnSpPr/>
                  <p:nvPr/>
                </p:nvCxnSpPr>
                <p:spPr>
                  <a:xfrm rot="5400000" flipH="1" flipV="1">
                    <a:off x="1833734" y="1084834"/>
                    <a:ext cx="1652598" cy="490542"/>
                  </a:xfrm>
                  <a:prstGeom prst="straightConnector1">
                    <a:avLst/>
                  </a:prstGeom>
                  <a:ln w="19050">
                    <a:solidFill>
                      <a:schemeClr val="tx2">
                        <a:lumMod val="40000"/>
                        <a:lumOff val="60000"/>
                      </a:schemeClr>
                    </a:solidFill>
                    <a:headEnd type="oval" w="lg" len="lg"/>
                    <a:tailEnd type="oval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1" name="Přímá spojovací šipka 660"/>
                  <p:cNvCxnSpPr/>
                  <p:nvPr/>
                </p:nvCxnSpPr>
                <p:spPr>
                  <a:xfrm rot="5400000" flipH="1" flipV="1">
                    <a:off x="3569700" y="1087997"/>
                    <a:ext cx="1652598" cy="490542"/>
                  </a:xfrm>
                  <a:prstGeom prst="straightConnector1">
                    <a:avLst/>
                  </a:prstGeom>
                  <a:ln w="19050">
                    <a:solidFill>
                      <a:schemeClr val="tx2">
                        <a:lumMod val="40000"/>
                        <a:lumOff val="60000"/>
                      </a:schemeClr>
                    </a:solidFill>
                    <a:headEnd type="oval" w="lg" len="lg"/>
                    <a:tailEnd type="oval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2" name="Přímá spojovací šipka 661"/>
                  <p:cNvCxnSpPr/>
                  <p:nvPr/>
                </p:nvCxnSpPr>
                <p:spPr>
                  <a:xfrm rot="5400000" flipH="1" flipV="1">
                    <a:off x="2440117" y="1498006"/>
                    <a:ext cx="1652598" cy="490542"/>
                  </a:xfrm>
                  <a:prstGeom prst="straightConnector1">
                    <a:avLst/>
                  </a:prstGeom>
                  <a:ln w="19050">
                    <a:solidFill>
                      <a:schemeClr val="tx2">
                        <a:lumMod val="40000"/>
                        <a:lumOff val="60000"/>
                      </a:schemeClr>
                    </a:solidFill>
                    <a:headEnd type="oval" w="lg" len="lg"/>
                    <a:tailEnd type="oval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3" name="Přímá spojovací šipka 662"/>
                  <p:cNvCxnSpPr/>
                  <p:nvPr/>
                </p:nvCxnSpPr>
                <p:spPr>
                  <a:xfrm rot="5400000" flipH="1" flipV="1">
                    <a:off x="5286380" y="1087997"/>
                    <a:ext cx="1652598" cy="490542"/>
                  </a:xfrm>
                  <a:prstGeom prst="straightConnector1">
                    <a:avLst/>
                  </a:prstGeom>
                  <a:ln w="19050">
                    <a:solidFill>
                      <a:schemeClr val="tx2">
                        <a:lumMod val="40000"/>
                        <a:lumOff val="60000"/>
                      </a:schemeClr>
                    </a:solidFill>
                    <a:headEnd type="oval" w="lg" len="lg"/>
                    <a:tailEnd type="oval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4" name="Přímá spojovací šipka 663"/>
                  <p:cNvCxnSpPr/>
                  <p:nvPr/>
                </p:nvCxnSpPr>
                <p:spPr>
                  <a:xfrm rot="5400000" flipH="1" flipV="1">
                    <a:off x="4159394" y="1504933"/>
                    <a:ext cx="1652598" cy="490542"/>
                  </a:xfrm>
                  <a:prstGeom prst="straightConnector1">
                    <a:avLst/>
                  </a:prstGeom>
                  <a:ln w="19050">
                    <a:solidFill>
                      <a:schemeClr val="tx2">
                        <a:lumMod val="40000"/>
                        <a:lumOff val="60000"/>
                      </a:schemeClr>
                    </a:solidFill>
                    <a:headEnd type="oval" w="lg" len="lg"/>
                    <a:tailEnd type="oval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5" name="Přímá spojovací šipka 664"/>
                  <p:cNvCxnSpPr/>
                  <p:nvPr/>
                </p:nvCxnSpPr>
                <p:spPr>
                  <a:xfrm rot="5400000" flipH="1" flipV="1">
                    <a:off x="5873906" y="1507101"/>
                    <a:ext cx="1652598" cy="490542"/>
                  </a:xfrm>
                  <a:prstGeom prst="straightConnector1">
                    <a:avLst/>
                  </a:prstGeom>
                  <a:ln w="19050">
                    <a:solidFill>
                      <a:schemeClr val="tx2">
                        <a:lumMod val="40000"/>
                        <a:lumOff val="60000"/>
                      </a:schemeClr>
                    </a:solidFill>
                    <a:headEnd type="oval" w="lg" len="lg"/>
                    <a:tailEnd type="oval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6" name="Přímá spojovací šipka 665"/>
                  <p:cNvCxnSpPr/>
                  <p:nvPr/>
                </p:nvCxnSpPr>
                <p:spPr>
                  <a:xfrm rot="5400000" flipH="1" flipV="1">
                    <a:off x="142844" y="1087997"/>
                    <a:ext cx="1652598" cy="490542"/>
                  </a:xfrm>
                  <a:prstGeom prst="straightConnector1">
                    <a:avLst/>
                  </a:prstGeom>
                  <a:ln w="19050">
                    <a:solidFill>
                      <a:schemeClr val="tx2">
                        <a:lumMod val="40000"/>
                        <a:lumOff val="60000"/>
                      </a:schemeClr>
                    </a:solidFill>
                    <a:headEnd type="oval" w="lg" len="lg"/>
                    <a:tailEnd type="oval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7" name="Přímá spojovací šipka 666"/>
                  <p:cNvCxnSpPr/>
                  <p:nvPr/>
                </p:nvCxnSpPr>
                <p:spPr>
                  <a:xfrm rot="5400000" flipH="1" flipV="1">
                    <a:off x="7014746" y="1108784"/>
                    <a:ext cx="1652598" cy="490542"/>
                  </a:xfrm>
                  <a:prstGeom prst="straightConnector1">
                    <a:avLst/>
                  </a:prstGeom>
                  <a:ln w="19050">
                    <a:solidFill>
                      <a:schemeClr val="tx2">
                        <a:lumMod val="40000"/>
                        <a:lumOff val="60000"/>
                      </a:schemeClr>
                    </a:solidFill>
                    <a:headEnd type="oval" w="lg" len="lg"/>
                    <a:tailEnd type="oval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68" name="Skupina 207"/>
                  <p:cNvGrpSpPr/>
                  <p:nvPr/>
                </p:nvGrpSpPr>
                <p:grpSpPr>
                  <a:xfrm>
                    <a:off x="71406" y="142852"/>
                    <a:ext cx="8856764" cy="907672"/>
                    <a:chOff x="71406" y="142852"/>
                    <a:chExt cx="8856764" cy="907672"/>
                  </a:xfrm>
                </p:grpSpPr>
                <p:cxnSp>
                  <p:nvCxnSpPr>
                    <p:cNvPr id="669" name="Přímá spojovací šipka 668"/>
                    <p:cNvCxnSpPr/>
                    <p:nvPr/>
                  </p:nvCxnSpPr>
                  <p:spPr>
                    <a:xfrm rot="5400000" flipH="1" flipV="1">
                      <a:off x="1677022" y="697256"/>
                      <a:ext cx="357190" cy="105638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0" name="Přímá spojovací šipka 669"/>
                    <p:cNvCxnSpPr/>
                    <p:nvPr/>
                  </p:nvCxnSpPr>
                  <p:spPr>
                    <a:xfrm rot="5400000" flipH="1" flipV="1">
                      <a:off x="3388943" y="708948"/>
                      <a:ext cx="357190" cy="105638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1" name="Přímá spojovací šipka 670"/>
                    <p:cNvCxnSpPr/>
                    <p:nvPr/>
                  </p:nvCxnSpPr>
                  <p:spPr>
                    <a:xfrm flipV="1">
                      <a:off x="3256240" y="928670"/>
                      <a:ext cx="252000" cy="108000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2" name="Přímá spojovací šipka 671"/>
                    <p:cNvCxnSpPr/>
                    <p:nvPr/>
                  </p:nvCxnSpPr>
                  <p:spPr>
                    <a:xfrm flipV="1">
                      <a:off x="1540845" y="942524"/>
                      <a:ext cx="252000" cy="108000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73" name="Skupina 173"/>
                    <p:cNvGrpSpPr/>
                    <p:nvPr/>
                  </p:nvGrpSpPr>
                  <p:grpSpPr>
                    <a:xfrm>
                      <a:off x="71406" y="142852"/>
                      <a:ext cx="8856764" cy="907672"/>
                      <a:chOff x="71406" y="142852"/>
                      <a:chExt cx="8856764" cy="907672"/>
                    </a:xfrm>
                  </p:grpSpPr>
                  <p:cxnSp>
                    <p:nvCxnSpPr>
                      <p:cNvPr id="674" name="Přímá spojovací šipka 673"/>
                      <p:cNvCxnSpPr/>
                      <p:nvPr/>
                    </p:nvCxnSpPr>
                    <p:spPr>
                      <a:xfrm flipV="1">
                        <a:off x="3513818" y="502676"/>
                        <a:ext cx="1143008" cy="42862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headEnd type="oval" w="lg" len="lg"/>
                        <a:tailEnd type="oval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675" name="Skupina 119"/>
                      <p:cNvGrpSpPr/>
                      <p:nvPr/>
                    </p:nvGrpSpPr>
                    <p:grpSpPr>
                      <a:xfrm>
                        <a:off x="71406" y="142852"/>
                        <a:ext cx="8856764" cy="907672"/>
                        <a:chOff x="71406" y="142852"/>
                        <a:chExt cx="8856764" cy="907672"/>
                      </a:xfrm>
                    </p:grpSpPr>
                    <p:cxnSp>
                      <p:nvCxnSpPr>
                        <p:cNvPr id="676" name="Přímá spojovací šipka 675"/>
                        <p:cNvCxnSpPr/>
                        <p:nvPr/>
                      </p:nvCxnSpPr>
                      <p:spPr>
                        <a:xfrm flipV="1">
                          <a:off x="1785918" y="500042"/>
                          <a:ext cx="1143008" cy="42862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headEnd type="oval" w="lg" len="lg"/>
                          <a:tailEnd type="oval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7" name="Přímá spojovací šipka 676"/>
                        <p:cNvCxnSpPr/>
                        <p:nvPr/>
                      </p:nvCxnSpPr>
                      <p:spPr>
                        <a:xfrm>
                          <a:off x="2928926" y="500042"/>
                          <a:ext cx="1714512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headEnd type="oval" w="lg" len="lg"/>
                          <a:tailEnd type="oval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8" name="Přímá spojovací šipka 677"/>
                        <p:cNvCxnSpPr/>
                        <p:nvPr/>
                      </p:nvCxnSpPr>
                      <p:spPr>
                        <a:xfrm>
                          <a:off x="1816260" y="928670"/>
                          <a:ext cx="1714512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headEnd type="oval" w="lg" len="lg"/>
                          <a:tailEnd type="oval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9" name="Přímá spojovací šipka 678"/>
                        <p:cNvCxnSpPr/>
                        <p:nvPr/>
                      </p:nvCxnSpPr>
                      <p:spPr>
                        <a:xfrm>
                          <a:off x="3528138" y="937765"/>
                          <a:ext cx="1714512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headEnd type="oval" w="lg" len="lg"/>
                          <a:tailEnd type="oval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0" name="Přímá spojovací šipka 679"/>
                        <p:cNvCxnSpPr/>
                        <p:nvPr/>
                      </p:nvCxnSpPr>
                      <p:spPr>
                        <a:xfrm>
                          <a:off x="4657292" y="504378"/>
                          <a:ext cx="1714512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headEnd type="oval" w="lg" len="lg"/>
                          <a:tailEnd type="oval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1" name="Přímá spojovací šipka 680"/>
                        <p:cNvCxnSpPr/>
                        <p:nvPr/>
                      </p:nvCxnSpPr>
                      <p:spPr>
                        <a:xfrm>
                          <a:off x="5242650" y="929250"/>
                          <a:ext cx="1714512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headEnd type="oval" w="lg" len="lg"/>
                          <a:tailEnd type="oval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2" name="Přímá spojovací šipka 681"/>
                        <p:cNvCxnSpPr/>
                        <p:nvPr/>
                      </p:nvCxnSpPr>
                      <p:spPr>
                        <a:xfrm flipV="1">
                          <a:off x="5228796" y="506969"/>
                          <a:ext cx="1143008" cy="42862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headEnd type="oval" w="lg" len="lg"/>
                          <a:tailEnd type="oval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3" name="Přímá spojovací šipka 682"/>
                        <p:cNvCxnSpPr/>
                        <p:nvPr/>
                      </p:nvCxnSpPr>
                      <p:spPr>
                        <a:xfrm>
                          <a:off x="6371804" y="513896"/>
                          <a:ext cx="1714512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headEnd type="oval" w="lg" len="lg"/>
                          <a:tailEnd type="oval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4" name="Přímá spojovací šipka 683"/>
                        <p:cNvCxnSpPr/>
                        <p:nvPr/>
                      </p:nvCxnSpPr>
                      <p:spPr>
                        <a:xfrm>
                          <a:off x="78333" y="928670"/>
                          <a:ext cx="1714512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headEnd type="oval" w="lg" len="lg"/>
                          <a:tailEnd type="oval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5" name="Přímá spojovací šipka 684"/>
                        <p:cNvCxnSpPr/>
                        <p:nvPr/>
                      </p:nvCxnSpPr>
                      <p:spPr>
                        <a:xfrm>
                          <a:off x="1205319" y="506969"/>
                          <a:ext cx="1714512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headEnd type="oval" w="lg" len="lg"/>
                          <a:tailEnd type="oval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6" name="Přímá spojovací šipka 685"/>
                        <p:cNvCxnSpPr/>
                        <p:nvPr/>
                      </p:nvCxnSpPr>
                      <p:spPr>
                        <a:xfrm flipV="1">
                          <a:off x="71406" y="500042"/>
                          <a:ext cx="1143008" cy="42862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headEnd type="oval" w="lg" len="lg"/>
                          <a:tailEnd type="oval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7" name="Přímá spojovací šipka 686"/>
                        <p:cNvCxnSpPr/>
                        <p:nvPr/>
                      </p:nvCxnSpPr>
                      <p:spPr>
                        <a:xfrm flipV="1">
                          <a:off x="6943308" y="513896"/>
                          <a:ext cx="1143008" cy="42862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headEnd type="oval" w="lg" len="lg"/>
                          <a:tailEnd type="oval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8" name="Přímá spojovací čára 687"/>
                        <p:cNvCxnSpPr/>
                        <p:nvPr/>
                      </p:nvCxnSpPr>
                      <p:spPr>
                        <a:xfrm flipV="1">
                          <a:off x="6950235" y="928670"/>
                          <a:ext cx="1329614" cy="0"/>
                        </a:xfrm>
                        <a:prstGeom prst="line">
                          <a:avLst/>
                        </a:prstGeom>
                        <a:ln w="19050">
                          <a:prstDash val="sysDash"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9" name="Přímá spojovací čára 688"/>
                        <p:cNvCxnSpPr/>
                        <p:nvPr/>
                      </p:nvCxnSpPr>
                      <p:spPr>
                        <a:xfrm flipV="1">
                          <a:off x="8100170" y="529918"/>
                          <a:ext cx="828000" cy="0"/>
                        </a:xfrm>
                        <a:prstGeom prst="line">
                          <a:avLst/>
                        </a:prstGeom>
                        <a:ln w="19050">
                          <a:prstDash val="sysDash"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0" name="Přímá spojovací čára 689"/>
                        <p:cNvCxnSpPr/>
                        <p:nvPr/>
                      </p:nvCxnSpPr>
                      <p:spPr>
                        <a:xfrm flipV="1">
                          <a:off x="307487" y="506969"/>
                          <a:ext cx="900000" cy="0"/>
                        </a:xfrm>
                        <a:prstGeom prst="line">
                          <a:avLst/>
                        </a:prstGeom>
                        <a:ln w="19050">
                          <a:prstDash val="sysDash"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1" name="Přímá spojovací šipka 690"/>
                        <p:cNvCxnSpPr/>
                        <p:nvPr/>
                      </p:nvCxnSpPr>
                      <p:spPr>
                        <a:xfrm rot="5400000" flipH="1" flipV="1">
                          <a:off x="-54370" y="681234"/>
                          <a:ext cx="357190" cy="10563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ysDash"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2" name="Přímá spojovací šipka 691"/>
                        <p:cNvCxnSpPr/>
                        <p:nvPr/>
                      </p:nvCxnSpPr>
                      <p:spPr>
                        <a:xfrm rot="5400000" flipH="1" flipV="1">
                          <a:off x="1088638" y="268628"/>
                          <a:ext cx="357190" cy="10563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ysDash"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3" name="Přímá spojovací šipka 692"/>
                        <p:cNvCxnSpPr/>
                        <p:nvPr/>
                      </p:nvCxnSpPr>
                      <p:spPr>
                        <a:xfrm rot="5400000" flipH="1" flipV="1">
                          <a:off x="2794490" y="268628"/>
                          <a:ext cx="357190" cy="10563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ysDash"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4" name="Přímá spojovací šipka 693"/>
                        <p:cNvCxnSpPr/>
                        <p:nvPr/>
                      </p:nvCxnSpPr>
                      <p:spPr>
                        <a:xfrm rot="5400000" flipH="1" flipV="1">
                          <a:off x="4518097" y="268628"/>
                          <a:ext cx="357190" cy="10563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ysDash"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5" name="Přímá spojovací šipka 694"/>
                        <p:cNvCxnSpPr/>
                        <p:nvPr/>
                      </p:nvCxnSpPr>
                      <p:spPr>
                        <a:xfrm rot="5400000" flipH="1" flipV="1">
                          <a:off x="5119477" y="695094"/>
                          <a:ext cx="357190" cy="10563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ysDash"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6" name="Přímá spojovací šipka 695"/>
                        <p:cNvCxnSpPr/>
                        <p:nvPr/>
                      </p:nvCxnSpPr>
                      <p:spPr>
                        <a:xfrm rot="5400000" flipH="1" flipV="1">
                          <a:off x="6239536" y="268628"/>
                          <a:ext cx="357190" cy="10563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ysDash"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7" name="Přímá spojovací šipka 696"/>
                        <p:cNvCxnSpPr/>
                        <p:nvPr/>
                      </p:nvCxnSpPr>
                      <p:spPr>
                        <a:xfrm rot="5400000" flipH="1" flipV="1">
                          <a:off x="6833989" y="708948"/>
                          <a:ext cx="357190" cy="10563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ysDash"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8" name="Přímá spojovací šipka 697"/>
                        <p:cNvCxnSpPr/>
                        <p:nvPr/>
                      </p:nvCxnSpPr>
                      <p:spPr>
                        <a:xfrm rot="5400000" flipH="1" flipV="1">
                          <a:off x="7970069" y="282482"/>
                          <a:ext cx="357190" cy="10563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ysDash"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9" name="Přímá spojovací šipka 698"/>
                        <p:cNvCxnSpPr/>
                        <p:nvPr/>
                      </p:nvCxnSpPr>
                      <p:spPr>
                        <a:xfrm flipV="1">
                          <a:off x="1214414" y="392042"/>
                          <a:ext cx="252000" cy="10800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ysDash"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0" name="Přímá spojovací šipka 699"/>
                        <p:cNvCxnSpPr/>
                        <p:nvPr/>
                      </p:nvCxnSpPr>
                      <p:spPr>
                        <a:xfrm flipV="1">
                          <a:off x="2928043" y="400896"/>
                          <a:ext cx="252000" cy="10800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ysDash"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1" name="Přímá spojovací šipka 700"/>
                        <p:cNvCxnSpPr/>
                        <p:nvPr/>
                      </p:nvCxnSpPr>
                      <p:spPr>
                        <a:xfrm flipV="1">
                          <a:off x="4656409" y="392042"/>
                          <a:ext cx="252000" cy="10800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ysDash"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2" name="Přímá spojovací šipka 701"/>
                        <p:cNvCxnSpPr/>
                        <p:nvPr/>
                      </p:nvCxnSpPr>
                      <p:spPr>
                        <a:xfrm flipV="1">
                          <a:off x="6377848" y="409991"/>
                          <a:ext cx="252000" cy="10800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ysDash"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3" name="Přímá spojovací šipka 702"/>
                        <p:cNvCxnSpPr/>
                        <p:nvPr/>
                      </p:nvCxnSpPr>
                      <p:spPr>
                        <a:xfrm flipV="1">
                          <a:off x="8106214" y="407823"/>
                          <a:ext cx="252000" cy="10800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ysDash"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4" name="Přímá spojovací šipka 703"/>
                        <p:cNvCxnSpPr/>
                        <p:nvPr/>
                      </p:nvCxnSpPr>
                      <p:spPr>
                        <a:xfrm flipV="1">
                          <a:off x="4969869" y="935597"/>
                          <a:ext cx="252000" cy="10800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ysDash"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5" name="Přímá spojovací šipka 704"/>
                        <p:cNvCxnSpPr/>
                        <p:nvPr/>
                      </p:nvCxnSpPr>
                      <p:spPr>
                        <a:xfrm flipV="1">
                          <a:off x="6691308" y="942524"/>
                          <a:ext cx="252000" cy="10800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prstDash val="sysDash"/>
                          <a:headEnd type="none" w="med" len="med"/>
                          <a:tailEnd type="none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</p:grpSp>
            <p:grpSp>
              <p:nvGrpSpPr>
                <p:cNvPr id="634" name="Skupina 341"/>
                <p:cNvGrpSpPr/>
                <p:nvPr/>
              </p:nvGrpSpPr>
              <p:grpSpPr>
                <a:xfrm>
                  <a:off x="71406" y="2041802"/>
                  <a:ext cx="8858312" cy="744256"/>
                  <a:chOff x="71406" y="2041802"/>
                  <a:chExt cx="8858312" cy="744256"/>
                </a:xfrm>
              </p:grpSpPr>
              <p:cxnSp>
                <p:nvCxnSpPr>
                  <p:cNvPr id="635" name="Přímá spojovací šipka 634"/>
                  <p:cNvCxnSpPr/>
                  <p:nvPr/>
                </p:nvCxnSpPr>
                <p:spPr>
                  <a:xfrm rot="5400000" flipH="1" flipV="1">
                    <a:off x="311799" y="2390436"/>
                    <a:ext cx="612000" cy="179244"/>
                  </a:xfrm>
                  <a:prstGeom prst="straightConnector1">
                    <a:avLst/>
                  </a:prstGeom>
                  <a:ln w="19050">
                    <a:solidFill>
                      <a:schemeClr val="tx2">
                        <a:lumMod val="40000"/>
                        <a:lumOff val="60000"/>
                      </a:schemeClr>
                    </a:solidFill>
                    <a:prstDash val="sysDash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6" name="Přímá spojovací šipka 635"/>
                  <p:cNvCxnSpPr/>
                  <p:nvPr/>
                </p:nvCxnSpPr>
                <p:spPr>
                  <a:xfrm flipV="1">
                    <a:off x="1043830" y="2585839"/>
                    <a:ext cx="252000" cy="108000"/>
                  </a:xfrm>
                  <a:prstGeom prst="straightConnector1">
                    <a:avLst/>
                  </a:prstGeom>
                  <a:ln w="19050">
                    <a:solidFill>
                      <a:schemeClr val="tx2">
                        <a:lumMod val="40000"/>
                        <a:lumOff val="60000"/>
                      </a:schemeClr>
                    </a:solidFill>
                    <a:prstDash val="sysDash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37" name="Skupina 317"/>
                  <p:cNvGrpSpPr/>
                  <p:nvPr/>
                </p:nvGrpSpPr>
                <p:grpSpPr>
                  <a:xfrm>
                    <a:off x="71406" y="2041802"/>
                    <a:ext cx="8858312" cy="652037"/>
                    <a:chOff x="71406" y="2041802"/>
                    <a:chExt cx="8858312" cy="652037"/>
                  </a:xfrm>
                </p:grpSpPr>
                <p:cxnSp>
                  <p:nvCxnSpPr>
                    <p:cNvPr id="638" name="Přímá spojovací šipka 637"/>
                    <p:cNvCxnSpPr/>
                    <p:nvPr/>
                  </p:nvCxnSpPr>
                  <p:spPr>
                    <a:xfrm flipV="1">
                      <a:off x="3000364" y="2150043"/>
                      <a:ext cx="1143008" cy="428628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headEnd type="oval" w="lg" len="lg"/>
                      <a:tailEnd type="oval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9" name="Přímá spojovací šipka 638"/>
                    <p:cNvCxnSpPr/>
                    <p:nvPr/>
                  </p:nvCxnSpPr>
                  <p:spPr>
                    <a:xfrm>
                      <a:off x="2996784" y="2575091"/>
                      <a:ext cx="1714512" cy="1588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headEnd type="oval" w="lg" len="lg"/>
                      <a:tailEnd type="oval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0" name="Přímá spojovací šipka 639"/>
                    <p:cNvCxnSpPr/>
                    <p:nvPr/>
                  </p:nvCxnSpPr>
                  <p:spPr>
                    <a:xfrm>
                      <a:off x="2425280" y="2156970"/>
                      <a:ext cx="1714512" cy="1588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headEnd type="oval" w="lg" len="lg"/>
                      <a:tailEnd type="oval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1" name="Přímá spojovací šipka 640"/>
                    <p:cNvCxnSpPr/>
                    <p:nvPr/>
                  </p:nvCxnSpPr>
                  <p:spPr>
                    <a:xfrm>
                      <a:off x="4143372" y="2159138"/>
                      <a:ext cx="1714512" cy="1588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headEnd type="oval" w="lg" len="lg"/>
                      <a:tailEnd type="oval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2" name="Přímá spojovací šipka 641"/>
                    <p:cNvCxnSpPr/>
                    <p:nvPr/>
                  </p:nvCxnSpPr>
                  <p:spPr>
                    <a:xfrm>
                      <a:off x="4728307" y="2578671"/>
                      <a:ext cx="1714512" cy="1588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headEnd type="oval" w="lg" len="lg"/>
                      <a:tailEnd type="oval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3" name="Přímá spojovací šipka 642"/>
                    <p:cNvCxnSpPr/>
                    <p:nvPr/>
                  </p:nvCxnSpPr>
                  <p:spPr>
                    <a:xfrm flipV="1">
                      <a:off x="4721803" y="2161729"/>
                      <a:ext cx="1143008" cy="428628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headEnd type="oval" w="lg" len="lg"/>
                      <a:tailEnd type="oval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4" name="Přímá spojovací šipka 643"/>
                    <p:cNvCxnSpPr/>
                    <p:nvPr/>
                  </p:nvCxnSpPr>
                  <p:spPr>
                    <a:xfrm>
                      <a:off x="5871738" y="2163897"/>
                      <a:ext cx="1714512" cy="1588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headEnd type="oval" w="lg" len="lg"/>
                      <a:tailEnd type="oval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5" name="Přímá spojovací šipka 644"/>
                    <p:cNvCxnSpPr/>
                    <p:nvPr/>
                  </p:nvCxnSpPr>
                  <p:spPr>
                    <a:xfrm>
                      <a:off x="707421" y="2159138"/>
                      <a:ext cx="1714512" cy="1588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headEnd type="oval" w="lg" len="lg"/>
                      <a:tailEnd type="oval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6" name="Přímá spojovací šipka 645"/>
                    <p:cNvCxnSpPr/>
                    <p:nvPr/>
                  </p:nvCxnSpPr>
                  <p:spPr>
                    <a:xfrm flipV="1">
                      <a:off x="6450169" y="2161306"/>
                      <a:ext cx="1143008" cy="428628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headEnd type="oval" w="lg" len="lg"/>
                      <a:tailEnd type="oval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7" name="Přímá spojovací čára 646"/>
                    <p:cNvCxnSpPr/>
                    <p:nvPr/>
                  </p:nvCxnSpPr>
                  <p:spPr>
                    <a:xfrm flipV="1">
                      <a:off x="6457096" y="2578671"/>
                      <a:ext cx="1329614" cy="0"/>
                    </a:xfrm>
                    <a:prstGeom prst="line">
                      <a:avLst/>
                    </a:prstGeom>
                    <a:ln w="19050">
                      <a:prstDash val="sys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8" name="Přímá spojovací čára 647"/>
                    <p:cNvCxnSpPr/>
                    <p:nvPr/>
                  </p:nvCxnSpPr>
                  <p:spPr>
                    <a:xfrm flipV="1">
                      <a:off x="7600104" y="2189014"/>
                      <a:ext cx="1329614" cy="0"/>
                    </a:xfrm>
                    <a:prstGeom prst="line">
                      <a:avLst/>
                    </a:prstGeom>
                    <a:ln w="19050">
                      <a:prstDash val="sys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9" name="Přímá spojovací čára 648"/>
                    <p:cNvCxnSpPr/>
                    <p:nvPr/>
                  </p:nvCxnSpPr>
                  <p:spPr>
                    <a:xfrm flipV="1">
                      <a:off x="170975" y="2578671"/>
                      <a:ext cx="1116000" cy="0"/>
                    </a:xfrm>
                    <a:prstGeom prst="line">
                      <a:avLst/>
                    </a:prstGeom>
                    <a:ln w="19050">
                      <a:prstDash val="sys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0" name="Přímá spojovací čára 649"/>
                    <p:cNvCxnSpPr/>
                    <p:nvPr/>
                  </p:nvCxnSpPr>
                  <p:spPr>
                    <a:xfrm flipV="1">
                      <a:off x="71406" y="2163897"/>
                      <a:ext cx="648000" cy="0"/>
                    </a:xfrm>
                    <a:prstGeom prst="line">
                      <a:avLst/>
                    </a:prstGeom>
                    <a:ln w="19050">
                      <a:prstDash val="sys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1" name="Přímá spojovací šipka 650"/>
                    <p:cNvCxnSpPr/>
                    <p:nvPr/>
                  </p:nvCxnSpPr>
                  <p:spPr>
                    <a:xfrm flipV="1">
                      <a:off x="2748364" y="2585839"/>
                      <a:ext cx="252000" cy="108000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2" name="Přímá spojovací šipka 651"/>
                    <p:cNvCxnSpPr/>
                    <p:nvPr/>
                  </p:nvCxnSpPr>
                  <p:spPr>
                    <a:xfrm flipV="1">
                      <a:off x="4469803" y="2585839"/>
                      <a:ext cx="252000" cy="108000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3" name="Přímá spojovací šipka 652"/>
                    <p:cNvCxnSpPr/>
                    <p:nvPr/>
                  </p:nvCxnSpPr>
                  <p:spPr>
                    <a:xfrm flipV="1">
                      <a:off x="6191242" y="2583671"/>
                      <a:ext cx="252000" cy="108000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4" name="Přímá spojovací šipka 653"/>
                    <p:cNvCxnSpPr/>
                    <p:nvPr/>
                  </p:nvCxnSpPr>
                  <p:spPr>
                    <a:xfrm flipV="1">
                      <a:off x="4149416" y="2041802"/>
                      <a:ext cx="252000" cy="108000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5" name="Přímá spojovací šipka 654"/>
                    <p:cNvCxnSpPr/>
                    <p:nvPr/>
                  </p:nvCxnSpPr>
                  <p:spPr>
                    <a:xfrm flipV="1">
                      <a:off x="2428860" y="2048970"/>
                      <a:ext cx="252000" cy="108000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6" name="Přímá spojovací šipka 655"/>
                    <p:cNvCxnSpPr/>
                    <p:nvPr/>
                  </p:nvCxnSpPr>
                  <p:spPr>
                    <a:xfrm flipV="1">
                      <a:off x="5877782" y="2057824"/>
                      <a:ext cx="252000" cy="108000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7" name="Přímá spojovací šipka 656"/>
                    <p:cNvCxnSpPr/>
                    <p:nvPr/>
                  </p:nvCxnSpPr>
                  <p:spPr>
                    <a:xfrm flipV="1">
                      <a:off x="718684" y="2058065"/>
                      <a:ext cx="252000" cy="108000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8" name="Přímá spojovací šipka 657"/>
                    <p:cNvCxnSpPr/>
                    <p:nvPr/>
                  </p:nvCxnSpPr>
                  <p:spPr>
                    <a:xfrm flipV="1">
                      <a:off x="7606148" y="2057824"/>
                      <a:ext cx="252000" cy="108000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" name="Přímá spojovací šipka 658"/>
                    <p:cNvCxnSpPr/>
                    <p:nvPr/>
                  </p:nvCxnSpPr>
                  <p:spPr>
                    <a:xfrm flipV="1">
                      <a:off x="447209" y="2170824"/>
                      <a:ext cx="252000" cy="108000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ash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592" name="Skupina 556"/>
            <p:cNvGrpSpPr/>
            <p:nvPr/>
          </p:nvGrpSpPr>
          <p:grpSpPr>
            <a:xfrm>
              <a:off x="203764" y="3597416"/>
              <a:ext cx="8019201" cy="1286986"/>
              <a:chOff x="203764" y="3597416"/>
              <a:chExt cx="8019201" cy="1286986"/>
            </a:xfrm>
          </p:grpSpPr>
          <p:cxnSp>
            <p:nvCxnSpPr>
              <p:cNvPr id="593" name="Přímá spojovací šipka 592"/>
              <p:cNvCxnSpPr/>
              <p:nvPr/>
            </p:nvCxnSpPr>
            <p:spPr>
              <a:xfrm>
                <a:off x="3659328" y="3827752"/>
                <a:ext cx="1714512" cy="1588"/>
              </a:xfrm>
              <a:prstGeom prst="straightConnector1">
                <a:avLst/>
              </a:prstGeom>
              <a:ln w="19050">
                <a:solidFill>
                  <a:schemeClr val="tx2">
                    <a:lumMod val="40000"/>
                    <a:lumOff val="60000"/>
                  </a:schemeClr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Přímá spojovací šipka 593"/>
              <p:cNvCxnSpPr/>
              <p:nvPr/>
            </p:nvCxnSpPr>
            <p:spPr>
              <a:xfrm>
                <a:off x="4237759" y="4245697"/>
                <a:ext cx="1714512" cy="1588"/>
              </a:xfrm>
              <a:prstGeom prst="straightConnector1">
                <a:avLst/>
              </a:prstGeom>
              <a:ln w="19050">
                <a:solidFill>
                  <a:schemeClr val="tx2">
                    <a:lumMod val="40000"/>
                    <a:lumOff val="60000"/>
                  </a:schemeClr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Přímá spojovací šipka 594"/>
              <p:cNvCxnSpPr/>
              <p:nvPr/>
            </p:nvCxnSpPr>
            <p:spPr>
              <a:xfrm flipV="1">
                <a:off x="5959198" y="3820825"/>
                <a:ext cx="1143008" cy="428628"/>
              </a:xfrm>
              <a:prstGeom prst="straightConnector1">
                <a:avLst/>
              </a:prstGeom>
              <a:ln w="19050">
                <a:solidFill>
                  <a:schemeClr val="tx2">
                    <a:lumMod val="40000"/>
                    <a:lumOff val="60000"/>
                  </a:schemeClr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6" name="Skupina 527"/>
              <p:cNvGrpSpPr/>
              <p:nvPr/>
            </p:nvGrpSpPr>
            <p:grpSpPr>
              <a:xfrm>
                <a:off x="203764" y="3597416"/>
                <a:ext cx="8019201" cy="1286986"/>
                <a:chOff x="203764" y="3597416"/>
                <a:chExt cx="8019201" cy="1286986"/>
              </a:xfrm>
            </p:grpSpPr>
            <p:cxnSp>
              <p:nvCxnSpPr>
                <p:cNvPr id="597" name="Přímá spojovací šipka 596"/>
                <p:cNvCxnSpPr/>
                <p:nvPr/>
              </p:nvCxnSpPr>
              <p:spPr>
                <a:xfrm flipV="1">
                  <a:off x="792713" y="3820825"/>
                  <a:ext cx="1143008" cy="428628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headEnd type="oval" w="lg" len="lg"/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" name="Přímá spojovací šipka 597"/>
                <p:cNvCxnSpPr/>
                <p:nvPr/>
              </p:nvCxnSpPr>
              <p:spPr>
                <a:xfrm flipV="1">
                  <a:off x="2514152" y="3822993"/>
                  <a:ext cx="1143008" cy="428628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headEnd type="oval" w="lg" len="lg"/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Přímá spojovací šipka 598"/>
                <p:cNvCxnSpPr/>
                <p:nvPr/>
              </p:nvCxnSpPr>
              <p:spPr>
                <a:xfrm>
                  <a:off x="1928794" y="3828332"/>
                  <a:ext cx="1714512" cy="1588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headEnd type="oval" w="lg" len="lg"/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Přímá spojovací šipka 599"/>
                <p:cNvCxnSpPr/>
                <p:nvPr/>
              </p:nvCxnSpPr>
              <p:spPr>
                <a:xfrm>
                  <a:off x="799640" y="4256960"/>
                  <a:ext cx="1714512" cy="1588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headEnd type="oval" w="lg" len="lg"/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Přímá spojovací šipka 600"/>
                <p:cNvCxnSpPr/>
                <p:nvPr/>
              </p:nvCxnSpPr>
              <p:spPr>
                <a:xfrm>
                  <a:off x="2521079" y="4247865"/>
                  <a:ext cx="1714512" cy="1588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headEnd type="oval" w="lg" len="lg"/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2" name="Přímá spojovací šipka 601"/>
                <p:cNvCxnSpPr/>
                <p:nvPr/>
              </p:nvCxnSpPr>
              <p:spPr>
                <a:xfrm>
                  <a:off x="5385526" y="3833091"/>
                  <a:ext cx="1714512" cy="1588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headEnd type="oval" w="lg" len="lg"/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3" name="Přímá spojovací šipka 602"/>
                <p:cNvCxnSpPr/>
                <p:nvPr/>
              </p:nvCxnSpPr>
              <p:spPr>
                <a:xfrm flipV="1">
                  <a:off x="4235591" y="3829920"/>
                  <a:ext cx="1143008" cy="428628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headEnd type="oval" w="lg" len="lg"/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Přímá spojovací čára 603"/>
                <p:cNvCxnSpPr/>
                <p:nvPr/>
              </p:nvCxnSpPr>
              <p:spPr>
                <a:xfrm flipV="1">
                  <a:off x="5963957" y="4242526"/>
                  <a:ext cx="1329614" cy="0"/>
                </a:xfrm>
                <a:prstGeom prst="line">
                  <a:avLst/>
                </a:prstGeom>
                <a:ln w="19050"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Přímá spojovací čára 604"/>
                <p:cNvCxnSpPr/>
                <p:nvPr/>
              </p:nvCxnSpPr>
              <p:spPr>
                <a:xfrm flipV="1">
                  <a:off x="7106965" y="3820825"/>
                  <a:ext cx="1116000" cy="0"/>
                </a:xfrm>
                <a:prstGeom prst="line">
                  <a:avLst/>
                </a:prstGeom>
                <a:ln w="19050"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Přímá spojovací čára 605"/>
                <p:cNvCxnSpPr/>
                <p:nvPr/>
              </p:nvCxnSpPr>
              <p:spPr>
                <a:xfrm flipV="1">
                  <a:off x="203764" y="4247285"/>
                  <a:ext cx="576000" cy="0"/>
                </a:xfrm>
                <a:prstGeom prst="line">
                  <a:avLst/>
                </a:prstGeom>
                <a:ln w="19050"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Přímá spojovací čára 606"/>
                <p:cNvCxnSpPr/>
                <p:nvPr/>
              </p:nvCxnSpPr>
              <p:spPr>
                <a:xfrm flipV="1">
                  <a:off x="592253" y="3825584"/>
                  <a:ext cx="1329614" cy="0"/>
                </a:xfrm>
                <a:prstGeom prst="line">
                  <a:avLst/>
                </a:prstGeom>
                <a:ln w="19050"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Přímá spojovací šipka 607"/>
                <p:cNvCxnSpPr/>
                <p:nvPr/>
              </p:nvCxnSpPr>
              <p:spPr>
                <a:xfrm rot="5400000" flipH="1" flipV="1">
                  <a:off x="3855556" y="4488780"/>
                  <a:ext cx="612000" cy="17924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9" name="Přímá spojovací šipka 608"/>
                <p:cNvCxnSpPr/>
                <p:nvPr/>
              </p:nvCxnSpPr>
              <p:spPr>
                <a:xfrm rot="5400000" flipH="1" flipV="1">
                  <a:off x="4982977" y="4060152"/>
                  <a:ext cx="612000" cy="17924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0" name="Přímá spojovací šipka 609"/>
                <p:cNvCxnSpPr/>
                <p:nvPr/>
              </p:nvCxnSpPr>
              <p:spPr>
                <a:xfrm rot="5400000" flipH="1" flipV="1">
                  <a:off x="5554481" y="4462138"/>
                  <a:ext cx="612000" cy="17924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1" name="Přímá spojovací šipka 610"/>
                <p:cNvCxnSpPr/>
                <p:nvPr/>
              </p:nvCxnSpPr>
              <p:spPr>
                <a:xfrm rot="5400000" flipH="1" flipV="1">
                  <a:off x="6706584" y="4047364"/>
                  <a:ext cx="612000" cy="17924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2" name="Přímá spojovací šipka 611"/>
                <p:cNvCxnSpPr/>
                <p:nvPr/>
              </p:nvCxnSpPr>
              <p:spPr>
                <a:xfrm rot="5400000" flipH="1" flipV="1">
                  <a:off x="3247684" y="4060152"/>
                  <a:ext cx="612000" cy="17924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3" name="Přímá spojovací šipka 612"/>
                <p:cNvCxnSpPr/>
                <p:nvPr/>
              </p:nvCxnSpPr>
              <p:spPr>
                <a:xfrm rot="5400000" flipH="1" flipV="1">
                  <a:off x="2118530" y="4482496"/>
                  <a:ext cx="612000" cy="17924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4" name="Přímá spojovací šipka 613"/>
                <p:cNvCxnSpPr/>
                <p:nvPr/>
              </p:nvCxnSpPr>
              <p:spPr>
                <a:xfrm rot="5400000" flipH="1" flipV="1">
                  <a:off x="1528413" y="4062320"/>
                  <a:ext cx="612000" cy="17924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Přímá spojovací šipka 614"/>
                <p:cNvCxnSpPr/>
                <p:nvPr/>
              </p:nvCxnSpPr>
              <p:spPr>
                <a:xfrm rot="5400000" flipH="1" flipV="1">
                  <a:off x="396656" y="4481853"/>
                  <a:ext cx="612000" cy="17924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6" name="Přímá spojovací šipka 615"/>
                <p:cNvCxnSpPr/>
                <p:nvPr/>
              </p:nvCxnSpPr>
              <p:spPr>
                <a:xfrm flipV="1">
                  <a:off x="1928794" y="4263307"/>
                  <a:ext cx="576000" cy="21431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Přímá spojovací šipka 616"/>
                <p:cNvCxnSpPr/>
                <p:nvPr/>
              </p:nvCxnSpPr>
              <p:spPr>
                <a:xfrm flipV="1">
                  <a:off x="3650233" y="3597416"/>
                  <a:ext cx="576000" cy="21431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Přímá spojovací šipka 617"/>
                <p:cNvCxnSpPr/>
                <p:nvPr/>
              </p:nvCxnSpPr>
              <p:spPr>
                <a:xfrm flipV="1">
                  <a:off x="214282" y="4263313"/>
                  <a:ext cx="576000" cy="21431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9" name="Přímá spojovací šipka 618"/>
                <p:cNvCxnSpPr/>
                <p:nvPr/>
              </p:nvCxnSpPr>
              <p:spPr>
                <a:xfrm flipV="1">
                  <a:off x="1944816" y="3615606"/>
                  <a:ext cx="576000" cy="21431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Přímá spojovací šipka 619"/>
                <p:cNvCxnSpPr/>
                <p:nvPr/>
              </p:nvCxnSpPr>
              <p:spPr>
                <a:xfrm flipV="1">
                  <a:off x="5390125" y="3615606"/>
                  <a:ext cx="576000" cy="21431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Přímá spojovací šipka 620"/>
                <p:cNvCxnSpPr/>
                <p:nvPr/>
              </p:nvCxnSpPr>
              <p:spPr>
                <a:xfrm flipV="1">
                  <a:off x="7107228" y="3615606"/>
                  <a:ext cx="576000" cy="21431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Přímá spojovací šipka 621"/>
                <p:cNvCxnSpPr/>
                <p:nvPr/>
              </p:nvCxnSpPr>
              <p:spPr>
                <a:xfrm flipV="1">
                  <a:off x="3657160" y="4256380"/>
                  <a:ext cx="576000" cy="21431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Přímá spojovací šipka 622"/>
                <p:cNvCxnSpPr/>
                <p:nvPr/>
              </p:nvCxnSpPr>
              <p:spPr>
                <a:xfrm flipV="1">
                  <a:off x="5374103" y="4242526"/>
                  <a:ext cx="576000" cy="21431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9" name="Skupina 28"/>
          <p:cNvGrpSpPr/>
          <p:nvPr/>
        </p:nvGrpSpPr>
        <p:grpSpPr>
          <a:xfrm>
            <a:off x="1321916" y="1383201"/>
            <a:ext cx="1775676" cy="1991544"/>
            <a:chOff x="1561810" y="837434"/>
            <a:chExt cx="1775676" cy="1991544"/>
          </a:xfrm>
        </p:grpSpPr>
        <p:cxnSp>
          <p:nvCxnSpPr>
            <p:cNvPr id="18" name="Přímá spojovací šipka 17"/>
            <p:cNvCxnSpPr/>
            <p:nvPr/>
          </p:nvCxnSpPr>
          <p:spPr>
            <a:xfrm>
              <a:off x="1622974" y="2500306"/>
              <a:ext cx="171451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ovéPole 24"/>
            <p:cNvSpPr txBox="1"/>
            <p:nvPr/>
          </p:nvSpPr>
          <p:spPr>
            <a:xfrm>
              <a:off x="2643174" y="2428868"/>
              <a:ext cx="428628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i="1" dirty="0" err="1" smtClean="0"/>
                <a:t>a</a:t>
              </a:r>
              <a:r>
                <a:rPr lang="en-US" sz="2400" b="1" baseline="-25000" dirty="0" err="1" smtClean="0"/>
                <a:t>1</a:t>
              </a:r>
              <a:endParaRPr lang="cs-CZ" b="1" baseline="-25000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285984" y="2071678"/>
              <a:ext cx="500066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i="1" dirty="0" err="1" smtClean="0"/>
                <a:t>a</a:t>
              </a:r>
              <a:r>
                <a:rPr lang="en-US" sz="2400" b="1" baseline="-25000" dirty="0" err="1" smtClean="0"/>
                <a:t>2</a:t>
              </a:r>
              <a:endParaRPr lang="cs-CZ" b="1" baseline="-25000" dirty="0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1928794" y="1028626"/>
              <a:ext cx="500066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i="1" dirty="0" err="1" smtClean="0">
                  <a:ln>
                    <a:solidFill>
                      <a:schemeClr val="bg1"/>
                    </a:solidFill>
                  </a:ln>
                </a:rPr>
                <a:t>a</a:t>
              </a:r>
              <a:r>
                <a:rPr lang="en-US" sz="2400" b="1" baseline="-25000" dirty="0" err="1">
                  <a:ln>
                    <a:solidFill>
                      <a:schemeClr val="bg1"/>
                    </a:solidFill>
                  </a:ln>
                </a:rPr>
                <a:t>3</a:t>
              </a:r>
              <a:endParaRPr lang="cs-CZ" b="1" baseline="-25000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8" name="Elipsa 27"/>
            <p:cNvSpPr/>
            <p:nvPr/>
          </p:nvSpPr>
          <p:spPr>
            <a:xfrm>
              <a:off x="1561810" y="2447976"/>
              <a:ext cx="108000" cy="108000"/>
            </a:xfrm>
            <a:prstGeom prst="ellipse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" name="Přímá spojovací šipka 18"/>
            <p:cNvCxnSpPr/>
            <p:nvPr/>
          </p:nvCxnSpPr>
          <p:spPr>
            <a:xfrm flipV="1">
              <a:off x="1622974" y="2061404"/>
              <a:ext cx="1143008" cy="42862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šipka 20"/>
            <p:cNvCxnSpPr/>
            <p:nvPr/>
          </p:nvCxnSpPr>
          <p:spPr>
            <a:xfrm rot="5400000" flipH="1" flipV="1">
              <a:off x="1021398" y="1418462"/>
              <a:ext cx="1652598" cy="49054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8" name="TextovéPole 717"/>
          <p:cNvSpPr txBox="1"/>
          <p:nvPr/>
        </p:nvSpPr>
        <p:spPr>
          <a:xfrm>
            <a:off x="357158" y="5086362"/>
            <a:ext cx="8100000" cy="738664"/>
          </a:xfrm>
          <a:prstGeom prst="rect">
            <a:avLst/>
          </a:prstGeom>
          <a:solidFill>
            <a:srgbClr val="EBF6F9"/>
          </a:solidFill>
          <a:ln>
            <a:noFill/>
          </a:ln>
        </p:spPr>
        <p:txBody>
          <a:bodyPr wrap="square" tIns="36000" bIns="36000" rtlCol="0">
            <a:spAutoFit/>
          </a:bodyPr>
          <a:lstStyle/>
          <a:p>
            <a:r>
              <a:rPr lang="cs-CZ" sz="2000" i="1" dirty="0" smtClean="0">
                <a:latin typeface="Cambria" pitchFamily="18" charset="0"/>
              </a:rPr>
              <a:t>Zvolíme </a:t>
            </a:r>
            <a:r>
              <a:rPr lang="cs-CZ" sz="2000" i="1" dirty="0" smtClean="0">
                <a:solidFill>
                  <a:srgbClr val="FF0000"/>
                </a:solidFill>
                <a:latin typeface="Cambria" pitchFamily="18" charset="0"/>
              </a:rPr>
              <a:t> elementární</a:t>
            </a:r>
            <a:r>
              <a:rPr lang="cs-CZ" sz="20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cs-CZ" sz="2000" i="1" dirty="0" smtClean="0">
                <a:solidFill>
                  <a:srgbClr val="FF0000"/>
                </a:solidFill>
                <a:latin typeface="Cambria" pitchFamily="18" charset="0"/>
              </a:rPr>
              <a:t> translace</a:t>
            </a:r>
            <a:r>
              <a:rPr lang="en-US" sz="2000" i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cs-CZ" sz="2000" i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i="1" dirty="0" smtClean="0"/>
              <a:t>a</a:t>
            </a:r>
            <a:r>
              <a:rPr lang="cs-CZ" sz="2400" b="1" baseline="-25000" dirty="0" smtClean="0"/>
              <a:t>1</a:t>
            </a:r>
            <a:r>
              <a:rPr lang="cs-CZ" sz="2400" b="1" dirty="0" smtClean="0"/>
              <a:t> </a:t>
            </a:r>
            <a:r>
              <a:rPr lang="cs-CZ" sz="2400" dirty="0" smtClean="0"/>
              <a:t>,</a:t>
            </a:r>
            <a:r>
              <a:rPr lang="cs-CZ" sz="2400" b="1" dirty="0" smtClean="0"/>
              <a:t> </a:t>
            </a:r>
            <a:r>
              <a:rPr lang="en-US" sz="2000" b="1" i="1" dirty="0" smtClean="0"/>
              <a:t>a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</a:t>
            </a:r>
            <a:r>
              <a:rPr lang="cs-CZ" sz="2400" dirty="0" smtClean="0"/>
              <a:t>,</a:t>
            </a:r>
            <a:r>
              <a:rPr lang="cs-CZ" sz="2400" b="1" dirty="0" smtClean="0"/>
              <a:t> </a:t>
            </a:r>
            <a:r>
              <a:rPr lang="en-US" sz="2000" b="1" i="1" dirty="0" err="1" smtClean="0"/>
              <a:t>a</a:t>
            </a:r>
            <a:r>
              <a:rPr lang="en-US" sz="2400" b="1" baseline="-25000" dirty="0" err="1" smtClean="0"/>
              <a:t>3</a:t>
            </a:r>
            <a:r>
              <a:rPr lang="cs-CZ" b="1" baseline="-25000" dirty="0" smtClean="0"/>
              <a:t>   </a:t>
            </a:r>
            <a:r>
              <a:rPr lang="cs-CZ" i="1" dirty="0" smtClean="0">
                <a:latin typeface="Cambria" pitchFamily="18" charset="0"/>
              </a:rPr>
              <a:t>(dále také  </a:t>
            </a:r>
            <a:r>
              <a:rPr lang="cs-CZ" sz="2000" b="1" i="1" dirty="0" smtClean="0">
                <a:latin typeface="Calibri" pitchFamily="34" charset="0"/>
              </a:rPr>
              <a:t>a , b , c</a:t>
            </a:r>
            <a:r>
              <a:rPr lang="cs-CZ" b="1" i="1" dirty="0" smtClean="0">
                <a:latin typeface="Calibri" pitchFamily="34" charset="0"/>
              </a:rPr>
              <a:t> </a:t>
            </a:r>
            <a:r>
              <a:rPr lang="cs-CZ" i="1" dirty="0" smtClean="0">
                <a:latin typeface="Cambria" pitchFamily="18" charset="0"/>
              </a:rPr>
              <a:t>)</a:t>
            </a:r>
          </a:p>
          <a:p>
            <a:r>
              <a:rPr lang="cs-CZ" i="1" dirty="0" smtClean="0">
                <a:latin typeface="Cambria" pitchFamily="18" charset="0"/>
              </a:rPr>
              <a:t>Velikost vektorů a úhly mezi nimi jsou libovolné. </a:t>
            </a:r>
            <a:endParaRPr lang="cs-CZ" i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grpSp>
        <p:nvGrpSpPr>
          <p:cNvPr id="725" name="Skupina 724"/>
          <p:cNvGrpSpPr/>
          <p:nvPr/>
        </p:nvGrpSpPr>
        <p:grpSpPr>
          <a:xfrm>
            <a:off x="1088340" y="990583"/>
            <a:ext cx="288000" cy="2052000"/>
            <a:chOff x="1088340" y="990583"/>
            <a:chExt cx="288000" cy="2052000"/>
          </a:xfrm>
        </p:grpSpPr>
        <p:cxnSp>
          <p:nvCxnSpPr>
            <p:cNvPr id="707" name="Přímá spojovací šipka 706"/>
            <p:cNvCxnSpPr/>
            <p:nvPr/>
          </p:nvCxnSpPr>
          <p:spPr>
            <a:xfrm rot="5400000" flipH="1">
              <a:off x="304307" y="1980583"/>
              <a:ext cx="2052000" cy="72000"/>
            </a:xfrm>
            <a:prstGeom prst="straightConnector1">
              <a:avLst/>
            </a:prstGeom>
            <a:ln w="25400">
              <a:solidFill>
                <a:schemeClr val="accent3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1" name="TextovéPole 720"/>
            <p:cNvSpPr txBox="1"/>
            <p:nvPr/>
          </p:nvSpPr>
          <p:spPr>
            <a:xfrm>
              <a:off x="1088340" y="1928801"/>
              <a:ext cx="288000" cy="360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cs-CZ" sz="2000" b="1" i="1" dirty="0" smtClean="0"/>
                <a:t>T</a:t>
              </a:r>
              <a:r>
                <a:rPr lang="en-US" sz="2400" b="1" baseline="-25000" dirty="0" smtClean="0"/>
                <a:t>1</a:t>
              </a:r>
              <a:endParaRPr lang="cs-CZ" b="1" baseline="-25000" dirty="0"/>
            </a:p>
          </p:txBody>
        </p:sp>
      </p:grpSp>
      <p:grpSp>
        <p:nvGrpSpPr>
          <p:cNvPr id="726" name="Skupina 725"/>
          <p:cNvGrpSpPr/>
          <p:nvPr/>
        </p:nvGrpSpPr>
        <p:grpSpPr>
          <a:xfrm>
            <a:off x="1389358" y="2571744"/>
            <a:ext cx="6264000" cy="476964"/>
            <a:chOff x="1389358" y="2571744"/>
            <a:chExt cx="6264000" cy="476964"/>
          </a:xfrm>
        </p:grpSpPr>
        <p:cxnSp>
          <p:nvCxnSpPr>
            <p:cNvPr id="715" name="Přímá spojovací šipka 714"/>
            <p:cNvCxnSpPr/>
            <p:nvPr/>
          </p:nvCxnSpPr>
          <p:spPr>
            <a:xfrm rot="5400000" flipH="1" flipV="1">
              <a:off x="4323358" y="-281292"/>
              <a:ext cx="396000" cy="6264000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2" name="TextovéPole 721"/>
            <p:cNvSpPr txBox="1"/>
            <p:nvPr/>
          </p:nvSpPr>
          <p:spPr>
            <a:xfrm>
              <a:off x="4286248" y="2571744"/>
              <a:ext cx="288000" cy="360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cs-CZ" sz="2000" b="1" i="1" dirty="0" smtClean="0"/>
                <a:t>T</a:t>
              </a:r>
              <a:r>
                <a:rPr lang="en-US" sz="2400" b="1" baseline="-25000" dirty="0" smtClean="0"/>
                <a:t>2</a:t>
              </a:r>
              <a:endParaRPr lang="cs-CZ" b="1" baseline="-25000" dirty="0"/>
            </a:p>
          </p:txBody>
        </p:sp>
      </p:grpSp>
      <p:grpSp>
        <p:nvGrpSpPr>
          <p:cNvPr id="724" name="Skupina 723"/>
          <p:cNvGrpSpPr/>
          <p:nvPr/>
        </p:nvGrpSpPr>
        <p:grpSpPr>
          <a:xfrm>
            <a:off x="1375832" y="3071781"/>
            <a:ext cx="4068000" cy="1224000"/>
            <a:chOff x="1375832" y="3071781"/>
            <a:chExt cx="4068000" cy="1224000"/>
          </a:xfrm>
        </p:grpSpPr>
        <p:cxnSp>
          <p:nvCxnSpPr>
            <p:cNvPr id="717" name="Přímá spojovací šipka 716"/>
            <p:cNvCxnSpPr/>
            <p:nvPr/>
          </p:nvCxnSpPr>
          <p:spPr>
            <a:xfrm rot="16200000" flipH="1">
              <a:off x="2797832" y="1649781"/>
              <a:ext cx="1224000" cy="4068000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3" name="TextovéPole 722"/>
            <p:cNvSpPr txBox="1"/>
            <p:nvPr/>
          </p:nvSpPr>
          <p:spPr>
            <a:xfrm>
              <a:off x="3283868" y="3354752"/>
              <a:ext cx="288000" cy="360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cs-CZ" sz="2000" b="1" i="1" dirty="0" smtClean="0"/>
                <a:t>T</a:t>
              </a:r>
              <a:r>
                <a:rPr lang="en-US" sz="2400" b="1" baseline="-25000" dirty="0" smtClean="0"/>
                <a:t>3</a:t>
              </a:r>
              <a:endParaRPr lang="cs-CZ" b="1" baseline="-25000" dirty="0"/>
            </a:p>
          </p:txBody>
        </p:sp>
      </p:grpSp>
      <p:sp>
        <p:nvSpPr>
          <p:cNvPr id="136" name="Obdélník 135"/>
          <p:cNvSpPr/>
          <p:nvPr/>
        </p:nvSpPr>
        <p:spPr>
          <a:xfrm>
            <a:off x="569321" y="85725"/>
            <a:ext cx="8014182" cy="461665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Geometrická mříž je tvořena koncovými body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šech translačních vektorů  </a:t>
            </a:r>
            <a:r>
              <a:rPr lang="cs-CZ" sz="2400" i="1" dirty="0" err="1" smtClean="0">
                <a:solidFill>
                  <a:srgbClr val="FF0000"/>
                </a:solidFill>
              </a:rPr>
              <a:t>T</a:t>
            </a:r>
            <a:r>
              <a:rPr lang="cs-CZ" sz="2400" i="1" baseline="-25000" dirty="0" err="1" smtClean="0">
                <a:solidFill>
                  <a:srgbClr val="FF0000"/>
                </a:solidFill>
              </a:rPr>
              <a:t>n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40" name="TextovéPole 139"/>
          <p:cNvSpPr txBox="1"/>
          <p:nvPr/>
        </p:nvSpPr>
        <p:spPr>
          <a:xfrm>
            <a:off x="52357" y="5929330"/>
            <a:ext cx="9000000" cy="7498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36000" bIns="36000" rtlCol="0">
            <a:spAutoFit/>
          </a:bodyPr>
          <a:lstStyle/>
          <a:p>
            <a:r>
              <a:rPr lang="cs-CZ" i="1" dirty="0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Vyneseme všechny </a:t>
            </a: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DejaVu LGC Serif" pitchFamily="18" charset="0"/>
              </a:rPr>
              <a:t>translační vektory mříže  </a:t>
            </a:r>
            <a:r>
              <a:rPr lang="en-US" b="1" i="1" dirty="0" err="1" smtClean="0">
                <a:solidFill>
                  <a:srgbClr val="2B3616"/>
                </a:solidFill>
                <a:ea typeface="DejaVu LGC Serif" pitchFamily="18" charset="0"/>
              </a:rPr>
              <a:t>T</a:t>
            </a:r>
            <a:r>
              <a:rPr lang="en-US" b="1" i="1" baseline="-25000" dirty="0" err="1" smtClean="0">
                <a:solidFill>
                  <a:srgbClr val="2B3616"/>
                </a:solidFill>
                <a:ea typeface="DejaVu LGC Serif" pitchFamily="18" charset="0"/>
              </a:rPr>
              <a:t>n</a:t>
            </a:r>
            <a:r>
              <a:rPr lang="en-US" b="1" i="1" dirty="0" smtClean="0">
                <a:solidFill>
                  <a:srgbClr val="2B3616"/>
                </a:solidFill>
                <a:ea typeface="DejaVu LGC Serif" pitchFamily="18" charset="0"/>
              </a:rPr>
              <a:t> = </a:t>
            </a:r>
            <a:r>
              <a:rPr lang="en-US" i="1" dirty="0" err="1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n</a:t>
            </a:r>
            <a:r>
              <a:rPr lang="en-US" baseline="-25000" dirty="0" err="1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1</a:t>
            </a:r>
            <a:r>
              <a:rPr lang="en-US" b="1" i="1" dirty="0" smtClean="0">
                <a:solidFill>
                  <a:srgbClr val="2B3616"/>
                </a:solidFill>
                <a:ea typeface="DejaVu LGC Serif" pitchFamily="18" charset="0"/>
              </a:rPr>
              <a:t> </a:t>
            </a:r>
            <a:r>
              <a:rPr lang="en-US" b="1" i="1" dirty="0" err="1" smtClean="0">
                <a:solidFill>
                  <a:srgbClr val="2B3616"/>
                </a:solidFill>
                <a:ea typeface="DejaVu LGC Serif" pitchFamily="18" charset="0"/>
              </a:rPr>
              <a:t>a</a:t>
            </a:r>
            <a:r>
              <a:rPr lang="en-US" b="1" baseline="-25000" dirty="0" err="1" smtClean="0">
                <a:solidFill>
                  <a:srgbClr val="2B3616"/>
                </a:solidFill>
                <a:ea typeface="DejaVu LGC Serif" pitchFamily="18" charset="0"/>
              </a:rPr>
              <a:t>1</a:t>
            </a:r>
            <a:r>
              <a:rPr lang="en-US" b="1" i="1" dirty="0" smtClean="0">
                <a:solidFill>
                  <a:srgbClr val="2B3616"/>
                </a:solidFill>
                <a:ea typeface="DejaVu LGC Serif" pitchFamily="18" charset="0"/>
              </a:rPr>
              <a:t> + </a:t>
            </a:r>
            <a:r>
              <a:rPr lang="en-US" i="1" dirty="0" err="1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n</a:t>
            </a:r>
            <a:r>
              <a:rPr lang="en-US" baseline="-25000" dirty="0" err="1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2</a:t>
            </a:r>
            <a:r>
              <a:rPr lang="en-US" b="1" i="1" dirty="0" smtClean="0">
                <a:solidFill>
                  <a:srgbClr val="2B3616"/>
                </a:solidFill>
                <a:ea typeface="DejaVu LGC Serif" pitchFamily="18" charset="0"/>
              </a:rPr>
              <a:t> </a:t>
            </a:r>
            <a:r>
              <a:rPr lang="en-US" b="1" i="1" dirty="0" err="1" smtClean="0">
                <a:solidFill>
                  <a:srgbClr val="2B3616"/>
                </a:solidFill>
                <a:ea typeface="DejaVu LGC Serif" pitchFamily="18" charset="0"/>
              </a:rPr>
              <a:t>a</a:t>
            </a:r>
            <a:r>
              <a:rPr lang="en-US" b="1" baseline="-25000" dirty="0" err="1" smtClean="0">
                <a:solidFill>
                  <a:srgbClr val="2B3616"/>
                </a:solidFill>
                <a:ea typeface="DejaVu LGC Serif" pitchFamily="18" charset="0"/>
              </a:rPr>
              <a:t>2</a:t>
            </a:r>
            <a:r>
              <a:rPr lang="en-US" b="1" i="1" dirty="0" smtClean="0">
                <a:solidFill>
                  <a:srgbClr val="2B3616"/>
                </a:solidFill>
                <a:ea typeface="DejaVu LGC Serif" pitchFamily="18" charset="0"/>
              </a:rPr>
              <a:t> + </a:t>
            </a:r>
            <a:r>
              <a:rPr lang="en-US" i="1" dirty="0" err="1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n</a:t>
            </a:r>
            <a:r>
              <a:rPr lang="en-US" i="1" baseline="-25000" dirty="0" err="1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3</a:t>
            </a:r>
            <a:r>
              <a:rPr lang="en-US" b="1" i="1" dirty="0" smtClean="0">
                <a:solidFill>
                  <a:srgbClr val="2B3616"/>
                </a:solidFill>
                <a:ea typeface="DejaVu LGC Serif" pitchFamily="18" charset="0"/>
              </a:rPr>
              <a:t> </a:t>
            </a:r>
            <a:r>
              <a:rPr lang="en-US" b="1" i="1" dirty="0" err="1" smtClean="0">
                <a:solidFill>
                  <a:srgbClr val="2B3616"/>
                </a:solidFill>
                <a:ea typeface="DejaVu LGC Serif" pitchFamily="18" charset="0"/>
              </a:rPr>
              <a:t>a</a:t>
            </a:r>
            <a:r>
              <a:rPr lang="en-US" b="1" baseline="-25000" dirty="0" err="1" smtClean="0">
                <a:solidFill>
                  <a:srgbClr val="2B3616"/>
                </a:solidFill>
                <a:ea typeface="DejaVu LGC Serif" pitchFamily="18" charset="0"/>
              </a:rPr>
              <a:t>3</a:t>
            </a:r>
            <a:r>
              <a:rPr lang="en-US" b="1" baseline="-25000" dirty="0" smtClean="0">
                <a:solidFill>
                  <a:srgbClr val="2B3616"/>
                </a:solidFill>
                <a:ea typeface="DejaVu LGC Serif" pitchFamily="18" charset="0"/>
              </a:rPr>
              <a:t> </a:t>
            </a:r>
            <a:r>
              <a:rPr lang="cs-CZ" i="1" dirty="0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 </a:t>
            </a:r>
            <a:r>
              <a:rPr lang="en-US" i="1" dirty="0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,</a:t>
            </a:r>
            <a:r>
              <a:rPr lang="en-US" sz="1600" i="1" dirty="0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 </a:t>
            </a:r>
            <a:r>
              <a:rPr lang="en-US" sz="1600" b="1" i="1" dirty="0" smtClean="0">
                <a:solidFill>
                  <a:srgbClr val="2B3616"/>
                </a:solidFill>
                <a:ea typeface="DejaVu LGC Serif" pitchFamily="18" charset="0"/>
              </a:rPr>
              <a:t>n</a:t>
            </a:r>
            <a:r>
              <a:rPr lang="en-US" sz="1600" i="1" dirty="0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=(</a:t>
            </a:r>
            <a:r>
              <a:rPr lang="en-US" sz="1600" i="1" dirty="0" err="1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n</a:t>
            </a:r>
            <a:r>
              <a:rPr lang="en-US" sz="1600" baseline="-25000" dirty="0" err="1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1</a:t>
            </a:r>
            <a:r>
              <a:rPr lang="en-US" sz="1600" i="1" dirty="0" err="1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,n</a:t>
            </a:r>
            <a:r>
              <a:rPr lang="en-US" sz="1600" baseline="-25000" dirty="0" err="1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2</a:t>
            </a:r>
            <a:r>
              <a:rPr lang="en-US" sz="1600" i="1" baseline="-25000" dirty="0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 </a:t>
            </a:r>
            <a:r>
              <a:rPr lang="en-US" sz="1600" i="1" dirty="0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,</a:t>
            </a:r>
            <a:r>
              <a:rPr lang="en-US" sz="1600" i="1" dirty="0" err="1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n</a:t>
            </a:r>
            <a:r>
              <a:rPr lang="en-US" sz="1600" i="1" baseline="-25000" dirty="0" err="1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3</a:t>
            </a:r>
            <a:r>
              <a:rPr lang="en-US" sz="1600" i="1" dirty="0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)</a:t>
            </a:r>
            <a:r>
              <a:rPr lang="cs-CZ" sz="1600" i="1" dirty="0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, n</a:t>
            </a:r>
            <a:r>
              <a:rPr lang="en-US" sz="1600" i="1" baseline="-25000" dirty="0" err="1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i</a:t>
            </a:r>
            <a:r>
              <a:rPr lang="en-US" sz="1600" i="1" dirty="0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=0,</a:t>
            </a:r>
            <a:r>
              <a:rPr lang="en-US" sz="1200" i="1" dirty="0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±</a:t>
            </a:r>
            <a:r>
              <a:rPr lang="en-US" sz="1600" i="1" dirty="0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1,</a:t>
            </a:r>
            <a:r>
              <a:rPr lang="en-US" sz="1200" i="1" dirty="0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±</a:t>
            </a:r>
            <a:r>
              <a:rPr lang="en-US" sz="1600" i="1" dirty="0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2,…</a:t>
            </a:r>
            <a:r>
              <a:rPr lang="cs-CZ" i="1" baseline="-25000" dirty="0" smtClean="0">
                <a:solidFill>
                  <a:srgbClr val="2B3616"/>
                </a:solidFill>
                <a:latin typeface="Cambria" pitchFamily="18" charset="0"/>
                <a:ea typeface="DejaVu LGC Serif" pitchFamily="18" charset="0"/>
              </a:rPr>
              <a:t>    </a:t>
            </a:r>
            <a:endParaRPr lang="en-US" baseline="-25000" dirty="0" smtClean="0">
              <a:solidFill>
                <a:srgbClr val="2B3616"/>
              </a:solidFill>
              <a:latin typeface="Cambria" pitchFamily="18" charset="0"/>
              <a:ea typeface="DejaVu LGC Serif" pitchFamily="18" charset="0"/>
            </a:endParaRPr>
          </a:p>
          <a:p>
            <a:endParaRPr lang="en-US" sz="800" i="1" dirty="0" smtClean="0">
              <a:solidFill>
                <a:srgbClr val="2B3616"/>
              </a:solidFill>
              <a:latin typeface="Cambria" pitchFamily="18" charset="0"/>
              <a:ea typeface="DejaVu LGC Serif" pitchFamily="18" charset="0"/>
            </a:endParaRPr>
          </a:p>
          <a:p>
            <a:r>
              <a:rPr lang="en-US" i="1" dirty="0" smtClean="0">
                <a:latin typeface="Cambria" pitchFamily="18" charset="0"/>
              </a:rPr>
              <a:t>nap</a:t>
            </a:r>
            <a:r>
              <a:rPr lang="cs-CZ" i="1" dirty="0" err="1" smtClean="0">
                <a:latin typeface="Cambria" pitchFamily="18" charset="0"/>
              </a:rPr>
              <a:t>ř</a:t>
            </a:r>
            <a:r>
              <a:rPr lang="cs-CZ" i="1" dirty="0" smtClean="0">
                <a:latin typeface="Cambria" pitchFamily="18" charset="0"/>
              </a:rPr>
              <a:t>.</a:t>
            </a:r>
            <a:r>
              <a:rPr lang="cs-CZ" i="1" dirty="0" smtClean="0"/>
              <a:t>   </a:t>
            </a:r>
            <a:r>
              <a:rPr lang="en-US" b="1" i="1" dirty="0" err="1" smtClean="0"/>
              <a:t>T</a:t>
            </a:r>
            <a:r>
              <a:rPr lang="en-US" b="1" baseline="-25000" dirty="0" err="1" smtClean="0"/>
              <a:t>1</a:t>
            </a:r>
            <a:r>
              <a:rPr lang="en-US" b="1" i="1" baseline="-25000" dirty="0" smtClean="0"/>
              <a:t> </a:t>
            </a:r>
            <a:r>
              <a:rPr lang="en-US" b="1" i="1" dirty="0" smtClean="0"/>
              <a:t> = T</a:t>
            </a:r>
            <a:r>
              <a:rPr lang="en-US" b="1" baseline="-25000" dirty="0" smtClean="0"/>
              <a:t>-1,1,1</a:t>
            </a:r>
            <a:r>
              <a:rPr lang="en-US" b="1" i="1" dirty="0" smtClean="0"/>
              <a:t> = -</a:t>
            </a:r>
            <a:r>
              <a:rPr lang="en-US" b="1" i="1" dirty="0" err="1" smtClean="0"/>
              <a:t>a</a:t>
            </a:r>
            <a:r>
              <a:rPr lang="en-US" b="1" baseline="-25000" dirty="0" err="1" smtClean="0"/>
              <a:t>1</a:t>
            </a:r>
            <a:r>
              <a:rPr lang="en-US" b="1" i="1" dirty="0" smtClean="0"/>
              <a:t> + </a:t>
            </a:r>
            <a:r>
              <a:rPr lang="en-US" b="1" i="1" dirty="0" err="1" smtClean="0"/>
              <a:t>a</a:t>
            </a:r>
            <a:r>
              <a:rPr lang="en-US" b="1" baseline="-25000" dirty="0" err="1" smtClean="0"/>
              <a:t>2</a:t>
            </a:r>
            <a:r>
              <a:rPr lang="en-US" b="1" i="1" dirty="0" smtClean="0"/>
              <a:t> + </a:t>
            </a:r>
            <a:r>
              <a:rPr lang="en-US" b="1" i="1" dirty="0" err="1" smtClean="0"/>
              <a:t>a</a:t>
            </a:r>
            <a:r>
              <a:rPr lang="en-US" b="1" baseline="-25000" dirty="0" err="1" smtClean="0"/>
              <a:t>3</a:t>
            </a:r>
            <a:r>
              <a:rPr lang="en-US" b="1" baseline="-25000" dirty="0" smtClean="0"/>
              <a:t> </a:t>
            </a:r>
            <a:r>
              <a:rPr lang="en-US" b="1" i="1" baseline="-25000" dirty="0" smtClean="0"/>
              <a:t> </a:t>
            </a:r>
            <a:r>
              <a:rPr lang="en-US" b="1" i="1" dirty="0" smtClean="0"/>
              <a:t>  ,</a:t>
            </a:r>
            <a:r>
              <a:rPr lang="cs-CZ" b="1" i="1" dirty="0" smtClean="0"/>
              <a:t>  </a:t>
            </a:r>
            <a:r>
              <a:rPr lang="en-US" b="1" i="1" dirty="0" smtClean="0"/>
              <a:t> </a:t>
            </a:r>
            <a:r>
              <a:rPr lang="en-US" b="1" i="1" dirty="0" err="1" smtClean="0"/>
              <a:t>T</a:t>
            </a:r>
            <a:r>
              <a:rPr lang="en-US" b="1" baseline="-25000" dirty="0" err="1" smtClean="0"/>
              <a:t>2</a:t>
            </a:r>
            <a:r>
              <a:rPr lang="en-US" b="1" i="1" dirty="0" smtClean="0"/>
              <a:t> = </a:t>
            </a:r>
            <a:r>
              <a:rPr lang="en-US" b="1" i="1" dirty="0" err="1" smtClean="0"/>
              <a:t>T</a:t>
            </a:r>
            <a:r>
              <a:rPr lang="en-US" b="1" baseline="-25000" dirty="0" err="1" smtClean="0"/>
              <a:t>3,1,0</a:t>
            </a:r>
            <a:r>
              <a:rPr lang="en-US" b="1" i="1" dirty="0" smtClean="0"/>
              <a:t> = </a:t>
            </a:r>
            <a:r>
              <a:rPr lang="en-US" b="1" dirty="0" err="1" smtClean="0"/>
              <a:t>3</a:t>
            </a:r>
            <a:r>
              <a:rPr lang="en-US" b="1" i="1" dirty="0" err="1" smtClean="0"/>
              <a:t>a</a:t>
            </a:r>
            <a:r>
              <a:rPr lang="en-US" b="1" baseline="-25000" dirty="0" err="1" smtClean="0"/>
              <a:t>1</a:t>
            </a:r>
            <a:r>
              <a:rPr lang="en-US" b="1" i="1" dirty="0" smtClean="0"/>
              <a:t> + </a:t>
            </a:r>
            <a:r>
              <a:rPr lang="en-US" b="1" i="1" dirty="0" err="1" smtClean="0"/>
              <a:t>a</a:t>
            </a:r>
            <a:r>
              <a:rPr lang="en-US" b="1" baseline="-25000" dirty="0" err="1" smtClean="0"/>
              <a:t>2</a:t>
            </a:r>
            <a:r>
              <a:rPr lang="en-US" b="1" i="1" dirty="0" smtClean="0"/>
              <a:t>   , </a:t>
            </a:r>
            <a:r>
              <a:rPr lang="cs-CZ" b="1" i="1" dirty="0" smtClean="0"/>
              <a:t>  </a:t>
            </a:r>
            <a:r>
              <a:rPr lang="en-US" b="1" i="1" dirty="0" smtClean="0"/>
              <a:t> </a:t>
            </a:r>
            <a:r>
              <a:rPr lang="en-US" b="1" i="1" dirty="0" err="1" smtClean="0"/>
              <a:t>T</a:t>
            </a:r>
            <a:r>
              <a:rPr lang="en-US" b="1" baseline="-25000" dirty="0" err="1" smtClean="0"/>
              <a:t>3</a:t>
            </a:r>
            <a:r>
              <a:rPr lang="en-US" b="1" i="1" dirty="0" smtClean="0"/>
              <a:t> = </a:t>
            </a:r>
            <a:r>
              <a:rPr lang="en-US" b="1" i="1" dirty="0" err="1" smtClean="0"/>
              <a:t>T</a:t>
            </a:r>
            <a:r>
              <a:rPr lang="en-US" b="1" baseline="-25000" dirty="0" err="1" smtClean="0"/>
              <a:t>2,1</a:t>
            </a:r>
            <a:r>
              <a:rPr lang="en-US" b="1" baseline="-25000" dirty="0" smtClean="0"/>
              <a:t>,-1</a:t>
            </a:r>
            <a:r>
              <a:rPr lang="en-US" b="1" i="1" dirty="0" smtClean="0"/>
              <a:t> = </a:t>
            </a:r>
            <a:r>
              <a:rPr lang="en-US" b="1" dirty="0" err="1" smtClean="0"/>
              <a:t>2</a:t>
            </a:r>
            <a:r>
              <a:rPr lang="en-US" b="1" i="1" dirty="0" err="1" smtClean="0"/>
              <a:t>a</a:t>
            </a:r>
            <a:r>
              <a:rPr lang="en-US" b="1" baseline="-25000" dirty="0" err="1" smtClean="0"/>
              <a:t>1</a:t>
            </a:r>
            <a:r>
              <a:rPr lang="en-US" b="1" i="1" dirty="0" smtClean="0"/>
              <a:t> + </a:t>
            </a:r>
            <a:r>
              <a:rPr lang="en-US" b="1" i="1" dirty="0" err="1" smtClean="0"/>
              <a:t>a</a:t>
            </a:r>
            <a:r>
              <a:rPr lang="en-US" b="1" baseline="-25000" dirty="0" err="1" smtClean="0"/>
              <a:t>2</a:t>
            </a:r>
            <a:r>
              <a:rPr lang="en-US" b="1" i="1" dirty="0" smtClean="0"/>
              <a:t> – </a:t>
            </a:r>
            <a:r>
              <a:rPr lang="en-US" b="1" i="1" dirty="0" err="1" smtClean="0"/>
              <a:t>a</a:t>
            </a:r>
            <a:r>
              <a:rPr lang="en-US" b="1" baseline="-25000" dirty="0" err="1" smtClean="0"/>
              <a:t>3</a:t>
            </a:r>
            <a:r>
              <a:rPr lang="cs-CZ" b="1" baseline="-25000" dirty="0" smtClean="0"/>
              <a:t>     </a:t>
            </a:r>
            <a:r>
              <a:rPr lang="en-US" b="1" baseline="-25000" dirty="0" smtClean="0"/>
              <a:t> </a:t>
            </a:r>
            <a:r>
              <a:rPr lang="cs-CZ" b="1" baseline="-25000" dirty="0" smtClean="0"/>
              <a:t> </a:t>
            </a:r>
            <a:endParaRPr lang="cs-CZ" dirty="0"/>
          </a:p>
        </p:txBody>
      </p:sp>
      <p:sp>
        <p:nvSpPr>
          <p:cNvPr id="142" name="TextovéPole 141"/>
          <p:cNvSpPr txBox="1"/>
          <p:nvPr/>
        </p:nvSpPr>
        <p:spPr>
          <a:xfrm>
            <a:off x="8358214" y="4572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" grpId="0" uiExpand="1" build="allAtOnce" animBg="1"/>
      <p:bldP spid="136" grpId="0" build="p" animBg="1"/>
      <p:bldP spid="140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42976" y="500042"/>
            <a:ext cx="7215238" cy="15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 smtClean="0"/>
              <a:t>Prostý </a:t>
            </a:r>
            <a:r>
              <a:rPr lang="cs-CZ" sz="2000" dirty="0" err="1" smtClean="0"/>
              <a:t>zá</a:t>
            </a:r>
            <a:r>
              <a:rPr lang="en-US" sz="2000" dirty="0" smtClean="0"/>
              <a:t>v</a:t>
            </a:r>
            <a:r>
              <a:rPr lang="cs-CZ" sz="2000" dirty="0" err="1" smtClean="0"/>
              <a:t>ěr</a:t>
            </a:r>
            <a:r>
              <a:rPr lang="cs-CZ" sz="2000" dirty="0" smtClean="0"/>
              <a:t> :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Grupa symetrie krystalové mříže musí být podgrupou grupy </a:t>
            </a:r>
            <a:r>
              <a:rPr lang="cs-CZ" dirty="0" err="1" smtClean="0">
                <a:solidFill>
                  <a:srgbClr val="FF0000"/>
                </a:solidFill>
              </a:rPr>
              <a:t>syngonie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Vedle sedmi triviálních (úplných) podgrup určujících </a:t>
            </a:r>
            <a:r>
              <a:rPr lang="cs-CZ" dirty="0" err="1" smtClean="0"/>
              <a:t>syngonie</a:t>
            </a:r>
            <a:r>
              <a:rPr lang="cs-CZ" dirty="0" smtClean="0"/>
              <a:t> existuje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cs-CZ" dirty="0" smtClean="0"/>
              <a:t> celkem 25 různých netriviálních podgrup těchto sedmi grup.</a:t>
            </a:r>
          </a:p>
          <a:p>
            <a:pPr marL="457200" indent="-457200" algn="ctr"/>
            <a:r>
              <a:rPr lang="cs-CZ" dirty="0" smtClean="0"/>
              <a:t> 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1142976" y="2214554"/>
            <a:ext cx="6429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Prvky symetrie libovolné krystalové mříže proto musí tvořit jednu z</a:t>
            </a:r>
          </a:p>
          <a:p>
            <a:pPr marL="457200" indent="-457200" algn="ctr">
              <a:buAutoNum type="arabicPlain" startAt="32"/>
            </a:pPr>
            <a:r>
              <a:rPr lang="cs-CZ" sz="2000" dirty="0" smtClean="0">
                <a:solidFill>
                  <a:srgbClr val="FF0000"/>
                </a:solidFill>
              </a:rPr>
              <a:t>(=7+25) možných grup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28596" y="3143248"/>
          <a:ext cx="8215370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89141"/>
                <a:gridCol w="1000847"/>
                <a:gridCol w="552538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Syngonie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Grupa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Krystalografick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é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třídy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(32 r</a:t>
                      </a:r>
                      <a:r>
                        <a:rPr lang="cs-CZ" sz="1600" b="0" baseline="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ůzných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grup)</a:t>
                      </a:r>
                      <a:endParaRPr lang="cs-CZ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Triklinická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cs-CZ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i</a:t>
                      </a:r>
                      <a:endParaRPr lang="cs-CZ" i="1" baseline="-25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i</a:t>
                      </a:r>
                      <a:endParaRPr lang="cs-CZ" i="1" baseline="-25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Monoklinická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cs-CZ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2h</a:t>
                      </a:r>
                      <a:endParaRPr lang="cs-CZ" i="1" baseline="-25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1h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2h</a:t>
                      </a:r>
                      <a:endParaRPr lang="cs-CZ" i="1" baseline="-25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Ortorombická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>
                          <a:latin typeface="Cambria Math" pitchFamily="18" charset="0"/>
                          <a:ea typeface="Cambria Math" pitchFamily="18" charset="0"/>
                        </a:rPr>
                        <a:t>D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2h</a:t>
                      </a:r>
                      <a:endParaRPr lang="cs-CZ" i="1" baseline="-25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D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2v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D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2h</a:t>
                      </a:r>
                      <a:endParaRPr lang="cs-CZ" i="1" baseline="-25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Tetragonální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D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4h</a:t>
                      </a:r>
                      <a:endParaRPr lang="cs-CZ" i="1" baseline="-25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S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</a:t>
                      </a:r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4h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D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4v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D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2d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D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4h</a:t>
                      </a:r>
                      <a:endParaRPr lang="cs-CZ" i="1" baseline="-25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Trigonální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D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3d</a:t>
                      </a:r>
                      <a:endParaRPr lang="cs-CZ" i="1" baseline="-25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S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6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D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3v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D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3d</a:t>
                      </a:r>
                      <a:endParaRPr lang="cs-CZ" i="1" baseline="-25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Hexagonální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D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6d</a:t>
                      </a:r>
                      <a:endParaRPr lang="cs-CZ" i="1" baseline="-25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2000" i="1" baseline="-25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  <a:r>
                        <a:rPr lang="en-US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S</a:t>
                      </a:r>
                      <a:r>
                        <a:rPr lang="en-US" sz="2000" i="1" baseline="-25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6</a:t>
                      </a:r>
                      <a:r>
                        <a:rPr lang="en-US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D</a:t>
                      </a:r>
                      <a:r>
                        <a:rPr lang="en-US" sz="2000" i="1" baseline="-25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  <a:r>
                        <a:rPr lang="en-US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2000" i="1" baseline="-25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3v</a:t>
                      </a:r>
                      <a:r>
                        <a:rPr lang="en-US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D</a:t>
                      </a:r>
                      <a:r>
                        <a:rPr lang="en-US" sz="2000" i="1" baseline="-25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3d</a:t>
                      </a:r>
                      <a:r>
                        <a:rPr lang="en-US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  </a:t>
                      </a:r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6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3h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6h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D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6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6v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D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3h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D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6h</a:t>
                      </a:r>
                      <a:endParaRPr lang="cs-CZ" i="1" baseline="-25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Kubická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O</a:t>
                      </a:r>
                      <a:r>
                        <a:rPr lang="en-US" sz="2000" i="1" baseline="-25000" dirty="0" smtClean="0">
                          <a:latin typeface="Cambria Math" pitchFamily="18" charset="0"/>
                          <a:ea typeface="Cambria Math" pitchFamily="18" charset="0"/>
                        </a:rPr>
                        <a:t>h</a:t>
                      </a:r>
                      <a:endParaRPr lang="cs-CZ" i="1" baseline="-25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T   </a:t>
                      </a:r>
                      <a:r>
                        <a:rPr lang="en-US" i="1" dirty="0" err="1" smtClean="0">
                          <a:latin typeface="Cambria Math" pitchFamily="18" charset="0"/>
                          <a:ea typeface="Cambria Math" pitchFamily="18" charset="0"/>
                        </a:rPr>
                        <a:t>T</a:t>
                      </a:r>
                      <a:r>
                        <a:rPr lang="en-US" sz="20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h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 O   T</a:t>
                      </a:r>
                      <a:r>
                        <a:rPr lang="en-US" sz="2000" i="1" baseline="-25000" dirty="0" smtClean="0">
                          <a:latin typeface="Cambria Math" pitchFamily="18" charset="0"/>
                          <a:ea typeface="Cambria Math" pitchFamily="18" charset="0"/>
                        </a:rPr>
                        <a:t>d</a:t>
                      </a:r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   O</a:t>
                      </a:r>
                      <a:r>
                        <a:rPr lang="en-US" sz="2000" i="1" baseline="-25000" dirty="0" smtClean="0">
                          <a:latin typeface="Cambria Math" pitchFamily="18" charset="0"/>
                          <a:ea typeface="Cambria Math" pitchFamily="18" charset="0"/>
                        </a:rPr>
                        <a:t>h</a:t>
                      </a:r>
                      <a:endParaRPr lang="cs-CZ" i="1" baseline="-25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5143505" y="185715"/>
            <a:ext cx="35718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Krystalografické třídy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357687" y="185715"/>
            <a:ext cx="435771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Kubické krystalografické třídy</a:t>
            </a:r>
            <a:endParaRPr lang="cs-CZ" b="1" dirty="0">
              <a:solidFill>
                <a:srgbClr val="FF0000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214282" y="857232"/>
            <a:ext cx="8734935" cy="2095502"/>
            <a:chOff x="285720" y="1500174"/>
            <a:chExt cx="8734935" cy="209550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1500174"/>
              <a:ext cx="8734935" cy="2095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ovéPole 9"/>
            <p:cNvSpPr txBox="1"/>
            <p:nvPr/>
          </p:nvSpPr>
          <p:spPr>
            <a:xfrm>
              <a:off x="500034" y="3071810"/>
              <a:ext cx="828680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2400" i="1" dirty="0" smtClean="0">
                  <a:latin typeface="Cambria Math" pitchFamily="18" charset="0"/>
                  <a:ea typeface="Cambria Math" pitchFamily="18" charset="0"/>
                </a:rPr>
                <a:t>         T                      </a:t>
              </a:r>
              <a:r>
                <a:rPr lang="cs-CZ" sz="2400" i="1" dirty="0" err="1" smtClean="0">
                  <a:latin typeface="Cambria Math" pitchFamily="18" charset="0"/>
                  <a:ea typeface="Cambria Math" pitchFamily="18" charset="0"/>
                </a:rPr>
                <a:t>T</a:t>
              </a:r>
              <a:r>
                <a:rPr lang="cs-CZ" sz="2800" i="1" baseline="-25000" dirty="0" err="1" smtClean="0">
                  <a:latin typeface="Cambria Math" pitchFamily="18" charset="0"/>
                  <a:ea typeface="Cambria Math" pitchFamily="18" charset="0"/>
                </a:rPr>
                <a:t>h</a:t>
              </a:r>
              <a:r>
                <a:rPr lang="cs-CZ" sz="2400" i="1" dirty="0" smtClean="0">
                  <a:latin typeface="Cambria Math" pitchFamily="18" charset="0"/>
                  <a:ea typeface="Cambria Math" pitchFamily="18" charset="0"/>
                </a:rPr>
                <a:t>                     O                      </a:t>
              </a:r>
              <a:r>
                <a:rPr lang="cs-CZ" sz="2400" i="1" dirty="0" err="1" smtClean="0">
                  <a:latin typeface="Cambria Math" pitchFamily="18" charset="0"/>
                  <a:ea typeface="Cambria Math" pitchFamily="18" charset="0"/>
                </a:rPr>
                <a:t>T</a:t>
              </a:r>
              <a:r>
                <a:rPr lang="cs-CZ" sz="2800" i="1" baseline="-25000" dirty="0" err="1" smtClean="0">
                  <a:latin typeface="Cambria Math" pitchFamily="18" charset="0"/>
                  <a:ea typeface="Cambria Math" pitchFamily="18" charset="0"/>
                </a:rPr>
                <a:t>d</a:t>
              </a:r>
              <a:r>
                <a:rPr lang="cs-CZ" sz="2400" i="1" dirty="0" smtClean="0">
                  <a:latin typeface="Cambria Math" pitchFamily="18" charset="0"/>
                  <a:ea typeface="Cambria Math" pitchFamily="18" charset="0"/>
                </a:rPr>
                <a:t>                      </a:t>
              </a:r>
              <a:r>
                <a:rPr lang="cs-CZ" sz="2400" i="1" dirty="0" err="1" smtClean="0">
                  <a:latin typeface="Cambria Math" pitchFamily="18" charset="0"/>
                  <a:ea typeface="Cambria Math" pitchFamily="18" charset="0"/>
                </a:rPr>
                <a:t>O</a:t>
              </a:r>
              <a:r>
                <a:rPr lang="cs-CZ" sz="2800" i="1" baseline="-25000" dirty="0" err="1" smtClean="0">
                  <a:latin typeface="Cambria Math" pitchFamily="18" charset="0"/>
                  <a:ea typeface="Cambria Math" pitchFamily="18" charset="0"/>
                </a:rPr>
                <a:t>h</a:t>
              </a:r>
              <a:endParaRPr lang="cs-CZ" sz="2400" i="1" baseline="-25000" dirty="0">
                <a:latin typeface="Cambria Math" pitchFamily="18" charset="0"/>
                <a:ea typeface="Cambria Math" pitchFamily="18" charset="0"/>
              </a:endParaRPr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714348" y="3000372"/>
            <a:ext cx="7858180" cy="830997"/>
          </a:xfrm>
          <a:prstGeom prst="rect">
            <a:avLst/>
          </a:prstGeom>
          <a:solidFill>
            <a:srgbClr val="FFFFDD"/>
          </a:solidFill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cs-CZ" sz="1600" dirty="0" smtClean="0"/>
              <a:t>	grupa symetrie tetraedru (jen vlastní rotace)</a:t>
            </a:r>
          </a:p>
          <a:p>
            <a:r>
              <a:rPr lang="cs-CZ" sz="1600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cs-CZ" i="1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h</a:t>
            </a:r>
            <a:r>
              <a:rPr lang="cs-CZ" baseline="-25000" dirty="0" smtClean="0"/>
              <a:t>	</a:t>
            </a:r>
            <a:r>
              <a:rPr lang="cs-CZ" sz="1600" dirty="0" smtClean="0"/>
              <a:t>tetraedr , </a:t>
            </a:r>
            <a:r>
              <a:rPr lang="cs-CZ" sz="1600" i="1" dirty="0" smtClean="0">
                <a:latin typeface="Cambria Math" pitchFamily="18" charset="0"/>
                <a:ea typeface="Cambria Math" pitchFamily="18" charset="0"/>
              </a:rPr>
              <a:t>T</a:t>
            </a:r>
            <a:r>
              <a:rPr lang="cs-CZ" sz="1600" dirty="0" smtClean="0"/>
              <a:t> + inverze,  </a:t>
            </a:r>
            <a:r>
              <a:rPr lang="cs-CZ" sz="1600" i="1" dirty="0" err="1" smtClean="0">
                <a:latin typeface="Cambria Math" pitchFamily="18" charset="0"/>
                <a:ea typeface="Cambria Math" pitchFamily="18" charset="0"/>
              </a:rPr>
              <a:t>T</a:t>
            </a:r>
            <a:r>
              <a:rPr lang="cs-CZ" i="1" baseline="-25000" dirty="0" err="1" smtClean="0">
                <a:latin typeface="Cambria Math" pitchFamily="18" charset="0"/>
                <a:ea typeface="Cambria Math" pitchFamily="18" charset="0"/>
              </a:rPr>
              <a:t>h</a:t>
            </a:r>
            <a:r>
              <a:rPr lang="cs-CZ" sz="1600" dirty="0" smtClean="0"/>
              <a:t> =</a:t>
            </a:r>
            <a:r>
              <a:rPr lang="cs-CZ" sz="1600" i="1" dirty="0" smtClean="0">
                <a:latin typeface="Cambria Math" pitchFamily="18" charset="0"/>
                <a:ea typeface="Cambria Math" pitchFamily="18" charset="0"/>
              </a:rPr>
              <a:t>T </a:t>
            </a:r>
            <a:r>
              <a:rPr lang="cs-CZ" sz="1600" dirty="0" smtClean="0"/>
              <a:t>× </a:t>
            </a:r>
            <a:r>
              <a:rPr lang="cs-CZ" sz="1600" i="1" dirty="0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cs-CZ" sz="1600" dirty="0" smtClean="0"/>
              <a:t>  </a:t>
            </a:r>
          </a:p>
          <a:p>
            <a:r>
              <a:rPr lang="cs-CZ" sz="1600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cs-CZ" i="1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cs-CZ" baseline="-25000" dirty="0" smtClean="0"/>
              <a:t>	 </a:t>
            </a:r>
            <a:r>
              <a:rPr lang="cs-CZ" sz="1600" dirty="0" smtClean="0"/>
              <a:t>tetraedr, </a:t>
            </a:r>
            <a:r>
              <a:rPr lang="cs-CZ" sz="1600" i="1" dirty="0" smtClean="0">
                <a:latin typeface="Cambria Math" pitchFamily="18" charset="0"/>
                <a:ea typeface="Cambria Math" pitchFamily="18" charset="0"/>
              </a:rPr>
              <a:t>T </a:t>
            </a:r>
            <a:r>
              <a:rPr lang="cs-CZ" sz="1600" dirty="0" smtClean="0">
                <a:latin typeface="+mj-lt"/>
                <a:ea typeface="Cambria Math" pitchFamily="18" charset="0"/>
              </a:rPr>
              <a:t>+ zrcadlení  v rovině jdoucí dvěma vrcholy a středem protilehlé hrany</a:t>
            </a:r>
            <a:endParaRPr lang="cs-CZ" baseline="-25000" dirty="0"/>
          </a:p>
        </p:txBody>
      </p:sp>
      <p:pic>
        <p:nvPicPr>
          <p:cNvPr id="13" name="Obrázek 12" descr="Tetraedr_Krych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929066"/>
            <a:ext cx="2000264" cy="1436809"/>
          </a:xfrm>
          <a:prstGeom prst="rect">
            <a:avLst/>
          </a:prstGeom>
        </p:spPr>
      </p:pic>
      <p:pic>
        <p:nvPicPr>
          <p:cNvPr id="14" name="Obrázek 13" descr="Tetraeder_animation_with_cub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2471" y="3929066"/>
            <a:ext cx="1779991" cy="1547818"/>
          </a:xfrm>
          <a:prstGeom prst="rect">
            <a:avLst/>
          </a:prstGeom>
        </p:spPr>
      </p:pic>
      <p:sp>
        <p:nvSpPr>
          <p:cNvPr id="12" name="Tlačítko akce: Vlastní 11">
            <a:hlinkClick r:id="rId5" action="ppaction://hlinksldjump" highlightClick="1"/>
          </p:cNvPr>
          <p:cNvSpPr/>
          <p:nvPr/>
        </p:nvSpPr>
        <p:spPr>
          <a:xfrm>
            <a:off x="8072462" y="6391710"/>
            <a:ext cx="928694" cy="252000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viz Obrázky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42910" y="5701745"/>
            <a:ext cx="7715304" cy="584775"/>
          </a:xfrm>
          <a:prstGeom prst="rect">
            <a:avLst/>
          </a:prstGeom>
          <a:solidFill>
            <a:srgbClr val="FFFFC1"/>
          </a:solidFill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O</a:t>
            </a:r>
            <a:r>
              <a:rPr lang="cs-CZ" sz="1600" dirty="0" smtClean="0"/>
              <a:t>           grupa symetrie oktaedru  (krychle) (jen vlastní rotace)	(24 prvků)		</a:t>
            </a:r>
          </a:p>
          <a:p>
            <a:r>
              <a:rPr lang="cs-CZ" sz="1600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O</a:t>
            </a:r>
            <a:r>
              <a:rPr lang="cs-CZ" sz="1600" i="1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h</a:t>
            </a:r>
            <a:r>
              <a:rPr lang="cs-CZ" sz="1600" baseline="-25000" dirty="0" smtClean="0">
                <a:solidFill>
                  <a:srgbClr val="FF0000"/>
                </a:solidFill>
              </a:rPr>
              <a:t> </a:t>
            </a:r>
            <a:r>
              <a:rPr lang="cs-CZ" sz="1600" dirty="0" smtClean="0"/>
              <a:t>         oktaedr (krychle) s inverzí  = úplná grupa symetrie krychle, </a:t>
            </a:r>
            <a:r>
              <a:rPr lang="cs-CZ" sz="1600" i="1" dirty="0" err="1" smtClean="0">
                <a:latin typeface="Cambria Math" pitchFamily="18" charset="0"/>
                <a:ea typeface="Cambria Math" pitchFamily="18" charset="0"/>
              </a:rPr>
              <a:t>O</a:t>
            </a:r>
            <a:r>
              <a:rPr lang="cs-CZ" sz="1600" i="1" baseline="-25000" dirty="0" err="1" smtClean="0">
                <a:latin typeface="Cambria Math" pitchFamily="18" charset="0"/>
                <a:ea typeface="Cambria Math" pitchFamily="18" charset="0"/>
              </a:rPr>
              <a:t>h</a:t>
            </a:r>
            <a:r>
              <a:rPr lang="cs-CZ" sz="1600" dirty="0" smtClean="0"/>
              <a:t>=</a:t>
            </a:r>
            <a:r>
              <a:rPr lang="cs-CZ" sz="1600" i="1" dirty="0" smtClean="0">
                <a:latin typeface="Cambria Math" pitchFamily="18" charset="0"/>
                <a:ea typeface="Cambria Math" pitchFamily="18" charset="0"/>
              </a:rPr>
              <a:t>O</a:t>
            </a:r>
            <a:r>
              <a:rPr lang="cs-CZ" sz="1600" dirty="0" smtClean="0"/>
              <a:t>  × </a:t>
            </a:r>
            <a:r>
              <a:rPr lang="cs-CZ" sz="1600" i="1" dirty="0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cs-CZ" sz="1600" dirty="0" smtClean="0"/>
              <a:t> , (48 prvků)</a:t>
            </a:r>
            <a:endParaRPr lang="cs-CZ" dirty="0"/>
          </a:p>
        </p:txBody>
      </p:sp>
      <p:pic>
        <p:nvPicPr>
          <p:cNvPr id="17" name="Obrázek 16" descr="tetraed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26927" y="3860210"/>
            <a:ext cx="2459519" cy="1820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SroubovaOsa3.jpg"/>
          <p:cNvPicPr>
            <a:picLocks noChangeAspect="1"/>
          </p:cNvPicPr>
          <p:nvPr/>
        </p:nvPicPr>
        <p:blipFill>
          <a:blip r:embed="rId3" cstate="print"/>
          <a:srcRect b="4924"/>
          <a:stretch>
            <a:fillRect/>
          </a:stretch>
        </p:blipFill>
        <p:spPr>
          <a:xfrm>
            <a:off x="6286512" y="1500174"/>
            <a:ext cx="2573466" cy="451416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000496" y="357166"/>
            <a:ext cx="471490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Symetrie nekonečné mříže, prostorové grupy - </a:t>
            </a:r>
            <a:r>
              <a:rPr lang="cs-CZ" i="1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142984"/>
            <a:ext cx="5500726" cy="892552"/>
          </a:xfrm>
          <a:prstGeom prst="rect">
            <a:avLst/>
          </a:prstGeom>
          <a:solidFill>
            <a:srgbClr val="FFFFC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Kone</a:t>
            </a:r>
            <a:r>
              <a:rPr lang="cs-CZ" b="1" dirty="0" err="1" smtClean="0">
                <a:solidFill>
                  <a:srgbClr val="FF0000"/>
                </a:solidFill>
              </a:rPr>
              <a:t>čný</a:t>
            </a:r>
            <a:r>
              <a:rPr lang="cs-CZ" b="1" dirty="0" smtClean="0">
                <a:solidFill>
                  <a:srgbClr val="FF0000"/>
                </a:solidFill>
              </a:rPr>
              <a:t> krystal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může mít jen </a:t>
            </a:r>
            <a:r>
              <a:rPr lang="cs-CZ" b="1" i="1" dirty="0" smtClean="0">
                <a:solidFill>
                  <a:srgbClr val="0000FF"/>
                </a:solidFill>
              </a:rPr>
              <a:t>bodovou symetrii</a:t>
            </a:r>
            <a:r>
              <a:rPr lang="cs-CZ" i="1" dirty="0" smtClean="0">
                <a:solidFill>
                  <a:srgbClr val="0000FF"/>
                </a:solidFill>
              </a:rPr>
              <a:t> </a:t>
            </a:r>
            <a:r>
              <a:rPr lang="cs-CZ" dirty="0" smtClean="0"/>
              <a:t>:</a:t>
            </a:r>
          </a:p>
          <a:p>
            <a:r>
              <a:rPr lang="cs-CZ" dirty="0" smtClean="0"/>
              <a:t>při operacích symetrie zůstává </a:t>
            </a:r>
            <a:r>
              <a:rPr lang="cs-CZ" b="1" i="1" dirty="0" smtClean="0">
                <a:solidFill>
                  <a:srgbClr val="9E3A38"/>
                </a:solidFill>
              </a:rPr>
              <a:t>alespoň jeden bod pevný</a:t>
            </a:r>
          </a:p>
          <a:p>
            <a:r>
              <a:rPr lang="cs-CZ" sz="1600" dirty="0" smtClean="0"/>
              <a:t>(střed inverze, body na rotační ose nebo na rovině zrcadlení).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85786" y="2285992"/>
            <a:ext cx="5286412" cy="923330"/>
          </a:xfrm>
          <a:prstGeom prst="rect">
            <a:avLst/>
          </a:prstGeom>
          <a:solidFill>
            <a:srgbClr val="FFFFC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Nekonečný krystal</a:t>
            </a:r>
            <a:r>
              <a:rPr lang="cs-CZ" dirty="0" smtClean="0"/>
              <a:t>  má i </a:t>
            </a:r>
            <a:r>
              <a:rPr lang="cs-CZ" b="1" i="1" dirty="0" smtClean="0">
                <a:solidFill>
                  <a:srgbClr val="0000FF"/>
                </a:solidFill>
              </a:rPr>
              <a:t>translační symetrii</a:t>
            </a:r>
            <a:r>
              <a:rPr lang="cs-CZ" i="1" dirty="0" smtClean="0"/>
              <a:t>.</a:t>
            </a:r>
            <a:endParaRPr lang="cs-CZ" dirty="0" smtClean="0"/>
          </a:p>
          <a:p>
            <a:r>
              <a:rPr lang="cs-CZ" dirty="0" smtClean="0"/>
              <a:t>Kombinací bodových operací symetrie s translací</a:t>
            </a:r>
          </a:p>
          <a:p>
            <a:r>
              <a:rPr lang="cs-CZ" dirty="0" smtClean="0"/>
              <a:t>mohou vzniknout </a:t>
            </a:r>
            <a:r>
              <a:rPr lang="cs-CZ" b="1" i="1" dirty="0" smtClean="0">
                <a:solidFill>
                  <a:srgbClr val="9E3A38"/>
                </a:solidFill>
              </a:rPr>
              <a:t>nové operace symetrie</a:t>
            </a:r>
            <a:r>
              <a:rPr lang="cs-CZ" dirty="0" smtClean="0"/>
              <a:t>: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1000100" y="3500438"/>
            <a:ext cx="3357586" cy="2518190"/>
            <a:chOff x="1285852" y="3957654"/>
            <a:chExt cx="3357586" cy="2518190"/>
          </a:xfrm>
        </p:grpSpPr>
        <p:pic>
          <p:nvPicPr>
            <p:cNvPr id="7" name="Obrázek 6" descr="glide-reflectionalsymmetry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5852" y="3957654"/>
              <a:ext cx="3357586" cy="2518190"/>
            </a:xfrm>
            <a:prstGeom prst="rect">
              <a:avLst/>
            </a:prstGeom>
          </p:spPr>
        </p:pic>
        <p:grpSp>
          <p:nvGrpSpPr>
            <p:cNvPr id="12" name="Skupina 11"/>
            <p:cNvGrpSpPr/>
            <p:nvPr/>
          </p:nvGrpSpPr>
          <p:grpSpPr>
            <a:xfrm>
              <a:off x="2000232" y="5978743"/>
              <a:ext cx="1143008" cy="307777"/>
              <a:chOff x="2000232" y="5978743"/>
              <a:chExt cx="1143008" cy="307777"/>
            </a:xfrm>
          </p:grpSpPr>
          <p:cxnSp>
            <p:nvCxnSpPr>
              <p:cNvPr id="10" name="Přímá spojovací šipka 9"/>
              <p:cNvCxnSpPr/>
              <p:nvPr/>
            </p:nvCxnSpPr>
            <p:spPr>
              <a:xfrm>
                <a:off x="2000232" y="6284932"/>
                <a:ext cx="1143008" cy="158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ovéPole 10"/>
              <p:cNvSpPr txBox="1"/>
              <p:nvPr/>
            </p:nvSpPr>
            <p:spPr>
              <a:xfrm>
                <a:off x="2500298" y="5978743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000" b="1" i="1" dirty="0" smtClean="0"/>
                  <a:t>a</a:t>
                </a:r>
                <a:endParaRPr lang="cs-CZ" b="1" i="1" dirty="0"/>
              </a:p>
            </p:txBody>
          </p:sp>
        </p:grpSp>
      </p:grpSp>
      <p:sp>
        <p:nvSpPr>
          <p:cNvPr id="14" name="TextovéPole 13"/>
          <p:cNvSpPr txBox="1"/>
          <p:nvPr/>
        </p:nvSpPr>
        <p:spPr>
          <a:xfrm>
            <a:off x="1051442" y="6143644"/>
            <a:ext cx="321471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skluzové roviny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337853" y="6153692"/>
            <a:ext cx="2520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Calibri" pitchFamily="34" charset="0"/>
              </a:rPr>
              <a:t>šroubové osy</a:t>
            </a:r>
            <a:endParaRPr lang="cs-CZ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000496" y="273586"/>
            <a:ext cx="471490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Symetrie nekonečné mříže, prostorové grupy - </a:t>
            </a:r>
            <a:r>
              <a:rPr lang="cs-CZ" i="1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7158" y="1000108"/>
            <a:ext cx="6357982" cy="1877437"/>
          </a:xfrm>
          <a:prstGeom prst="rect">
            <a:avLst/>
          </a:prstGeom>
          <a:solidFill>
            <a:srgbClr val="FFFFC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Každý nekonečný krystal patří </a:t>
            </a:r>
          </a:p>
          <a:p>
            <a:r>
              <a:rPr lang="cs-CZ" dirty="0" smtClean="0"/>
              <a:t>k jedné z </a:t>
            </a:r>
            <a:r>
              <a:rPr lang="cs-CZ" b="1" dirty="0" smtClean="0">
                <a:solidFill>
                  <a:srgbClr val="FF0000"/>
                </a:solidFill>
              </a:rPr>
              <a:t>270  prostorových  grup</a:t>
            </a:r>
            <a:r>
              <a:rPr lang="cs-CZ" dirty="0" smtClean="0"/>
              <a:t>  </a:t>
            </a:r>
            <a:r>
              <a:rPr lang="cs-CZ" sz="1600" dirty="0" smtClean="0"/>
              <a:t>(A. </a:t>
            </a:r>
            <a:r>
              <a:rPr lang="cs-CZ" sz="1600" dirty="0" err="1" smtClean="0"/>
              <a:t>Schoenflies</a:t>
            </a:r>
            <a:r>
              <a:rPr lang="cs-CZ" sz="1600" dirty="0" smtClean="0"/>
              <a:t>, E. S. </a:t>
            </a:r>
            <a:r>
              <a:rPr lang="cs-CZ" sz="1600" dirty="0" err="1" smtClean="0"/>
              <a:t>Fedorov</a:t>
            </a:r>
            <a:r>
              <a:rPr lang="cs-CZ" sz="1600" dirty="0" smtClean="0"/>
              <a:t>) .</a:t>
            </a:r>
          </a:p>
          <a:p>
            <a:endParaRPr lang="cs-CZ" sz="1600" dirty="0" smtClean="0"/>
          </a:p>
          <a:p>
            <a:pPr>
              <a:spcAft>
                <a:spcPts val="600"/>
              </a:spcAft>
            </a:pPr>
            <a:r>
              <a:rPr lang="cs-CZ" dirty="0" smtClean="0"/>
              <a:t>Z toho je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(a)    </a:t>
            </a:r>
            <a:r>
              <a:rPr lang="cs-CZ" dirty="0" smtClean="0">
                <a:solidFill>
                  <a:srgbClr val="0000FF"/>
                </a:solidFill>
              </a:rPr>
              <a:t>73 </a:t>
            </a:r>
            <a:r>
              <a:rPr lang="cs-CZ" dirty="0" err="1" smtClean="0">
                <a:solidFill>
                  <a:srgbClr val="0000FF"/>
                </a:solidFill>
              </a:rPr>
              <a:t>symorfních</a:t>
            </a:r>
            <a:r>
              <a:rPr lang="cs-CZ" dirty="0" smtClean="0"/>
              <a:t> grup  </a:t>
            </a:r>
            <a:r>
              <a:rPr lang="cs-CZ" sz="1600" dirty="0" smtClean="0"/>
              <a:t>(neobsahují šroubové osy a skluzové roviny)</a:t>
            </a:r>
            <a:r>
              <a:rPr lang="cs-CZ" dirty="0" smtClean="0"/>
              <a:t>,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(b)  </a:t>
            </a:r>
            <a:r>
              <a:rPr lang="cs-CZ" dirty="0" smtClean="0">
                <a:solidFill>
                  <a:srgbClr val="0000FF"/>
                </a:solidFill>
              </a:rPr>
              <a:t>157 </a:t>
            </a:r>
            <a:r>
              <a:rPr lang="cs-CZ" dirty="0" err="1" smtClean="0">
                <a:solidFill>
                  <a:srgbClr val="0000FF"/>
                </a:solidFill>
              </a:rPr>
              <a:t>nesymorfních</a:t>
            </a:r>
            <a:r>
              <a:rPr lang="cs-CZ" dirty="0" smtClean="0"/>
              <a:t> grup .</a:t>
            </a:r>
            <a:r>
              <a:rPr lang="cs-CZ" sz="1600" dirty="0" smtClean="0"/>
              <a:t> </a:t>
            </a:r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57158" y="3429000"/>
            <a:ext cx="6500858" cy="27930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solidFill>
                  <a:srgbClr val="FF0000"/>
                </a:solidFill>
              </a:rPr>
              <a:t>Symorfní</a:t>
            </a:r>
            <a:r>
              <a:rPr lang="cs-CZ" i="1" dirty="0" smtClean="0">
                <a:solidFill>
                  <a:srgbClr val="FF0000"/>
                </a:solidFill>
              </a:rPr>
              <a:t> prostorová grupa</a:t>
            </a:r>
            <a:r>
              <a:rPr lang="cs-CZ" i="1" dirty="0" smtClean="0"/>
              <a:t> bude příslušet krystalové mříži</a:t>
            </a:r>
            <a:r>
              <a:rPr lang="cs-CZ" dirty="0" smtClean="0"/>
              <a:t>, která má</a:t>
            </a:r>
          </a:p>
          <a:p>
            <a:endParaRPr lang="cs-CZ" sz="900" dirty="0" smtClean="0"/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cs-CZ" dirty="0" smtClean="0"/>
              <a:t>  </a:t>
            </a:r>
            <a:r>
              <a:rPr lang="cs-CZ" dirty="0" smtClean="0">
                <a:solidFill>
                  <a:srgbClr val="0000FF"/>
                </a:solidFill>
              </a:rPr>
              <a:t>hmotnou bázi tvořenou </a:t>
            </a:r>
            <a:r>
              <a:rPr lang="cs-CZ" b="1" i="1" dirty="0" smtClean="0">
                <a:solidFill>
                  <a:srgbClr val="0000FF"/>
                </a:solidFill>
              </a:rPr>
              <a:t>jediným</a:t>
            </a:r>
            <a:r>
              <a:rPr lang="cs-CZ" i="1" dirty="0" smtClean="0">
                <a:solidFill>
                  <a:srgbClr val="0000FF"/>
                </a:solidFill>
              </a:rPr>
              <a:t> atomem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</a:t>
            </a:r>
            <a:r>
              <a:rPr lang="cs-CZ" sz="1600" dirty="0" smtClean="0"/>
              <a:t>(</a:t>
            </a:r>
            <a:r>
              <a:rPr lang="cs-CZ" sz="1600" dirty="0" err="1" smtClean="0"/>
              <a:t>Bravaisova</a:t>
            </a:r>
            <a:r>
              <a:rPr lang="cs-CZ" sz="1600" dirty="0" smtClean="0"/>
              <a:t> mříž, která nemůže mít translace o zlomky </a:t>
            </a:r>
            <a:r>
              <a:rPr lang="cs-CZ" sz="1600" b="1" i="1" dirty="0" err="1" smtClean="0"/>
              <a:t>T</a:t>
            </a:r>
            <a:r>
              <a:rPr lang="cs-CZ" b="1" i="1" baseline="-25000" dirty="0" err="1" smtClean="0"/>
              <a:t>n</a:t>
            </a:r>
            <a:r>
              <a:rPr lang="cs-CZ" b="1" i="1" baseline="-25000" dirty="0" smtClean="0"/>
              <a:t> </a:t>
            </a:r>
            <a:r>
              <a:rPr lang="cs-CZ" dirty="0" smtClean="0"/>
              <a:t>).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říklad</a:t>
            </a:r>
            <a:r>
              <a:rPr lang="cs-CZ" dirty="0" smtClean="0"/>
              <a:t> : krystalové mříže kovů 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solidFill>
                  <a:srgbClr val="0000FF"/>
                </a:solidFill>
              </a:rPr>
              <a:t>  hmotnou bázi tvořenou </a:t>
            </a:r>
            <a:r>
              <a:rPr lang="cs-CZ" i="1" dirty="0" smtClean="0">
                <a:solidFill>
                  <a:srgbClr val="0000FF"/>
                </a:solidFill>
              </a:rPr>
              <a:t>více </a:t>
            </a:r>
            <a:r>
              <a:rPr lang="cs-CZ" b="1" i="1" dirty="0" smtClean="0">
                <a:solidFill>
                  <a:srgbClr val="0000FF"/>
                </a:solidFill>
              </a:rPr>
              <a:t>různými</a:t>
            </a:r>
            <a:r>
              <a:rPr lang="cs-CZ" i="1" dirty="0" smtClean="0">
                <a:solidFill>
                  <a:srgbClr val="0000FF"/>
                </a:solidFill>
              </a:rPr>
              <a:t> atomy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</a:t>
            </a:r>
            <a:r>
              <a:rPr lang="cs-CZ" sz="1600" dirty="0" smtClean="0"/>
              <a:t>(krystalová mříž je pak tvořena vzájemně posunutými </a:t>
            </a:r>
            <a:r>
              <a:rPr lang="cs-CZ" sz="1600" dirty="0" err="1" smtClean="0"/>
              <a:t>Bravaisovými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        mřížemi, které jsou obsazeny různými atomy).</a:t>
            </a:r>
            <a:br>
              <a:rPr lang="cs-CZ" sz="1600" dirty="0" smtClean="0"/>
            </a:br>
            <a:r>
              <a:rPr lang="cs-CZ" sz="1600" dirty="0" smtClean="0"/>
              <a:t>      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Příklad </a:t>
            </a:r>
            <a:r>
              <a:rPr lang="cs-CZ" dirty="0" smtClean="0"/>
              <a:t>:  </a:t>
            </a:r>
            <a:r>
              <a:rPr lang="cs-CZ" dirty="0" err="1" smtClean="0">
                <a:latin typeface="Cambria Math" pitchFamily="18" charset="0"/>
                <a:ea typeface="Cambria Math" pitchFamily="18" charset="0"/>
              </a:rPr>
              <a:t>GaAs</a:t>
            </a:r>
            <a:r>
              <a:rPr lang="cs-CZ" dirty="0" smtClean="0"/>
              <a:t> </a:t>
            </a:r>
            <a:r>
              <a:rPr lang="cs-CZ" sz="1600" dirty="0" smtClean="0"/>
              <a:t>(dvě </a:t>
            </a:r>
            <a:r>
              <a:rPr lang="cs-CZ" sz="1600" dirty="0" err="1" smtClean="0"/>
              <a:t>FCC</a:t>
            </a:r>
            <a:r>
              <a:rPr lang="cs-CZ" sz="1600" dirty="0" smtClean="0"/>
              <a:t> posunuté o </a:t>
            </a:r>
            <a:r>
              <a:rPr lang="cs-CZ" sz="1600" dirty="0" smtClean="0">
                <a:latin typeface="Cambria Math"/>
                <a:ea typeface="Cambria Math"/>
              </a:rPr>
              <a:t>¼ </a:t>
            </a:r>
            <a:r>
              <a:rPr lang="cs-CZ" sz="1600" dirty="0" smtClean="0">
                <a:latin typeface="+mj-lt"/>
                <a:ea typeface="Cambria Math"/>
              </a:rPr>
              <a:t>tělesné </a:t>
            </a:r>
            <a:r>
              <a:rPr lang="cs-CZ" sz="1600" dirty="0" err="1" smtClean="0">
                <a:latin typeface="+mj-lt"/>
                <a:ea typeface="Cambria Math"/>
              </a:rPr>
              <a:t>uhlopříčky</a:t>
            </a:r>
            <a:r>
              <a:rPr lang="cs-CZ" sz="1600" dirty="0" smtClean="0">
                <a:latin typeface="+mj-lt"/>
                <a:ea typeface="Cambria Math"/>
              </a:rPr>
              <a:t>)</a:t>
            </a:r>
            <a:r>
              <a:rPr lang="cs-CZ" dirty="0" smtClean="0"/>
              <a:t>, nikoliv </a:t>
            </a:r>
            <a:r>
              <a:rPr lang="cs-CZ" dirty="0" smtClean="0">
                <a:latin typeface="Cambria Math" pitchFamily="18" charset="0"/>
                <a:ea typeface="Cambria Math" pitchFamily="18" charset="0"/>
              </a:rPr>
              <a:t>Si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                      </a:t>
            </a:r>
            <a:endParaRPr lang="cs-CZ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7072330" y="1214422"/>
            <a:ext cx="1874736" cy="5261636"/>
            <a:chOff x="7072330" y="1214422"/>
            <a:chExt cx="1874736" cy="5261636"/>
          </a:xfrm>
        </p:grpSpPr>
        <p:grpSp>
          <p:nvGrpSpPr>
            <p:cNvPr id="8" name="Skupina 7"/>
            <p:cNvGrpSpPr/>
            <p:nvPr/>
          </p:nvGrpSpPr>
          <p:grpSpPr>
            <a:xfrm>
              <a:off x="7072330" y="1214422"/>
              <a:ext cx="1803298" cy="2786082"/>
              <a:chOff x="6912106" y="785794"/>
              <a:chExt cx="1803298" cy="2786082"/>
            </a:xfrm>
            <a:noFill/>
          </p:grpSpPr>
          <p:pic>
            <p:nvPicPr>
              <p:cNvPr id="5" name="Obrázek 4" descr="Schoenflies.jpg"/>
              <p:cNvPicPr>
                <a:picLocks noChangeAspect="1"/>
              </p:cNvPicPr>
              <p:nvPr/>
            </p:nvPicPr>
            <p:blipFill>
              <a:blip r:embed="rId3" cstate="print"/>
              <a:srcRect t="-1257" b="697"/>
              <a:stretch>
                <a:fillRect/>
              </a:stretch>
            </p:blipFill>
            <p:spPr>
              <a:xfrm>
                <a:off x="6912106" y="785794"/>
                <a:ext cx="1803298" cy="2500330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6" name="TextovéPole 5"/>
              <p:cNvSpPr txBox="1"/>
              <p:nvPr/>
            </p:nvSpPr>
            <p:spPr>
              <a:xfrm>
                <a:off x="7358082" y="3294877"/>
                <a:ext cx="1071570" cy="27699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 smtClean="0"/>
                  <a:t>1853-1928</a:t>
                </a:r>
                <a:endParaRPr lang="cs-CZ" dirty="0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7161116" y="4143380"/>
              <a:ext cx="1785950" cy="2332678"/>
              <a:chOff x="7161116" y="4025280"/>
              <a:chExt cx="1785950" cy="2332678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7161116" y="5896293"/>
                <a:ext cx="178595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 smtClean="0"/>
                  <a:t>E. S. </a:t>
                </a:r>
                <a:r>
                  <a:rPr lang="cs-CZ" sz="1200" dirty="0" err="1" smtClean="0"/>
                  <a:t>Fedorov</a:t>
                </a:r>
                <a:endParaRPr lang="cs-CZ" sz="1200" dirty="0" smtClean="0"/>
              </a:p>
              <a:p>
                <a:pPr algn="ctr"/>
                <a:r>
                  <a:rPr lang="cs-CZ" sz="1100" dirty="0" smtClean="0"/>
                  <a:t>1853-19</a:t>
                </a:r>
                <a:r>
                  <a:rPr lang="en-US" sz="1100" dirty="0" smtClean="0"/>
                  <a:t>1</a:t>
                </a:r>
                <a:r>
                  <a:rPr lang="cs-CZ" sz="1100" dirty="0" smtClean="0"/>
                  <a:t>9</a:t>
                </a:r>
                <a:endParaRPr lang="cs-CZ" sz="1600" dirty="0"/>
              </a:p>
            </p:txBody>
          </p:sp>
          <p:pic>
            <p:nvPicPr>
              <p:cNvPr id="12" name="Obrázek 11" descr="fyodorov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286644" y="4025280"/>
                <a:ext cx="1428760" cy="184737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43504" y="214290"/>
            <a:ext cx="371477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Krystalové roviny a směry - </a:t>
            </a:r>
            <a:r>
              <a:rPr lang="cs-CZ" i="1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9" name="Přímá spojovací čára 28"/>
          <p:cNvCxnSpPr/>
          <p:nvPr/>
        </p:nvCxnSpPr>
        <p:spPr>
          <a:xfrm rot="5400000" flipH="1" flipV="1">
            <a:off x="4071934" y="23574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Skupina 66"/>
          <p:cNvGrpSpPr/>
          <p:nvPr/>
        </p:nvGrpSpPr>
        <p:grpSpPr>
          <a:xfrm>
            <a:off x="285720" y="214290"/>
            <a:ext cx="2791307" cy="2928959"/>
            <a:chOff x="1637817" y="642918"/>
            <a:chExt cx="2791307" cy="2928959"/>
          </a:xfrm>
        </p:grpSpPr>
        <p:grpSp>
          <p:nvGrpSpPr>
            <p:cNvPr id="68" name="Skupina 33"/>
            <p:cNvGrpSpPr/>
            <p:nvPr/>
          </p:nvGrpSpPr>
          <p:grpSpPr>
            <a:xfrm>
              <a:off x="1637817" y="642918"/>
              <a:ext cx="2791307" cy="2928959"/>
              <a:chOff x="1637817" y="642918"/>
              <a:chExt cx="2791307" cy="2928959"/>
            </a:xfrm>
          </p:grpSpPr>
          <p:grpSp>
            <p:nvGrpSpPr>
              <p:cNvPr id="79" name="Skupina 19"/>
              <p:cNvGrpSpPr/>
              <p:nvPr/>
            </p:nvGrpSpPr>
            <p:grpSpPr>
              <a:xfrm>
                <a:off x="1637817" y="642918"/>
                <a:ext cx="2791307" cy="2928959"/>
                <a:chOff x="1637817" y="642918"/>
                <a:chExt cx="2791307" cy="2928959"/>
              </a:xfrm>
            </p:grpSpPr>
            <p:grpSp>
              <p:nvGrpSpPr>
                <p:cNvPr id="83" name="Skupina 12"/>
                <p:cNvGrpSpPr/>
                <p:nvPr/>
              </p:nvGrpSpPr>
              <p:grpSpPr>
                <a:xfrm>
                  <a:off x="1643042" y="642918"/>
                  <a:ext cx="2786082" cy="2928959"/>
                  <a:chOff x="1643042" y="642918"/>
                  <a:chExt cx="2786082" cy="2928959"/>
                </a:xfrm>
              </p:grpSpPr>
              <p:cxnSp>
                <p:nvCxnSpPr>
                  <p:cNvPr id="87" name="Přímá spojovací čára 86"/>
                  <p:cNvCxnSpPr/>
                  <p:nvPr/>
                </p:nvCxnSpPr>
                <p:spPr>
                  <a:xfrm rot="16200000" flipH="1">
                    <a:off x="1574015" y="2436505"/>
                    <a:ext cx="1214446" cy="105629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Přímá spojovací čára 87"/>
                  <p:cNvCxnSpPr/>
                  <p:nvPr/>
                </p:nvCxnSpPr>
                <p:spPr>
                  <a:xfrm>
                    <a:off x="1643042" y="2357430"/>
                    <a:ext cx="278608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Přímá spojovací čára 88"/>
                  <p:cNvCxnSpPr/>
                  <p:nvPr/>
                </p:nvCxnSpPr>
                <p:spPr>
                  <a:xfrm rot="5400000" flipH="1" flipV="1">
                    <a:off x="1428728" y="857232"/>
                    <a:ext cx="1714512" cy="128588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4" name="Přímá spojovací šipka 83"/>
                <p:cNvCxnSpPr/>
                <p:nvPr/>
              </p:nvCxnSpPr>
              <p:spPr>
                <a:xfrm rot="5340000" flipH="1" flipV="1">
                  <a:off x="1566379" y="1785926"/>
                  <a:ext cx="642942" cy="500066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Přímá spojovací šipka 84"/>
                <p:cNvCxnSpPr/>
                <p:nvPr/>
              </p:nvCxnSpPr>
              <p:spPr>
                <a:xfrm>
                  <a:off x="1643042" y="2357430"/>
                  <a:ext cx="828000" cy="15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Přímá spojovací šipka 85"/>
                <p:cNvCxnSpPr/>
                <p:nvPr/>
              </p:nvCxnSpPr>
              <p:spPr>
                <a:xfrm rot="16200000" flipH="1">
                  <a:off x="1617060" y="2402885"/>
                  <a:ext cx="706407" cy="631441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Přímá spojovací čára 79"/>
              <p:cNvCxnSpPr/>
              <p:nvPr/>
            </p:nvCxnSpPr>
            <p:spPr>
              <a:xfrm rot="16200000" flipH="1">
                <a:off x="2592636" y="1045996"/>
                <a:ext cx="36000" cy="360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Přímá spojovací čára 80"/>
              <p:cNvCxnSpPr/>
              <p:nvPr/>
            </p:nvCxnSpPr>
            <p:spPr>
              <a:xfrm rot="5400000">
                <a:off x="4035934" y="2357430"/>
                <a:ext cx="72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Přímá spojovací čára 81"/>
              <p:cNvCxnSpPr/>
              <p:nvPr/>
            </p:nvCxnSpPr>
            <p:spPr>
              <a:xfrm rot="5400000">
                <a:off x="3210028" y="2353342"/>
                <a:ext cx="72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Skupina 55"/>
            <p:cNvGrpSpPr/>
            <p:nvPr/>
          </p:nvGrpSpPr>
          <p:grpSpPr>
            <a:xfrm>
              <a:off x="2277374" y="1071546"/>
              <a:ext cx="1789335" cy="2000264"/>
              <a:chOff x="2282599" y="1071546"/>
              <a:chExt cx="1789335" cy="2000264"/>
            </a:xfrm>
          </p:grpSpPr>
          <p:cxnSp>
            <p:nvCxnSpPr>
              <p:cNvPr id="76" name="Přímá spojovací čára 75"/>
              <p:cNvCxnSpPr/>
              <p:nvPr/>
            </p:nvCxnSpPr>
            <p:spPr>
              <a:xfrm>
                <a:off x="2617049" y="1075968"/>
                <a:ext cx="1440000" cy="127800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Přímá spojovací čára 76"/>
              <p:cNvCxnSpPr/>
              <p:nvPr/>
            </p:nvCxnSpPr>
            <p:spPr>
              <a:xfrm rot="5400000">
                <a:off x="1454599" y="1899546"/>
                <a:ext cx="1980000" cy="32400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Přímá spojovací čára 77"/>
              <p:cNvCxnSpPr/>
              <p:nvPr/>
            </p:nvCxnSpPr>
            <p:spPr>
              <a:xfrm flipV="1">
                <a:off x="2285984" y="2357430"/>
                <a:ext cx="1785950" cy="71438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ovéPole 69"/>
            <p:cNvSpPr txBox="1"/>
            <p:nvPr/>
          </p:nvSpPr>
          <p:spPr>
            <a:xfrm>
              <a:off x="1785918" y="2570614"/>
              <a:ext cx="21431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400" b="1" i="1" dirty="0" err="1" smtClean="0"/>
                <a:t>a</a:t>
              </a:r>
              <a:r>
                <a:rPr lang="cs-CZ" sz="1400" baseline="-25000" dirty="0" err="1" smtClean="0"/>
                <a:t>1</a:t>
              </a:r>
              <a:endParaRPr lang="cs-CZ" baseline="-25000" dirty="0"/>
            </a:p>
          </p:txBody>
        </p:sp>
        <p:sp>
          <p:nvSpPr>
            <p:cNvPr id="71" name="TextovéPole 70"/>
            <p:cNvSpPr txBox="1"/>
            <p:nvPr/>
          </p:nvSpPr>
          <p:spPr>
            <a:xfrm>
              <a:off x="2055995" y="2121086"/>
              <a:ext cx="21431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400" b="1" i="1" dirty="0" err="1" smtClean="0"/>
                <a:t>a</a:t>
              </a:r>
              <a:r>
                <a:rPr lang="cs-CZ" sz="1400" baseline="-25000" dirty="0" err="1" smtClean="0"/>
                <a:t>2</a:t>
              </a:r>
              <a:endParaRPr lang="cs-CZ" baseline="-25000" dirty="0"/>
            </a:p>
          </p:txBody>
        </p:sp>
        <p:sp>
          <p:nvSpPr>
            <p:cNvPr id="72" name="TextovéPole 71"/>
            <p:cNvSpPr txBox="1"/>
            <p:nvPr/>
          </p:nvSpPr>
          <p:spPr>
            <a:xfrm>
              <a:off x="1724930" y="1784796"/>
              <a:ext cx="21431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400" b="1" i="1" dirty="0" err="1" smtClean="0"/>
                <a:t>a</a:t>
              </a:r>
              <a:r>
                <a:rPr lang="cs-CZ" sz="1400" baseline="-25000" dirty="0" err="1" smtClean="0"/>
                <a:t>3</a:t>
              </a:r>
              <a:endParaRPr lang="cs-CZ" baseline="-25000" dirty="0"/>
            </a:p>
          </p:txBody>
        </p:sp>
        <p:sp>
          <p:nvSpPr>
            <p:cNvPr id="73" name="TextovéPole 72"/>
            <p:cNvSpPr txBox="1"/>
            <p:nvPr/>
          </p:nvSpPr>
          <p:spPr>
            <a:xfrm>
              <a:off x="2071670" y="3071810"/>
              <a:ext cx="28575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200" i="1" dirty="0" smtClean="0">
                  <a:latin typeface="Cambria Math" pitchFamily="18" charset="0"/>
                  <a:ea typeface="Cambria Math" pitchFamily="18" charset="0"/>
                </a:rPr>
                <a:t>p </a:t>
              </a:r>
              <a:r>
                <a:rPr lang="cs-CZ" sz="1200" i="1" dirty="0" smtClean="0"/>
                <a:t>=</a:t>
              </a:r>
              <a:r>
                <a:rPr lang="cs-CZ" sz="1200" dirty="0" smtClean="0"/>
                <a:t>1</a:t>
              </a:r>
              <a:endParaRPr lang="cs-CZ" sz="1600" baseline="-25000" dirty="0"/>
            </a:p>
          </p:txBody>
        </p:sp>
        <p:sp>
          <p:nvSpPr>
            <p:cNvPr id="74" name="TextovéPole 73"/>
            <p:cNvSpPr txBox="1"/>
            <p:nvPr/>
          </p:nvSpPr>
          <p:spPr>
            <a:xfrm>
              <a:off x="3929058" y="2387078"/>
              <a:ext cx="28575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200" i="1" dirty="0" smtClean="0">
                  <a:latin typeface="Cambria Math" pitchFamily="18" charset="0"/>
                  <a:ea typeface="Cambria Math" pitchFamily="18" charset="0"/>
                </a:rPr>
                <a:t>q </a:t>
              </a:r>
              <a:r>
                <a:rPr lang="cs-CZ" sz="1200" i="1" dirty="0" smtClean="0"/>
                <a:t>=</a:t>
              </a:r>
              <a:r>
                <a:rPr lang="cs-CZ" sz="1200" dirty="0" smtClean="0"/>
                <a:t>3</a:t>
              </a:r>
              <a:endParaRPr lang="cs-CZ" sz="1600" baseline="-25000" dirty="0"/>
            </a:p>
          </p:txBody>
        </p:sp>
        <p:sp>
          <p:nvSpPr>
            <p:cNvPr id="75" name="TextovéPole 74"/>
            <p:cNvSpPr txBox="1"/>
            <p:nvPr/>
          </p:nvSpPr>
          <p:spPr>
            <a:xfrm>
              <a:off x="2306884" y="928670"/>
              <a:ext cx="28575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200" i="1" dirty="0" smtClean="0">
                  <a:latin typeface="Cambria Math" pitchFamily="18" charset="0"/>
                  <a:ea typeface="Cambria Math" pitchFamily="18" charset="0"/>
                </a:rPr>
                <a:t>r </a:t>
              </a:r>
              <a:r>
                <a:rPr lang="cs-CZ" sz="1200" i="1" dirty="0" smtClean="0"/>
                <a:t>=</a:t>
              </a:r>
              <a:r>
                <a:rPr lang="cs-CZ" sz="1200" dirty="0" smtClean="0"/>
                <a:t>2</a:t>
              </a:r>
              <a:endParaRPr lang="cs-CZ" sz="1600" baseline="-25000" dirty="0"/>
            </a:p>
          </p:txBody>
        </p:sp>
      </p:grpSp>
      <p:sp>
        <p:nvSpPr>
          <p:cNvPr id="91" name="TextovéPole 90"/>
          <p:cNvSpPr txBox="1"/>
          <p:nvPr/>
        </p:nvSpPr>
        <p:spPr>
          <a:xfrm>
            <a:off x="2857488" y="785794"/>
            <a:ext cx="3357586" cy="903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Rovina je určena třemi body mříže</a:t>
            </a:r>
            <a:r>
              <a:rPr lang="cs-CZ" dirty="0" smtClean="0"/>
              <a:t>.</a:t>
            </a:r>
          </a:p>
          <a:p>
            <a:r>
              <a:rPr lang="cs-CZ" dirty="0" smtClean="0"/>
              <a:t>Na osách </a:t>
            </a:r>
            <a:r>
              <a:rPr lang="cs-CZ" i="1" dirty="0" smtClean="0">
                <a:solidFill>
                  <a:srgbClr val="FF0000"/>
                </a:solidFill>
              </a:rPr>
              <a:t>vytíná úseky </a:t>
            </a:r>
            <a:r>
              <a:rPr lang="cs-CZ" dirty="0" smtClean="0"/>
              <a:t>: </a:t>
            </a:r>
            <a:endParaRPr lang="en-US" dirty="0" smtClean="0"/>
          </a:p>
          <a:p>
            <a:pPr algn="ctr"/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smtClean="0"/>
              <a:t>|</a:t>
            </a:r>
            <a:r>
              <a:rPr lang="en-US" b="1" i="1" dirty="0" err="1" smtClean="0"/>
              <a:t>a</a:t>
            </a:r>
            <a:r>
              <a:rPr lang="en-US" baseline="-25000" dirty="0" err="1" smtClean="0"/>
              <a:t>1</a:t>
            </a:r>
            <a:r>
              <a:rPr lang="en-US" dirty="0" smtClean="0"/>
              <a:t>|,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 err="1" smtClean="0"/>
              <a:t>|</a:t>
            </a:r>
            <a:r>
              <a:rPr lang="en-US" b="1" i="1" dirty="0" err="1" smtClean="0"/>
              <a:t>a</a:t>
            </a:r>
            <a:r>
              <a:rPr lang="en-US" baseline="-25000" dirty="0" err="1" smtClean="0"/>
              <a:t>2</a:t>
            </a:r>
            <a:r>
              <a:rPr lang="en-US" dirty="0" smtClean="0"/>
              <a:t>|,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 err="1" smtClean="0"/>
              <a:t>|</a:t>
            </a:r>
            <a:r>
              <a:rPr lang="en-US" b="1" i="1" dirty="0" err="1" smtClean="0"/>
              <a:t>a</a:t>
            </a:r>
            <a:r>
              <a:rPr lang="en-US" baseline="-25000" dirty="0" err="1" smtClean="0"/>
              <a:t>3</a:t>
            </a:r>
            <a:r>
              <a:rPr lang="en-US" dirty="0" smtClean="0"/>
              <a:t>|.</a:t>
            </a:r>
          </a:p>
        </p:txBody>
      </p:sp>
      <p:grpSp>
        <p:nvGrpSpPr>
          <p:cNvPr id="96" name="Skupina 95"/>
          <p:cNvGrpSpPr/>
          <p:nvPr/>
        </p:nvGrpSpPr>
        <p:grpSpPr>
          <a:xfrm>
            <a:off x="2786050" y="1928802"/>
            <a:ext cx="4357718" cy="1428760"/>
            <a:chOff x="3214678" y="1785926"/>
            <a:chExt cx="4429156" cy="1428760"/>
          </a:xfrm>
        </p:grpSpPr>
        <p:sp>
          <p:nvSpPr>
            <p:cNvPr id="92" name="TextovéPole 91"/>
            <p:cNvSpPr txBox="1"/>
            <p:nvPr/>
          </p:nvSpPr>
          <p:spPr>
            <a:xfrm>
              <a:off x="3214678" y="1785926"/>
              <a:ext cx="4429156" cy="626701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cs-CZ" dirty="0" smtClean="0">
                  <a:solidFill>
                    <a:srgbClr val="0000FF"/>
                  </a:solidFill>
                </a:rPr>
                <a:t>Rovinu určují </a:t>
              </a:r>
              <a:r>
                <a:rPr lang="en-US" dirty="0" smtClean="0">
                  <a:solidFill>
                    <a:srgbClr val="0000FF"/>
                  </a:solidFill>
                </a:rPr>
                <a:t>  </a:t>
              </a:r>
              <a:r>
                <a:rPr lang="en-US" b="1" i="1" dirty="0" err="1" smtClean="0">
                  <a:solidFill>
                    <a:srgbClr val="FF0000"/>
                  </a:solidFill>
                </a:rPr>
                <a:t>Millerovy</a:t>
              </a:r>
              <a:r>
                <a:rPr lang="en-US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FF0000"/>
                  </a:solidFill>
                </a:rPr>
                <a:t>indexy</a:t>
              </a:r>
              <a:r>
                <a:rPr lang="en-US" dirty="0" smtClean="0"/>
                <a:t> : </a:t>
              </a:r>
              <a:endParaRPr lang="cs-CZ" dirty="0" smtClean="0"/>
            </a:p>
            <a:p>
              <a:r>
                <a:rPr lang="en-US" i="1" dirty="0" err="1" smtClean="0">
                  <a:solidFill>
                    <a:srgbClr val="C00000"/>
                  </a:solidFill>
                </a:rPr>
                <a:t>trojice</a:t>
              </a:r>
              <a:r>
                <a:rPr lang="en-US" i="1" dirty="0" smtClean="0">
                  <a:solidFill>
                    <a:srgbClr val="C00000"/>
                  </a:solidFill>
                </a:rPr>
                <a:t> </a:t>
              </a:r>
              <a:r>
                <a:rPr lang="en-US" i="1" dirty="0" err="1" smtClean="0">
                  <a:solidFill>
                    <a:srgbClr val="C00000"/>
                  </a:solidFill>
                </a:rPr>
                <a:t>nejmen</a:t>
              </a:r>
              <a:r>
                <a:rPr lang="cs-CZ" i="1" dirty="0" smtClean="0">
                  <a:solidFill>
                    <a:srgbClr val="C00000"/>
                  </a:solidFill>
                </a:rPr>
                <a:t>ších čísel</a:t>
              </a:r>
              <a:r>
                <a:rPr lang="cs-CZ" dirty="0" smtClean="0"/>
                <a:t>  </a:t>
              </a:r>
              <a:r>
                <a:rPr lang="cs-CZ" b="1" dirty="0" smtClean="0">
                  <a:solidFill>
                    <a:srgbClr val="FF0000"/>
                  </a:solidFill>
                </a:rPr>
                <a:t>(</a:t>
              </a:r>
              <a:r>
                <a:rPr lang="cs-CZ" b="1" i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h</a:t>
              </a:r>
              <a:r>
                <a:rPr lang="en-US" b="1" i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b="1" i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k</a:t>
              </a:r>
              <a:r>
                <a:rPr lang="en-US" b="1" i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b="1" i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l</a:t>
              </a:r>
              <a:r>
                <a:rPr lang="cs-CZ" b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sz="1000" b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b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)</a:t>
              </a:r>
              <a:r>
                <a:rPr lang="cs-CZ" b="1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dirty="0" smtClean="0">
                  <a:latin typeface="+mj-lt"/>
                  <a:ea typeface="Cambria Math" pitchFamily="18" charset="0"/>
                </a:rPr>
                <a:t>pro která platí</a:t>
              </a:r>
              <a:endParaRPr lang="cs-CZ" dirty="0">
                <a:latin typeface="+mj-lt"/>
                <a:ea typeface="Cambria Math" pitchFamily="18" charset="0"/>
              </a:endParaRPr>
            </a:p>
          </p:txBody>
        </p:sp>
        <p:grpSp>
          <p:nvGrpSpPr>
            <p:cNvPr id="95" name="Skupina 94"/>
            <p:cNvGrpSpPr/>
            <p:nvPr/>
          </p:nvGrpSpPr>
          <p:grpSpPr>
            <a:xfrm>
              <a:off x="4357686" y="2500306"/>
              <a:ext cx="2214578" cy="714380"/>
              <a:chOff x="4143372" y="2714620"/>
              <a:chExt cx="2214578" cy="714380"/>
            </a:xfrm>
          </p:grpSpPr>
          <p:sp>
            <p:nvSpPr>
              <p:cNvPr id="94" name="Zaoblený obdélník 93"/>
              <p:cNvSpPr/>
              <p:nvPr/>
            </p:nvSpPr>
            <p:spPr>
              <a:xfrm>
                <a:off x="4143372" y="2714620"/>
                <a:ext cx="2214578" cy="714380"/>
              </a:xfrm>
              <a:prstGeom prst="roundRect">
                <a:avLst/>
              </a:prstGeom>
              <a:solidFill>
                <a:srgbClr val="FFFFDD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93" name="Objekt 92"/>
              <p:cNvGraphicFramePr>
                <a:graphicFrameLocks noChangeAspect="1"/>
              </p:cNvGraphicFramePr>
              <p:nvPr/>
            </p:nvGraphicFramePr>
            <p:xfrm>
              <a:off x="4349286" y="2736645"/>
              <a:ext cx="1773246" cy="664967"/>
            </p:xfrm>
            <a:graphic>
              <a:graphicData uri="http://schemas.openxmlformats.org/presentationml/2006/ole">
                <p:oleObj spid="_x0000_s1026" name="Rovnice" r:id="rId4" imgW="1117440" imgH="419040" progId="Equation.3">
                  <p:embed/>
                </p:oleObj>
              </a:graphicData>
            </a:graphic>
          </p:graphicFrame>
        </p:grpSp>
      </p:grpSp>
      <p:pic>
        <p:nvPicPr>
          <p:cNvPr id="99" name="Obrázek 98" descr="KrystalRoviny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3571876"/>
            <a:ext cx="4429156" cy="3086778"/>
          </a:xfrm>
          <a:prstGeom prst="rect">
            <a:avLst/>
          </a:prstGeom>
        </p:spPr>
      </p:pic>
      <p:sp>
        <p:nvSpPr>
          <p:cNvPr id="100" name="TextovéPole 99"/>
          <p:cNvSpPr txBox="1"/>
          <p:nvPr/>
        </p:nvSpPr>
        <p:spPr>
          <a:xfrm>
            <a:off x="214282" y="4197028"/>
            <a:ext cx="3500462" cy="1446550"/>
          </a:xfrm>
          <a:prstGeom prst="rect">
            <a:avLst/>
          </a:prstGeom>
          <a:solidFill>
            <a:srgbClr val="FFFFDD"/>
          </a:solidFill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solidFill>
                  <a:srgbClr val="0000FF"/>
                </a:solidFill>
              </a:rPr>
              <a:t>Poznámky</a:t>
            </a:r>
            <a:r>
              <a:rPr lang="cs-CZ" sz="1600" dirty="0" smtClean="0"/>
              <a:t> :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 </a:t>
            </a: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  <a:t>rovina rovnoběžná s osou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smtClean="0"/>
              <a:t>    odpovídající Millerův index je 0,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 </a:t>
            </a: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  <a:t>úsek je záporný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, znaménko </a:t>
            </a:r>
            <a:r>
              <a:rPr lang="en-US" dirty="0" smtClean="0"/>
              <a:t>“-”</a:t>
            </a:r>
            <a:br>
              <a:rPr lang="en-US" dirty="0" smtClean="0"/>
            </a:br>
            <a:r>
              <a:rPr lang="en-US" dirty="0" smtClean="0"/>
              <a:t>    se p</a:t>
            </a:r>
            <a:r>
              <a:rPr lang="cs-CZ" dirty="0" err="1" smtClean="0"/>
              <a:t>íš</a:t>
            </a:r>
            <a:r>
              <a:rPr lang="en-US" dirty="0" smtClean="0"/>
              <a:t>e </a:t>
            </a:r>
            <a:r>
              <a:rPr lang="en-US" dirty="0" err="1" smtClean="0"/>
              <a:t>nad</a:t>
            </a:r>
            <a:r>
              <a:rPr lang="cs-CZ" dirty="0" smtClean="0"/>
              <a:t> index</a:t>
            </a:r>
            <a:r>
              <a:rPr lang="en-US" dirty="0" smtClean="0"/>
              <a:t> </a:t>
            </a:r>
            <a:endParaRPr lang="cs-CZ" sz="1600" dirty="0" smtClean="0"/>
          </a:p>
        </p:txBody>
      </p:sp>
      <p:sp>
        <p:nvSpPr>
          <p:cNvPr id="35" name="Tlačítko akce: Vlastní 34">
            <a:hlinkClick r:id="rId6" action="ppaction://hlinksldjump" highlightClick="1"/>
          </p:cNvPr>
          <p:cNvSpPr/>
          <p:nvPr/>
        </p:nvSpPr>
        <p:spPr>
          <a:xfrm>
            <a:off x="357158" y="6286520"/>
            <a:ext cx="2340000" cy="214314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Indexy v hexagonální mříži</a:t>
            </a:r>
            <a:endParaRPr lang="cs-CZ" sz="1400" dirty="0"/>
          </a:p>
        </p:txBody>
      </p:sp>
      <p:grpSp>
        <p:nvGrpSpPr>
          <p:cNvPr id="38" name="Skupina 37"/>
          <p:cNvGrpSpPr/>
          <p:nvPr/>
        </p:nvGrpSpPr>
        <p:grpSpPr>
          <a:xfrm>
            <a:off x="7277313" y="857232"/>
            <a:ext cx="1714512" cy="2747682"/>
            <a:chOff x="7277313" y="1000107"/>
            <a:chExt cx="1714512" cy="2747682"/>
          </a:xfrm>
        </p:grpSpPr>
        <p:pic>
          <p:nvPicPr>
            <p:cNvPr id="36" name="Obrázek 35" descr="william_hallowes_miller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86644" y="1000107"/>
              <a:ext cx="1643074" cy="2284548"/>
            </a:xfrm>
            <a:prstGeom prst="rect">
              <a:avLst/>
            </a:prstGeom>
          </p:spPr>
        </p:pic>
        <p:sp>
          <p:nvSpPr>
            <p:cNvPr id="37" name="TextovéPole 36"/>
            <p:cNvSpPr txBox="1"/>
            <p:nvPr/>
          </p:nvSpPr>
          <p:spPr>
            <a:xfrm>
              <a:off x="7277313" y="3286124"/>
              <a:ext cx="1714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Wiliam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Hallowes</a:t>
              </a:r>
              <a:r>
                <a:rPr lang="en-US" sz="1200" dirty="0" smtClean="0"/>
                <a:t> Miller</a:t>
              </a:r>
            </a:p>
            <a:p>
              <a:pPr algn="ctr"/>
              <a:r>
                <a:rPr lang="en-US" sz="1200" dirty="0" smtClean="0"/>
                <a:t>(1801-1880)</a:t>
              </a:r>
              <a:endParaRPr lang="cs-CZ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929190" y="285728"/>
            <a:ext cx="371477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Krystalové roviny a směry - </a:t>
            </a:r>
            <a:r>
              <a:rPr lang="cs-CZ" i="1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1071546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Indexy </a:t>
            </a:r>
            <a:r>
              <a:rPr lang="cs-CZ" dirty="0" smtClean="0">
                <a:solidFill>
                  <a:srgbClr val="FF0000"/>
                </a:solidFill>
              </a:rPr>
              <a:t>(</a:t>
            </a:r>
            <a:r>
              <a:rPr lang="cs-CZ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hkl</a:t>
            </a:r>
            <a:r>
              <a:rPr lang="cs-CZ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  <a:r>
              <a:rPr lang="cs-CZ" dirty="0" smtClean="0"/>
              <a:t> mohou označovat </a:t>
            </a:r>
            <a:r>
              <a:rPr lang="cs-CZ" dirty="0" smtClean="0">
                <a:solidFill>
                  <a:srgbClr val="0000FF"/>
                </a:solidFill>
              </a:rPr>
              <a:t>jednu rovinu nebo soubor rovnoběžných rovin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i="1" dirty="0" smtClean="0">
                <a:solidFill>
                  <a:srgbClr val="FF0000"/>
                </a:solidFill>
              </a:rPr>
              <a:t>Ekvivalentní roviny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{</a:t>
            </a:r>
            <a:r>
              <a:rPr lang="en-US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hkl</a:t>
            </a:r>
            <a:r>
              <a:rPr lang="en-US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}</a:t>
            </a:r>
            <a:r>
              <a:rPr lang="en-US" dirty="0" smtClean="0"/>
              <a:t>  </a:t>
            </a:r>
            <a:r>
              <a:rPr lang="cs-CZ" dirty="0" smtClean="0"/>
              <a:t>jsou svázány operacemi symetrie</a:t>
            </a:r>
            <a:r>
              <a:rPr lang="en-US" dirty="0" smtClean="0"/>
              <a:t>.</a:t>
            </a:r>
          </a:p>
          <a:p>
            <a:endParaRPr lang="en-US" sz="200" dirty="0" smtClean="0"/>
          </a:p>
          <a:p>
            <a:r>
              <a:rPr lang="en-US" i="1" dirty="0" smtClean="0">
                <a:solidFill>
                  <a:srgbClr val="0000FF"/>
                </a:solidFill>
              </a:rPr>
              <a:t>P</a:t>
            </a:r>
            <a:r>
              <a:rPr lang="cs-CZ" i="1" dirty="0" err="1" smtClean="0">
                <a:solidFill>
                  <a:srgbClr val="0000FF"/>
                </a:solidFill>
              </a:rPr>
              <a:t>říklad</a:t>
            </a:r>
            <a:r>
              <a:rPr lang="cs-CZ" i="1" dirty="0" smtClean="0">
                <a:solidFill>
                  <a:srgbClr val="0000FF"/>
                </a:solidFill>
              </a:rPr>
              <a:t> </a:t>
            </a:r>
            <a:r>
              <a:rPr lang="cs-CZ" dirty="0" smtClean="0"/>
              <a:t>: v kubické mříži</a:t>
            </a:r>
            <a:endParaRPr lang="en-US" dirty="0" smtClean="0"/>
          </a:p>
          <a:p>
            <a:endParaRPr lang="cs-CZ" sz="4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2847975" y="1970747"/>
          <a:ext cx="4530725" cy="287337"/>
        </p:xfrm>
        <a:graphic>
          <a:graphicData uri="http://schemas.openxmlformats.org/presentationml/2006/ole">
            <p:oleObj spid="_x0000_s27650" name="Rovnice" r:id="rId4" imgW="3403440" imgH="215640" progId="Equation.3">
              <p:embed/>
            </p:oleObj>
          </a:graphicData>
        </a:graphic>
      </p:graphicFrame>
      <p:grpSp>
        <p:nvGrpSpPr>
          <p:cNvPr id="14" name="Skupina 13"/>
          <p:cNvGrpSpPr/>
          <p:nvPr/>
        </p:nvGrpSpPr>
        <p:grpSpPr>
          <a:xfrm>
            <a:off x="571472" y="3429000"/>
            <a:ext cx="7715304" cy="1432149"/>
            <a:chOff x="571472" y="3294877"/>
            <a:chExt cx="7715304" cy="1432149"/>
          </a:xfrm>
        </p:grpSpPr>
        <p:grpSp>
          <p:nvGrpSpPr>
            <p:cNvPr id="9" name="Skupina 8"/>
            <p:cNvGrpSpPr/>
            <p:nvPr/>
          </p:nvGrpSpPr>
          <p:grpSpPr>
            <a:xfrm>
              <a:off x="642910" y="3294877"/>
              <a:ext cx="7643866" cy="1024715"/>
              <a:chOff x="642910" y="2651935"/>
              <a:chExt cx="7643866" cy="1024715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642910" y="2651935"/>
                <a:ext cx="764386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err="1" smtClean="0">
                    <a:solidFill>
                      <a:srgbClr val="FF0000"/>
                    </a:solidFill>
                  </a:rPr>
                  <a:t>Sm</a:t>
                </a:r>
                <a:r>
                  <a:rPr lang="cs-CZ" sz="2000" b="1" i="1" dirty="0" err="1" smtClean="0">
                    <a:solidFill>
                      <a:srgbClr val="FF0000"/>
                    </a:solidFill>
                  </a:rPr>
                  <a:t>ěr</a:t>
                </a:r>
                <a:r>
                  <a:rPr lang="cs-CZ" sz="2000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i="1" dirty="0" smtClean="0">
                    <a:solidFill>
                      <a:srgbClr val="FF0000"/>
                    </a:solidFill>
                  </a:rPr>
                  <a:t>v krystalové mříži</a:t>
                </a:r>
              </a:p>
              <a:p>
                <a:r>
                  <a:rPr lang="cs-CZ" dirty="0" smtClean="0"/>
                  <a:t>se zadá trojicí nejmenších celých čísel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[</a:t>
                </a:r>
                <a:r>
                  <a:rPr lang="en-US" i="1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uvw</a:t>
                </a:r>
                <a:r>
                  <a:rPr lang="en-US" sz="1200" i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]</a:t>
                </a:r>
                <a:r>
                  <a:rPr lang="en-US" dirty="0" smtClean="0"/>
                  <a:t> </a:t>
                </a:r>
                <a:r>
                  <a:rPr lang="cs-CZ" dirty="0" smtClean="0"/>
                  <a:t> takových, že směr udává vektor </a:t>
                </a:r>
                <a:endParaRPr lang="cs-CZ" dirty="0"/>
              </a:p>
            </p:txBody>
          </p:sp>
          <p:graphicFrame>
            <p:nvGraphicFramePr>
              <p:cNvPr id="8" name="Objekt 7"/>
              <p:cNvGraphicFramePr>
                <a:graphicFrameLocks noChangeAspect="1"/>
              </p:cNvGraphicFramePr>
              <p:nvPr/>
            </p:nvGraphicFramePr>
            <p:xfrm>
              <a:off x="2833688" y="3314700"/>
              <a:ext cx="1892300" cy="361950"/>
            </p:xfrm>
            <a:graphic>
              <a:graphicData uri="http://schemas.openxmlformats.org/presentationml/2006/ole">
                <p:oleObj spid="_x0000_s27651" name="Rovnice" r:id="rId5" imgW="1193760" imgH="228600" progId="Equation.3">
                  <p:embed/>
                </p:oleObj>
              </a:graphicData>
            </a:graphic>
          </p:graphicFrame>
        </p:grpSp>
        <p:grpSp>
          <p:nvGrpSpPr>
            <p:cNvPr id="12" name="Skupina 11"/>
            <p:cNvGrpSpPr/>
            <p:nvPr/>
          </p:nvGrpSpPr>
          <p:grpSpPr>
            <a:xfrm>
              <a:off x="571472" y="4357694"/>
              <a:ext cx="5072098" cy="369332"/>
              <a:chOff x="571472" y="4500570"/>
              <a:chExt cx="5072098" cy="369332"/>
            </a:xfrm>
          </p:grpSpPr>
          <p:sp>
            <p:nvSpPr>
              <p:cNvPr id="10" name="TextovéPole 9"/>
              <p:cNvSpPr txBox="1"/>
              <p:nvPr/>
            </p:nvSpPr>
            <p:spPr>
              <a:xfrm>
                <a:off x="571472" y="4500570"/>
                <a:ext cx="33575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i="1" dirty="0" smtClean="0">
                    <a:solidFill>
                      <a:srgbClr val="0000FF"/>
                    </a:solidFill>
                  </a:rPr>
                  <a:t>Příklad</a:t>
                </a:r>
                <a:r>
                  <a:rPr lang="cs-CZ" dirty="0" smtClean="0"/>
                  <a:t> :</a:t>
                </a:r>
                <a:r>
                  <a:rPr lang="en-US" dirty="0" smtClean="0"/>
                  <a:t>  v </a:t>
                </a:r>
                <a:r>
                  <a:rPr lang="en-US" dirty="0" err="1" smtClean="0"/>
                  <a:t>kubick</a:t>
                </a:r>
                <a:r>
                  <a:rPr lang="cs-CZ" dirty="0" smtClean="0"/>
                  <a:t>é mříži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odpov</a:t>
                </a:r>
                <a:r>
                  <a:rPr lang="cs-CZ" dirty="0" err="1" smtClean="0"/>
                  <a:t>ídá</a:t>
                </a:r>
                <a:r>
                  <a:rPr lang="cs-CZ" dirty="0" smtClean="0"/>
                  <a:t>  </a:t>
                </a:r>
                <a:r>
                  <a:rPr lang="en-US" dirty="0" smtClean="0"/>
                  <a:t> </a:t>
                </a:r>
                <a:endParaRPr lang="cs-CZ" baseline="-25000" dirty="0"/>
              </a:p>
            </p:txBody>
          </p:sp>
          <p:graphicFrame>
            <p:nvGraphicFramePr>
              <p:cNvPr id="11" name="Objekt 10"/>
              <p:cNvGraphicFramePr>
                <a:graphicFrameLocks noChangeAspect="1"/>
              </p:cNvGraphicFramePr>
              <p:nvPr/>
            </p:nvGraphicFramePr>
            <p:xfrm>
              <a:off x="3951570" y="4545246"/>
              <a:ext cx="1692000" cy="282000"/>
            </p:xfrm>
            <a:graphic>
              <a:graphicData uri="http://schemas.openxmlformats.org/presentationml/2006/ole">
                <p:oleObj spid="_x0000_s27652" name="Rovnice" r:id="rId6" imgW="1295280" imgH="215640" progId="Equation.3">
                  <p:embed/>
                </p:oleObj>
              </a:graphicData>
            </a:graphic>
          </p:graphicFrame>
        </p:grpSp>
      </p:grpSp>
      <p:sp>
        <p:nvSpPr>
          <p:cNvPr id="13" name="TextovéPole 12"/>
          <p:cNvSpPr txBox="1"/>
          <p:nvPr/>
        </p:nvSpPr>
        <p:spPr>
          <a:xfrm>
            <a:off x="571472" y="5457782"/>
            <a:ext cx="7358114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i="1" dirty="0" smtClean="0">
                <a:solidFill>
                  <a:srgbClr val="C00000"/>
                </a:solidFill>
              </a:rPr>
              <a:t>V kubické mříži</a:t>
            </a:r>
            <a:r>
              <a:rPr lang="cs-CZ" sz="2000" dirty="0" smtClean="0">
                <a:solidFill>
                  <a:srgbClr val="C00000"/>
                </a:solidFill>
              </a:rPr>
              <a:t> je směr </a:t>
            </a:r>
            <a:r>
              <a:rPr lang="en-US" sz="2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[</a:t>
            </a:r>
            <a:r>
              <a:rPr lang="en-US" sz="2000" i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hkl</a:t>
            </a:r>
            <a:r>
              <a:rPr lang="cs-CZ" sz="2000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kolm</a:t>
            </a:r>
            <a:r>
              <a:rPr lang="cs-CZ" sz="2000" dirty="0" smtClean="0">
                <a:solidFill>
                  <a:srgbClr val="C00000"/>
                </a:solidFill>
              </a:rPr>
              <a:t>ý k rovině </a:t>
            </a:r>
            <a:r>
              <a:rPr lang="cs-CZ" sz="2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cs-CZ" sz="2000" i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hkl</a:t>
            </a:r>
            <a:r>
              <a:rPr lang="cs-CZ" sz="2000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sz="2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cs-CZ" sz="2000" dirty="0" smtClean="0">
                <a:solidFill>
                  <a:srgbClr val="C00000"/>
                </a:solidFill>
              </a:rPr>
              <a:t>.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(Obecně neplatí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!)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642910" y="2357430"/>
            <a:ext cx="7572428" cy="864000"/>
            <a:chOff x="642910" y="2357430"/>
            <a:chExt cx="7572428" cy="864000"/>
          </a:xfrm>
        </p:grpSpPr>
        <p:sp>
          <p:nvSpPr>
            <p:cNvPr id="15" name="TextovéPole 14"/>
            <p:cNvSpPr txBox="1"/>
            <p:nvPr/>
          </p:nvSpPr>
          <p:spPr>
            <a:xfrm>
              <a:off x="642910" y="2605873"/>
              <a:ext cx="5214974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C00000"/>
                  </a:solidFill>
                </a:rPr>
                <a:t>V </a:t>
              </a:r>
              <a:r>
                <a:rPr lang="en-US" i="1" dirty="0" err="1" smtClean="0">
                  <a:solidFill>
                    <a:srgbClr val="C00000"/>
                  </a:solidFill>
                </a:rPr>
                <a:t>kubick</a:t>
              </a:r>
              <a:r>
                <a:rPr lang="cs-CZ" i="1" dirty="0" smtClean="0">
                  <a:solidFill>
                    <a:srgbClr val="C00000"/>
                  </a:solidFill>
                </a:rPr>
                <a:t>é mříži</a:t>
              </a:r>
              <a:r>
                <a:rPr lang="cs-CZ" dirty="0" smtClean="0"/>
                <a:t> je </a:t>
              </a:r>
              <a:r>
                <a:rPr lang="cs-CZ" dirty="0" smtClean="0">
                  <a:solidFill>
                    <a:srgbClr val="FF0000"/>
                  </a:solidFill>
                </a:rPr>
                <a:t>vzdálenost </a:t>
              </a:r>
              <a:r>
                <a:rPr lang="cs-CZ" i="1" dirty="0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d</a:t>
              </a:r>
              <a:r>
                <a:rPr lang="cs-CZ" sz="2000" baseline="-25000" dirty="0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hkl</a:t>
              </a:r>
              <a:r>
                <a:rPr lang="cs-CZ" dirty="0" smtClean="0">
                  <a:solidFill>
                    <a:srgbClr val="FF0000"/>
                  </a:solidFill>
                </a:rPr>
                <a:t> mezi rovinami </a:t>
              </a:r>
              <a:r>
                <a:rPr lang="cs-CZ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(</a:t>
              </a:r>
              <a:r>
                <a:rPr lang="cs-CZ" i="1" dirty="0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hkl</a:t>
              </a:r>
              <a:r>
                <a:rPr lang="cs-CZ" i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)</a:t>
              </a:r>
              <a:endParaRPr lang="cs-CZ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18" name="Skupina 17"/>
            <p:cNvGrpSpPr/>
            <p:nvPr/>
          </p:nvGrpSpPr>
          <p:grpSpPr>
            <a:xfrm>
              <a:off x="5947338" y="2357430"/>
              <a:ext cx="2268000" cy="864000"/>
              <a:chOff x="5947338" y="2357430"/>
              <a:chExt cx="2268000" cy="864000"/>
            </a:xfrm>
          </p:grpSpPr>
          <p:sp>
            <p:nvSpPr>
              <p:cNvPr id="17" name="Zaoblený obdélník 16"/>
              <p:cNvSpPr/>
              <p:nvPr/>
            </p:nvSpPr>
            <p:spPr>
              <a:xfrm>
                <a:off x="5947338" y="2357430"/>
                <a:ext cx="2268000" cy="864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6" name="Objekt 15"/>
              <p:cNvGraphicFramePr>
                <a:graphicFrameLocks noChangeAspect="1"/>
              </p:cNvGraphicFramePr>
              <p:nvPr/>
            </p:nvGraphicFramePr>
            <p:xfrm>
              <a:off x="6110080" y="2437257"/>
              <a:ext cx="1928826" cy="649503"/>
            </p:xfrm>
            <a:graphic>
              <a:graphicData uri="http://schemas.openxmlformats.org/presentationml/2006/ole">
                <p:oleObj spid="_x0000_s27654" name="Rovnice" r:id="rId7" imgW="1244520" imgH="419040" progId="Equation.3">
                  <p:embed/>
                </p:oleObj>
              </a:graphicData>
            </a:graphic>
          </p:graphicFrame>
        </p:grpSp>
      </p:grpSp>
      <p:sp>
        <p:nvSpPr>
          <p:cNvPr id="20" name="Tlačítko akce: Vlastní 19">
            <a:hlinkClick r:id="rId8" action="ppaction://hlinksldjump" highlightClick="1"/>
          </p:cNvPr>
          <p:cNvSpPr/>
          <p:nvPr/>
        </p:nvSpPr>
        <p:spPr>
          <a:xfrm>
            <a:off x="7572396" y="6286520"/>
            <a:ext cx="857256" cy="285752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Doplněk</a:t>
            </a:r>
            <a:endParaRPr lang="cs-CZ" sz="1200" dirty="0"/>
          </a:p>
        </p:txBody>
      </p:sp>
      <p:sp>
        <p:nvSpPr>
          <p:cNvPr id="21" name="Tlačítko akce: Vlastní 20">
            <a:hlinkClick r:id="rId9" action="ppaction://program" highlightClick="1"/>
          </p:cNvPr>
          <p:cNvSpPr/>
          <p:nvPr/>
        </p:nvSpPr>
        <p:spPr>
          <a:xfrm>
            <a:off x="1571604" y="6215082"/>
            <a:ext cx="1643074" cy="285752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Crystal Viewer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571472" y="4917056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Ekvivalentní </a:t>
            </a:r>
            <a:r>
              <a:rPr lang="en-US" i="1" dirty="0" err="1" smtClean="0">
                <a:solidFill>
                  <a:srgbClr val="FF0000"/>
                </a:solidFill>
              </a:rPr>
              <a:t>sm</a:t>
            </a:r>
            <a:r>
              <a:rPr lang="cs-CZ" i="1" dirty="0" err="1" smtClean="0">
                <a:solidFill>
                  <a:srgbClr val="FF0000"/>
                </a:solidFill>
              </a:rPr>
              <a:t>ěry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&lt;u</a:t>
            </a:r>
            <a:r>
              <a:rPr lang="en-US" sz="12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11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w&gt;</a:t>
            </a:r>
            <a:r>
              <a:rPr lang="en-US" dirty="0" smtClean="0"/>
              <a:t>  </a:t>
            </a:r>
            <a:r>
              <a:rPr lang="cs-CZ" dirty="0" smtClean="0"/>
              <a:t>jsou svázány operacemi symetrie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429256" y="285728"/>
            <a:ext cx="342902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Krystalové roviny a směry - 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5786446" y="4500570"/>
            <a:ext cx="321471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Roviny s většími Millerovými indexy</a:t>
            </a:r>
            <a:endParaRPr lang="en-US" sz="1600" dirty="0" smtClean="0"/>
          </a:p>
          <a:p>
            <a:pPr algn="ctr"/>
            <a:r>
              <a:rPr lang="cs-CZ" sz="1600" dirty="0" smtClean="0"/>
              <a:t> mají menší vzdálenost.</a:t>
            </a:r>
            <a:endParaRPr lang="cs-CZ" sz="1600" dirty="0"/>
          </a:p>
        </p:txBody>
      </p:sp>
      <p:grpSp>
        <p:nvGrpSpPr>
          <p:cNvPr id="60" name="Skupina 59"/>
          <p:cNvGrpSpPr/>
          <p:nvPr/>
        </p:nvGrpSpPr>
        <p:grpSpPr>
          <a:xfrm>
            <a:off x="571472" y="785794"/>
            <a:ext cx="5279636" cy="4714908"/>
            <a:chOff x="571472" y="785794"/>
            <a:chExt cx="5279636" cy="4714908"/>
          </a:xfrm>
        </p:grpSpPr>
        <p:grpSp>
          <p:nvGrpSpPr>
            <p:cNvPr id="23" name="Skupina 22"/>
            <p:cNvGrpSpPr/>
            <p:nvPr/>
          </p:nvGrpSpPr>
          <p:grpSpPr>
            <a:xfrm>
              <a:off x="571472" y="785794"/>
              <a:ext cx="5279636" cy="4714908"/>
              <a:chOff x="857224" y="1071546"/>
              <a:chExt cx="5279636" cy="4714908"/>
            </a:xfrm>
          </p:grpSpPr>
          <p:pic>
            <p:nvPicPr>
              <p:cNvPr id="24" name="Obrázek 23" descr="RuzneRezy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57224" y="1071546"/>
                <a:ext cx="4691082" cy="4447146"/>
              </a:xfrm>
              <a:prstGeom prst="rect">
                <a:avLst/>
              </a:prstGeom>
            </p:spPr>
          </p:pic>
          <p:grpSp>
            <p:nvGrpSpPr>
              <p:cNvPr id="25" name="Skupina 20"/>
              <p:cNvGrpSpPr/>
              <p:nvPr/>
            </p:nvGrpSpPr>
            <p:grpSpPr>
              <a:xfrm>
                <a:off x="2071670" y="3003760"/>
                <a:ext cx="4065190" cy="2782694"/>
                <a:chOff x="2071670" y="3003760"/>
                <a:chExt cx="4065190" cy="2782694"/>
              </a:xfrm>
            </p:grpSpPr>
            <p:grpSp>
              <p:nvGrpSpPr>
                <p:cNvPr id="26" name="Skupina 12"/>
                <p:cNvGrpSpPr/>
                <p:nvPr/>
              </p:nvGrpSpPr>
              <p:grpSpPr>
                <a:xfrm>
                  <a:off x="2071670" y="3003760"/>
                  <a:ext cx="4065190" cy="2597483"/>
                  <a:chOff x="2071670" y="3003760"/>
                  <a:chExt cx="4065190" cy="2597483"/>
                </a:xfrm>
              </p:grpSpPr>
              <p:cxnSp>
                <p:nvCxnSpPr>
                  <p:cNvPr id="33" name="Přímá spojovací čára 6"/>
                  <p:cNvCxnSpPr>
                    <a:cxnSpLocks noChangeAspect="1"/>
                  </p:cNvCxnSpPr>
                  <p:nvPr/>
                </p:nvCxnSpPr>
                <p:spPr>
                  <a:xfrm flipV="1">
                    <a:off x="2071670" y="3003760"/>
                    <a:ext cx="3708000" cy="185400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Přímá spojovací čára 33"/>
                  <p:cNvCxnSpPr>
                    <a:cxnSpLocks noChangeAspect="1"/>
                  </p:cNvCxnSpPr>
                  <p:nvPr/>
                </p:nvCxnSpPr>
                <p:spPr>
                  <a:xfrm flipV="1">
                    <a:off x="2071670" y="3201140"/>
                    <a:ext cx="3708000" cy="1854000"/>
                  </a:xfrm>
                  <a:prstGeom prst="lin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Přímá spojovací čára 34"/>
                  <p:cNvCxnSpPr>
                    <a:cxnSpLocks noChangeAspect="1"/>
                  </p:cNvCxnSpPr>
                  <p:nvPr/>
                </p:nvCxnSpPr>
                <p:spPr>
                  <a:xfrm flipV="1">
                    <a:off x="2224070" y="3303058"/>
                    <a:ext cx="3708000" cy="1854000"/>
                  </a:xfrm>
                  <a:prstGeom prst="lin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Přímá spojovací čára 35"/>
                  <p:cNvCxnSpPr>
                    <a:cxnSpLocks noChangeAspect="1"/>
                  </p:cNvCxnSpPr>
                  <p:nvPr/>
                </p:nvCxnSpPr>
                <p:spPr>
                  <a:xfrm flipV="1">
                    <a:off x="2224070" y="3491971"/>
                    <a:ext cx="3708000" cy="1854000"/>
                  </a:xfrm>
                  <a:prstGeom prst="lin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Přímá spojovací čára 36"/>
                  <p:cNvCxnSpPr>
                    <a:cxnSpLocks noChangeAspect="1"/>
                  </p:cNvCxnSpPr>
                  <p:nvPr/>
                </p:nvCxnSpPr>
                <p:spPr>
                  <a:xfrm flipV="1">
                    <a:off x="2224070" y="3660248"/>
                    <a:ext cx="3708000" cy="1854000"/>
                  </a:xfrm>
                  <a:prstGeom prst="lin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Přímá spojovací čára 37"/>
                  <p:cNvCxnSpPr>
                    <a:cxnSpLocks noChangeAspect="1"/>
                  </p:cNvCxnSpPr>
                  <p:nvPr/>
                </p:nvCxnSpPr>
                <p:spPr>
                  <a:xfrm flipV="1">
                    <a:off x="2428860" y="3747243"/>
                    <a:ext cx="3708000" cy="185400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Skupina 19"/>
                <p:cNvGrpSpPr/>
                <p:nvPr/>
              </p:nvGrpSpPr>
              <p:grpSpPr>
                <a:xfrm>
                  <a:off x="2105538" y="3071810"/>
                  <a:ext cx="3714776" cy="2714644"/>
                  <a:chOff x="2105538" y="3071810"/>
                  <a:chExt cx="3714776" cy="2714644"/>
                </a:xfrm>
              </p:grpSpPr>
              <p:cxnSp>
                <p:nvCxnSpPr>
                  <p:cNvPr id="28" name="Přímá spojovací čára 27"/>
                  <p:cNvCxnSpPr>
                    <a:cxnSpLocks noChangeAspect="1"/>
                  </p:cNvCxnSpPr>
                  <p:nvPr/>
                </p:nvCxnSpPr>
                <p:spPr>
                  <a:xfrm rot="5400000">
                    <a:off x="2142058" y="3071810"/>
                    <a:ext cx="2304000" cy="230400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Přímá spojovací čára 28"/>
                  <p:cNvCxnSpPr>
                    <a:cxnSpLocks noChangeAspect="1"/>
                  </p:cNvCxnSpPr>
                  <p:nvPr/>
                </p:nvCxnSpPr>
                <p:spPr>
                  <a:xfrm rot="5400000">
                    <a:off x="2105538" y="3158454"/>
                    <a:ext cx="2628000" cy="26280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Přímá spojovací čára 29"/>
                  <p:cNvCxnSpPr>
                    <a:cxnSpLocks noChangeAspect="1"/>
                  </p:cNvCxnSpPr>
                  <p:nvPr/>
                </p:nvCxnSpPr>
                <p:spPr>
                  <a:xfrm rot="5400000">
                    <a:off x="2490103" y="3152772"/>
                    <a:ext cx="2628000" cy="262800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Přímá spojovací čára 30"/>
                  <p:cNvCxnSpPr>
                    <a:cxnSpLocks noChangeAspect="1"/>
                  </p:cNvCxnSpPr>
                  <p:nvPr/>
                </p:nvCxnSpPr>
                <p:spPr>
                  <a:xfrm rot="5400000">
                    <a:off x="2872694" y="3127371"/>
                    <a:ext cx="2628000" cy="26280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Přímá spojovací čára 31"/>
                  <p:cNvCxnSpPr>
                    <a:cxnSpLocks noChangeAspect="1"/>
                  </p:cNvCxnSpPr>
                  <p:nvPr/>
                </p:nvCxnSpPr>
                <p:spPr>
                  <a:xfrm rot="5400000">
                    <a:off x="3192314" y="3152772"/>
                    <a:ext cx="2628000" cy="262800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59" name="Skupina 58"/>
            <p:cNvGrpSpPr/>
            <p:nvPr/>
          </p:nvGrpSpPr>
          <p:grpSpPr>
            <a:xfrm>
              <a:off x="4381499" y="1785926"/>
              <a:ext cx="396348" cy="396000"/>
              <a:chOff x="4381499" y="1785926"/>
              <a:chExt cx="396348" cy="396000"/>
            </a:xfrm>
          </p:grpSpPr>
          <p:cxnSp>
            <p:nvCxnSpPr>
              <p:cNvPr id="41" name="Přímá spojovací šipka 40"/>
              <p:cNvCxnSpPr/>
              <p:nvPr/>
            </p:nvCxnSpPr>
            <p:spPr>
              <a:xfrm>
                <a:off x="4381847" y="2172219"/>
                <a:ext cx="396000" cy="1588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Přímá spojovací šipka 57"/>
              <p:cNvCxnSpPr/>
              <p:nvPr/>
            </p:nvCxnSpPr>
            <p:spPr>
              <a:xfrm rot="16200000">
                <a:off x="4184293" y="1983132"/>
                <a:ext cx="396000" cy="1588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ovéPole 60"/>
          <p:cNvSpPr txBox="1"/>
          <p:nvPr/>
        </p:nvSpPr>
        <p:spPr>
          <a:xfrm>
            <a:off x="4500562" y="2231774"/>
            <a:ext cx="1428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i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endParaRPr lang="cs-CZ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4088868" y="1820080"/>
            <a:ext cx="1428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i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endParaRPr lang="cs-CZ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5" name="Skupina 44"/>
          <p:cNvGrpSpPr/>
          <p:nvPr/>
        </p:nvGrpSpPr>
        <p:grpSpPr>
          <a:xfrm>
            <a:off x="6000760" y="1285860"/>
            <a:ext cx="2928958" cy="2571768"/>
            <a:chOff x="6000760" y="1000108"/>
            <a:chExt cx="2928958" cy="257176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4" name="Zaoblený obdélník 43"/>
            <p:cNvSpPr/>
            <p:nvPr/>
          </p:nvSpPr>
          <p:spPr>
            <a:xfrm>
              <a:off x="6000760" y="1000108"/>
              <a:ext cx="2928958" cy="2571768"/>
            </a:xfrm>
            <a:prstGeom prst="roundRect">
              <a:avLst>
                <a:gd name="adj" fmla="val 6461"/>
              </a:avLst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3" name="Skupina 42"/>
            <p:cNvGrpSpPr/>
            <p:nvPr/>
          </p:nvGrpSpPr>
          <p:grpSpPr>
            <a:xfrm>
              <a:off x="6257409" y="1071546"/>
              <a:ext cx="2420393" cy="2255074"/>
              <a:chOff x="6257409" y="1071546"/>
              <a:chExt cx="2420393" cy="2255074"/>
            </a:xfrm>
            <a:grpFill/>
          </p:grpSpPr>
          <p:graphicFrame>
            <p:nvGraphicFramePr>
              <p:cNvPr id="45057" name="Object 1"/>
              <p:cNvGraphicFramePr>
                <a:graphicFrameLocks noChangeAspect="1"/>
              </p:cNvGraphicFramePr>
              <p:nvPr/>
            </p:nvGraphicFramePr>
            <p:xfrm>
              <a:off x="6286512" y="1071546"/>
              <a:ext cx="2114183" cy="612000"/>
            </p:xfrm>
            <a:graphic>
              <a:graphicData uri="http://schemas.openxmlformats.org/presentationml/2006/ole">
                <p:oleObj spid="_x0000_s45057" name="Rovnice" r:id="rId5" imgW="1447560" imgH="419040" progId="Equation.3">
                  <p:embed/>
                </p:oleObj>
              </a:graphicData>
            </a:graphic>
          </p:graphicFrame>
          <p:graphicFrame>
            <p:nvGraphicFramePr>
              <p:cNvPr id="40" name="Objekt 39"/>
              <p:cNvGraphicFramePr>
                <a:graphicFrameLocks noChangeAspect="1"/>
              </p:cNvGraphicFramePr>
              <p:nvPr/>
            </p:nvGraphicFramePr>
            <p:xfrm>
              <a:off x="6303984" y="1857364"/>
              <a:ext cx="2373818" cy="612000"/>
            </p:xfrm>
            <a:graphic>
              <a:graphicData uri="http://schemas.openxmlformats.org/presentationml/2006/ole">
                <p:oleObj spid="_x0000_s45058" name="Rovnice" r:id="rId6" imgW="1625400" imgH="419040" progId="Equation.3">
                  <p:embed/>
                </p:oleObj>
              </a:graphicData>
            </a:graphic>
          </p:graphicFrame>
          <p:graphicFrame>
            <p:nvGraphicFramePr>
              <p:cNvPr id="42" name="Objekt 41"/>
              <p:cNvGraphicFramePr>
                <a:graphicFrameLocks noChangeAspect="1"/>
              </p:cNvGraphicFramePr>
              <p:nvPr/>
            </p:nvGraphicFramePr>
            <p:xfrm>
              <a:off x="6257409" y="2714620"/>
              <a:ext cx="2410908" cy="612000"/>
            </p:xfrm>
            <a:graphic>
              <a:graphicData uri="http://schemas.openxmlformats.org/presentationml/2006/ole">
                <p:oleObj spid="_x0000_s45059" name="Rovnice" r:id="rId7" imgW="1650960" imgH="419040" progId="Equation.3">
                  <p:embed/>
                </p:oleObj>
              </a:graphicData>
            </a:graphic>
          </p:graphicFrame>
        </p:grpSp>
      </p:grpSp>
      <p:sp>
        <p:nvSpPr>
          <p:cNvPr id="89" name="Tlačítko akce: Vlastní 88">
            <a:hlinkClick r:id="rId8" action="ppaction://hlinksldjump" highlightClick="1"/>
          </p:cNvPr>
          <p:cNvSpPr/>
          <p:nvPr/>
        </p:nvSpPr>
        <p:spPr>
          <a:xfrm>
            <a:off x="7572396" y="6286520"/>
            <a:ext cx="1000132" cy="285752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Dodatek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357686" y="285728"/>
            <a:ext cx="450059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</a:rPr>
              <a:t>Wignerova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</a:rPr>
              <a:t>Seitzova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 primitivní  buňka - </a:t>
            </a:r>
            <a:r>
              <a:rPr lang="cs-CZ" i="1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1071546"/>
            <a:ext cx="7286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Vždy je možné vybrat primitivní buňku tak, aby měla plnou symetrii </a:t>
            </a:r>
            <a:r>
              <a:rPr lang="cs-CZ" sz="1600" dirty="0" err="1" smtClean="0"/>
              <a:t>Bravaisovy</a:t>
            </a:r>
            <a:r>
              <a:rPr lang="cs-CZ" sz="1600" dirty="0" smtClean="0"/>
              <a:t> mříže.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71472" y="1447372"/>
            <a:ext cx="7715304" cy="584775"/>
          </a:xfrm>
          <a:prstGeom prst="rect">
            <a:avLst/>
          </a:prstGeom>
          <a:solidFill>
            <a:srgbClr val="ECF2FA"/>
          </a:solidFill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rgbClr val="FF0000"/>
                </a:solidFill>
              </a:rPr>
              <a:t>Wignerova</a:t>
            </a:r>
            <a:r>
              <a:rPr lang="cs-CZ" sz="1600" dirty="0" smtClean="0">
                <a:solidFill>
                  <a:srgbClr val="FF0000"/>
                </a:solidFill>
              </a:rPr>
              <a:t>-</a:t>
            </a:r>
            <a:r>
              <a:rPr lang="cs-CZ" sz="1600" dirty="0" err="1" smtClean="0">
                <a:solidFill>
                  <a:srgbClr val="FF0000"/>
                </a:solidFill>
              </a:rPr>
              <a:t>Seitzova</a:t>
            </a:r>
            <a:r>
              <a:rPr lang="cs-CZ" sz="1600" dirty="0" smtClean="0">
                <a:solidFill>
                  <a:srgbClr val="FF0000"/>
                </a:solidFill>
              </a:rPr>
              <a:t> primitivní buňka </a:t>
            </a:r>
            <a:r>
              <a:rPr lang="cs-CZ" sz="1600" dirty="0" smtClean="0"/>
              <a:t>opsaná kolem zvoleného mřížového bodu je množina bodů, které jsou k tomuto bodu blíže než ke kterémukoliv jinému mřížovému bodu.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71472" y="2376066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</a:rPr>
              <a:t>Konstrukce </a:t>
            </a:r>
            <a:r>
              <a:rPr lang="cs-CZ" sz="1600" dirty="0" smtClean="0"/>
              <a:t>:</a:t>
            </a:r>
          </a:p>
          <a:p>
            <a:r>
              <a:rPr lang="cs-CZ" sz="1600" dirty="0" smtClean="0"/>
              <a:t>od zvoleného bodu vedeme spojnice ke všem (zpravidla stačí jen část blízkých) ostatním mřížovým bodům a v půlících bodech proložíme roviny k nim kolmé. </a:t>
            </a:r>
          </a:p>
          <a:p>
            <a:r>
              <a:rPr lang="cs-CZ" sz="1600" dirty="0" smtClean="0"/>
              <a:t>Oblast vymezená těmito rovinami v okolí zvoleného bodu je </a:t>
            </a:r>
            <a:r>
              <a:rPr lang="cs-CZ" sz="1600" dirty="0" err="1" smtClean="0"/>
              <a:t>Wignerova</a:t>
            </a:r>
            <a:r>
              <a:rPr lang="cs-CZ" sz="1600" dirty="0" smtClean="0"/>
              <a:t>-</a:t>
            </a:r>
            <a:r>
              <a:rPr lang="cs-CZ" sz="1600" dirty="0" err="1" smtClean="0"/>
              <a:t>Seitzova</a:t>
            </a:r>
            <a:r>
              <a:rPr lang="cs-CZ" sz="1600" dirty="0" smtClean="0"/>
              <a:t> buňka.</a:t>
            </a:r>
          </a:p>
          <a:p>
            <a:r>
              <a:rPr lang="cs-CZ" sz="1600" dirty="0" smtClean="0"/>
              <a:t>Z konstrukce je zřejmé, že musí mít plnou symetrii </a:t>
            </a:r>
            <a:r>
              <a:rPr lang="cs-CZ" sz="1600" dirty="0" err="1" smtClean="0"/>
              <a:t>Bravaisovy</a:t>
            </a:r>
            <a:r>
              <a:rPr lang="cs-CZ" sz="1600" dirty="0" smtClean="0"/>
              <a:t> mříže a posouváním těchto buněk vyplníme celou mříž.   </a:t>
            </a:r>
          </a:p>
        </p:txBody>
      </p:sp>
      <p:pic>
        <p:nvPicPr>
          <p:cNvPr id="10" name="Picture 2" descr="File:Wigner-Seitz-Zell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050" y="4214818"/>
            <a:ext cx="1908000" cy="1908000"/>
          </a:xfrm>
          <a:prstGeom prst="rect">
            <a:avLst/>
          </a:prstGeom>
          <a:noFill/>
        </p:spPr>
      </p:pic>
      <p:pic>
        <p:nvPicPr>
          <p:cNvPr id="11" name="Picture 6" descr="http://www.tf.uni-kiel.de/matwis/amat/def_en/kap_1/illustr/wigner_seitz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2644" y="4196372"/>
            <a:ext cx="3564000" cy="1936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/>
        </p:nvGrpSpPr>
        <p:grpSpPr>
          <a:xfrm>
            <a:off x="142844" y="781053"/>
            <a:ext cx="4438653" cy="5648343"/>
            <a:chOff x="142844" y="642918"/>
            <a:chExt cx="4438653" cy="5648343"/>
          </a:xfrm>
        </p:grpSpPr>
        <p:grpSp>
          <p:nvGrpSpPr>
            <p:cNvPr id="10" name="Skupina 9"/>
            <p:cNvGrpSpPr/>
            <p:nvPr/>
          </p:nvGrpSpPr>
          <p:grpSpPr>
            <a:xfrm>
              <a:off x="142844" y="3214686"/>
              <a:ext cx="2928918" cy="3076575"/>
              <a:chOff x="642910" y="2786058"/>
              <a:chExt cx="2928918" cy="3076575"/>
            </a:xfrm>
          </p:grpSpPr>
          <p:pic>
            <p:nvPicPr>
              <p:cNvPr id="49160" name="Picture 8" descr="http://dcssi.istm.cnr.it/CORSO%20IPERTESTUALE/StatoSolido/Strutture_Cristalline/images/Image24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8750"/>
              <a:stretch>
                <a:fillRect/>
              </a:stretch>
            </p:blipFill>
            <p:spPr bwMode="auto">
              <a:xfrm>
                <a:off x="642910" y="2786058"/>
                <a:ext cx="2928918" cy="3076575"/>
              </a:xfrm>
              <a:prstGeom prst="rect">
                <a:avLst/>
              </a:prstGeom>
              <a:noFill/>
            </p:spPr>
          </p:pic>
          <p:sp>
            <p:nvSpPr>
              <p:cNvPr id="9" name="TextovéPole 8"/>
              <p:cNvSpPr txBox="1"/>
              <p:nvPr/>
            </p:nvSpPr>
            <p:spPr>
              <a:xfrm>
                <a:off x="1214414" y="5286388"/>
                <a:ext cx="3571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cs-CZ" dirty="0"/>
              </a:p>
            </p:txBody>
          </p:sp>
        </p:grpSp>
        <p:pic>
          <p:nvPicPr>
            <p:cNvPr id="49162" name="Picture 10" descr="http://www.chembio.uoguelph.ca/educmat/chm729/wscells/images/compcel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642918"/>
              <a:ext cx="4010025" cy="2400300"/>
            </a:xfrm>
            <a:prstGeom prst="rect">
              <a:avLst/>
            </a:prstGeom>
            <a:noFill/>
          </p:spPr>
        </p:pic>
        <p:sp>
          <p:nvSpPr>
            <p:cNvPr id="12" name="TextovéPole 11"/>
            <p:cNvSpPr txBox="1"/>
            <p:nvPr/>
          </p:nvSpPr>
          <p:spPr>
            <a:xfrm>
              <a:off x="1000100" y="3059668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BCC</a:t>
              </a:r>
              <a:endParaRPr lang="cs-CZ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3143240" y="3059668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err="1" smtClean="0"/>
                <a:t>SC</a:t>
              </a:r>
              <a:endParaRPr lang="cs-CZ" dirty="0"/>
            </a:p>
          </p:txBody>
        </p:sp>
      </p:grpSp>
      <p:pic>
        <p:nvPicPr>
          <p:cNvPr id="49164" name="Picture 12" descr="http://www.chembio.uoguelph.ca/educmat/chm729/wscells/images/cells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785794"/>
            <a:ext cx="3852000" cy="5676634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4357686" y="285728"/>
            <a:ext cx="450059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</a:rPr>
              <a:t>Wignerova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</a:rPr>
              <a:t>Seitzova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 primitivní  buňka - </a:t>
            </a:r>
            <a:r>
              <a:rPr lang="cs-CZ" i="1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357686" y="285728"/>
            <a:ext cx="421484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Koeficient zaplnění a koordinační číslo - </a:t>
            </a:r>
            <a:r>
              <a:rPr lang="cs-CZ" i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cs-CZ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357158" y="1000108"/>
            <a:ext cx="3500462" cy="4880278"/>
            <a:chOff x="357158" y="1000108"/>
            <a:chExt cx="3500462" cy="4880278"/>
          </a:xfrm>
        </p:grpSpPr>
        <p:grpSp>
          <p:nvGrpSpPr>
            <p:cNvPr id="12" name="Skupina 11"/>
            <p:cNvGrpSpPr/>
            <p:nvPr/>
          </p:nvGrpSpPr>
          <p:grpSpPr>
            <a:xfrm>
              <a:off x="571472" y="1000108"/>
              <a:ext cx="2874380" cy="2243580"/>
              <a:chOff x="71406" y="916528"/>
              <a:chExt cx="2874380" cy="2243580"/>
            </a:xfrm>
          </p:grpSpPr>
          <p:pic>
            <p:nvPicPr>
              <p:cNvPr id="62469" name="Picture 5" descr="http://www.cartage.org.lb/en/themes/Sciences/Physics/SolidStatePhysics/AtomicBonding/CrystalStructure/MicroscopicStructures/Image438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85786" y="1000108"/>
                <a:ext cx="2160000" cy="2160000"/>
              </a:xfrm>
              <a:prstGeom prst="rect">
                <a:avLst/>
              </a:prstGeom>
              <a:noFill/>
            </p:spPr>
          </p:pic>
          <p:sp>
            <p:nvSpPr>
              <p:cNvPr id="9" name="TextovéPole 8"/>
              <p:cNvSpPr txBox="1"/>
              <p:nvPr/>
            </p:nvSpPr>
            <p:spPr>
              <a:xfrm>
                <a:off x="71406" y="916528"/>
                <a:ext cx="785818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err="1" smtClean="0"/>
                  <a:t>FCC</a:t>
                </a:r>
                <a:endParaRPr lang="cs-CZ" dirty="0"/>
              </a:p>
            </p:txBody>
          </p:sp>
        </p:grpSp>
        <p:graphicFrame>
          <p:nvGraphicFramePr>
            <p:cNvPr id="13" name="Objekt 12"/>
            <p:cNvGraphicFramePr>
              <a:graphicFrameLocks noChangeAspect="1"/>
            </p:cNvGraphicFramePr>
            <p:nvPr/>
          </p:nvGraphicFramePr>
          <p:xfrm>
            <a:off x="1785918" y="3581404"/>
            <a:ext cx="857256" cy="614988"/>
          </p:xfrm>
          <a:graphic>
            <a:graphicData uri="http://schemas.openxmlformats.org/presentationml/2006/ole">
              <p:oleObj spid="_x0000_s62472" name="Rovnice" r:id="rId5" imgW="583920" imgH="419040" progId="Equation.3">
                <p:embed/>
              </p:oleObj>
            </a:graphicData>
          </a:graphic>
        </p:graphicFrame>
        <p:sp>
          <p:nvSpPr>
            <p:cNvPr id="14" name="TextovéPole 13"/>
            <p:cNvSpPr txBox="1"/>
            <p:nvPr/>
          </p:nvSpPr>
          <p:spPr>
            <a:xfrm>
              <a:off x="357158" y="4357694"/>
              <a:ext cx="350046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Počet koulí na buňku : 4 </a:t>
              </a:r>
              <a:r>
                <a:rPr lang="en-US" sz="1600" dirty="0" smtClean="0"/>
                <a:t>(6×⅟</a:t>
              </a:r>
              <a:r>
                <a:rPr lang="en-US" sz="1100" dirty="0" smtClean="0"/>
                <a:t>2</a:t>
              </a:r>
              <a:r>
                <a:rPr lang="en-US" dirty="0" smtClean="0"/>
                <a:t> +</a:t>
              </a:r>
              <a:r>
                <a:rPr lang="en-US" sz="1600" dirty="0" smtClean="0"/>
                <a:t>8×⅟</a:t>
              </a:r>
              <a:r>
                <a:rPr lang="en-US" sz="1100" dirty="0" smtClean="0"/>
                <a:t>8</a:t>
              </a:r>
              <a:r>
                <a:rPr lang="en-US" sz="1600" dirty="0" smtClean="0"/>
                <a:t>).</a:t>
              </a:r>
            </a:p>
            <a:p>
              <a:r>
                <a:rPr lang="en-US" sz="1600" dirty="0" err="1" smtClean="0"/>
                <a:t>Jejich</a:t>
              </a:r>
              <a:r>
                <a:rPr lang="en-US" sz="1600" dirty="0" smtClean="0"/>
                <a:t> ob</a:t>
              </a:r>
              <a:r>
                <a:rPr lang="cs-CZ" sz="1600" dirty="0" err="1" smtClean="0"/>
                <a:t>jem</a:t>
              </a:r>
              <a:r>
                <a:rPr lang="cs-CZ" sz="1600" dirty="0" smtClean="0"/>
                <a:t> </a:t>
              </a:r>
              <a:r>
                <a:rPr lang="cs-CZ" sz="1600" i="1" dirty="0" smtClean="0">
                  <a:latin typeface="Cambria Math" pitchFamily="18" charset="0"/>
                  <a:ea typeface="Cambria Math" pitchFamily="18" charset="0"/>
                </a:rPr>
                <a:t>V</a:t>
              </a:r>
              <a:r>
                <a:rPr lang="cs-CZ" sz="1600" dirty="0" smtClean="0"/>
                <a:t> :</a:t>
              </a:r>
              <a:endParaRPr lang="cs-CZ" dirty="0"/>
            </a:p>
          </p:txBody>
        </p:sp>
        <p:graphicFrame>
          <p:nvGraphicFramePr>
            <p:cNvPr id="15" name="Objekt 14"/>
            <p:cNvGraphicFramePr>
              <a:graphicFrameLocks noChangeAspect="1"/>
            </p:cNvGraphicFramePr>
            <p:nvPr/>
          </p:nvGraphicFramePr>
          <p:xfrm>
            <a:off x="714348" y="5286386"/>
            <a:ext cx="2880000" cy="594000"/>
          </p:xfrm>
          <a:graphic>
            <a:graphicData uri="http://schemas.openxmlformats.org/presentationml/2006/ole">
              <p:oleObj spid="_x0000_s62473" name="Rovnice" r:id="rId6" imgW="2031840" imgH="419040" progId="Equation.3">
                <p:embed/>
              </p:oleObj>
            </a:graphicData>
          </a:graphic>
        </p:graphicFrame>
      </p:grpSp>
      <p:grpSp>
        <p:nvGrpSpPr>
          <p:cNvPr id="20" name="Skupina 19"/>
          <p:cNvGrpSpPr/>
          <p:nvPr/>
        </p:nvGrpSpPr>
        <p:grpSpPr>
          <a:xfrm>
            <a:off x="4197950" y="977884"/>
            <a:ext cx="3731636" cy="4918406"/>
            <a:chOff x="4197950" y="977884"/>
            <a:chExt cx="3731636" cy="4918406"/>
          </a:xfrm>
        </p:grpSpPr>
        <p:grpSp>
          <p:nvGrpSpPr>
            <p:cNvPr id="11" name="Skupina 10"/>
            <p:cNvGrpSpPr/>
            <p:nvPr/>
          </p:nvGrpSpPr>
          <p:grpSpPr>
            <a:xfrm>
              <a:off x="4197950" y="977884"/>
              <a:ext cx="2731504" cy="2165364"/>
              <a:chOff x="3786182" y="892675"/>
              <a:chExt cx="2731504" cy="2165364"/>
            </a:xfrm>
          </p:grpSpPr>
          <p:pic>
            <p:nvPicPr>
              <p:cNvPr id="62471" name="Picture 7" descr="http://www.cartage.org.lb/en/themes/Sciences/Physics/SolidStatePhysics/AtomicBonding/CrystalStructure/MicroscopicStructures/Image442.g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357686" y="1142984"/>
                <a:ext cx="2160000" cy="1915055"/>
              </a:xfrm>
              <a:prstGeom prst="rect">
                <a:avLst/>
              </a:prstGeom>
              <a:noFill/>
            </p:spPr>
          </p:pic>
          <p:sp>
            <p:nvSpPr>
              <p:cNvPr id="10" name="TextovéPole 9"/>
              <p:cNvSpPr txBox="1"/>
              <p:nvPr/>
            </p:nvSpPr>
            <p:spPr>
              <a:xfrm>
                <a:off x="3786182" y="892675"/>
                <a:ext cx="785818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err="1" smtClean="0"/>
                  <a:t>BCC</a:t>
                </a:r>
                <a:endParaRPr lang="cs-CZ" dirty="0"/>
              </a:p>
            </p:txBody>
          </p:sp>
        </p:grpSp>
        <p:graphicFrame>
          <p:nvGraphicFramePr>
            <p:cNvPr id="17" name="Objekt 16"/>
            <p:cNvGraphicFramePr>
              <a:graphicFrameLocks noChangeAspect="1"/>
            </p:cNvGraphicFramePr>
            <p:nvPr/>
          </p:nvGraphicFramePr>
          <p:xfrm>
            <a:off x="5422512" y="3571876"/>
            <a:ext cx="864000" cy="619825"/>
          </p:xfrm>
          <a:graphic>
            <a:graphicData uri="http://schemas.openxmlformats.org/presentationml/2006/ole">
              <p:oleObj spid="_x0000_s62474" name="Rovnice" r:id="rId8" imgW="583920" imgH="419040" progId="Equation.3">
                <p:embed/>
              </p:oleObj>
            </a:graphicData>
          </a:graphic>
        </p:graphicFrame>
        <p:sp>
          <p:nvSpPr>
            <p:cNvPr id="18" name="TextovéPole 17"/>
            <p:cNvSpPr txBox="1"/>
            <p:nvPr/>
          </p:nvSpPr>
          <p:spPr>
            <a:xfrm>
              <a:off x="4429124" y="4357694"/>
              <a:ext cx="350046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Počet koulí na buňku : 2 </a:t>
              </a:r>
              <a:r>
                <a:rPr lang="en-US" sz="1600" dirty="0" smtClean="0"/>
                <a:t>(</a:t>
              </a:r>
              <a:r>
                <a:rPr lang="cs-CZ" sz="1600" dirty="0" smtClean="0"/>
                <a:t>1</a:t>
              </a:r>
              <a:r>
                <a:rPr lang="en-US" dirty="0" smtClean="0"/>
                <a:t>+</a:t>
              </a:r>
              <a:r>
                <a:rPr lang="en-US" sz="1600" dirty="0" smtClean="0"/>
                <a:t>8×⅟</a:t>
              </a:r>
              <a:r>
                <a:rPr lang="en-US" sz="1100" dirty="0" smtClean="0"/>
                <a:t>8</a:t>
              </a:r>
              <a:r>
                <a:rPr lang="en-US" sz="1600" dirty="0" smtClean="0"/>
                <a:t>).</a:t>
              </a:r>
            </a:p>
            <a:p>
              <a:r>
                <a:rPr lang="en-US" sz="1600" dirty="0" err="1" smtClean="0"/>
                <a:t>Jejich</a:t>
              </a:r>
              <a:r>
                <a:rPr lang="en-US" sz="1600" dirty="0" smtClean="0"/>
                <a:t> ob</a:t>
              </a:r>
              <a:r>
                <a:rPr lang="cs-CZ" sz="1600" dirty="0" err="1" smtClean="0"/>
                <a:t>jem</a:t>
              </a:r>
              <a:r>
                <a:rPr lang="cs-CZ" sz="1600" dirty="0" smtClean="0"/>
                <a:t> </a:t>
              </a:r>
              <a:r>
                <a:rPr lang="cs-CZ" sz="1600" i="1" dirty="0" smtClean="0">
                  <a:latin typeface="Cambria Math" pitchFamily="18" charset="0"/>
                  <a:ea typeface="Cambria Math" pitchFamily="18" charset="0"/>
                </a:rPr>
                <a:t>V</a:t>
              </a:r>
              <a:r>
                <a:rPr lang="cs-CZ" sz="1600" dirty="0" smtClean="0"/>
                <a:t> :</a:t>
              </a:r>
              <a:endParaRPr lang="cs-CZ" dirty="0"/>
            </a:p>
          </p:txBody>
        </p:sp>
        <p:graphicFrame>
          <p:nvGraphicFramePr>
            <p:cNvPr id="19" name="Objekt 18"/>
            <p:cNvGraphicFramePr>
              <a:graphicFrameLocks noChangeAspect="1"/>
            </p:cNvGraphicFramePr>
            <p:nvPr/>
          </p:nvGraphicFramePr>
          <p:xfrm>
            <a:off x="4638955" y="5302290"/>
            <a:ext cx="2862003" cy="594000"/>
          </p:xfrm>
          <a:graphic>
            <a:graphicData uri="http://schemas.openxmlformats.org/presentationml/2006/ole">
              <p:oleObj spid="_x0000_s62475" name="Rovnice" r:id="rId9" imgW="2019240" imgH="4190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1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ovéPole 16"/>
          <p:cNvSpPr txBox="1"/>
          <p:nvPr/>
        </p:nvSpPr>
        <p:spPr>
          <a:xfrm>
            <a:off x="5429256" y="214290"/>
            <a:ext cx="3143272" cy="400110"/>
          </a:xfrm>
          <a:prstGeom prst="rect">
            <a:avLst/>
          </a:prstGeom>
          <a:solidFill>
            <a:srgbClr val="F2F6EA"/>
          </a:solidFill>
          <a:ln w="19050" cap="rnd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Příklady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operac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í symetrie</a:t>
            </a:r>
            <a:endParaRPr lang="cs-CZ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 rot="5400000">
            <a:off x="3929058" y="2928934"/>
            <a:ext cx="142876" cy="34970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endParaRPr lang="cs-CZ" dirty="0"/>
          </a:p>
        </p:txBody>
      </p:sp>
      <p:grpSp>
        <p:nvGrpSpPr>
          <p:cNvPr id="33" name="Skupina 32"/>
          <p:cNvGrpSpPr/>
          <p:nvPr/>
        </p:nvGrpSpPr>
        <p:grpSpPr>
          <a:xfrm>
            <a:off x="785786" y="869950"/>
            <a:ext cx="7429500" cy="5118100"/>
            <a:chOff x="928662" y="869950"/>
            <a:chExt cx="7429500" cy="5118100"/>
          </a:xfrm>
        </p:grpSpPr>
        <p:grpSp>
          <p:nvGrpSpPr>
            <p:cNvPr id="34" name="Skupina 18"/>
            <p:cNvGrpSpPr/>
            <p:nvPr/>
          </p:nvGrpSpPr>
          <p:grpSpPr>
            <a:xfrm>
              <a:off x="928662" y="869950"/>
              <a:ext cx="7429500" cy="5118100"/>
              <a:chOff x="857250" y="869950"/>
              <a:chExt cx="7429500" cy="5118100"/>
            </a:xfrm>
          </p:grpSpPr>
          <p:pic>
            <p:nvPicPr>
              <p:cNvPr id="41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57250" y="869950"/>
                <a:ext cx="7429500" cy="511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TextovéPole 41"/>
              <p:cNvSpPr txBox="1"/>
              <p:nvPr/>
            </p:nvSpPr>
            <p:spPr>
              <a:xfrm>
                <a:off x="1785918" y="2643182"/>
                <a:ext cx="92869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Rotace</a:t>
                </a:r>
                <a:endParaRPr lang="cs-CZ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>
                <a:off x="5715008" y="2643182"/>
                <a:ext cx="114300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Zrcadlení</a:t>
                </a:r>
                <a:endParaRPr lang="cs-CZ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6357950" y="3845486"/>
                <a:ext cx="185738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Rotační inverze</a:t>
                </a:r>
                <a:endParaRPr lang="cs-CZ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1785918" y="5274246"/>
                <a:ext cx="114300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Inverze</a:t>
                </a:r>
                <a:endParaRPr lang="cs-CZ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5" name="TextovéPole 34"/>
            <p:cNvSpPr txBox="1"/>
            <p:nvPr/>
          </p:nvSpPr>
          <p:spPr>
            <a:xfrm rot="5400000">
              <a:off x="1246363" y="2396893"/>
              <a:ext cx="142876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endParaRPr lang="cs-CZ" dirty="0"/>
            </a:p>
          </p:txBody>
        </p:sp>
        <p:sp>
          <p:nvSpPr>
            <p:cNvPr id="36" name="TextovéPole 35"/>
            <p:cNvSpPr txBox="1"/>
            <p:nvPr/>
          </p:nvSpPr>
          <p:spPr>
            <a:xfrm rot="5400000">
              <a:off x="2968363" y="2396893"/>
              <a:ext cx="142876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endParaRPr lang="cs-CZ" dirty="0"/>
            </a:p>
          </p:txBody>
        </p:sp>
        <p:sp>
          <p:nvSpPr>
            <p:cNvPr id="37" name="TextovéPole 36"/>
            <p:cNvSpPr txBox="1"/>
            <p:nvPr/>
          </p:nvSpPr>
          <p:spPr>
            <a:xfrm rot="5400000">
              <a:off x="5175453" y="2396893"/>
              <a:ext cx="142876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endParaRPr lang="cs-CZ" dirty="0"/>
            </a:p>
          </p:txBody>
        </p:sp>
        <p:sp>
          <p:nvSpPr>
            <p:cNvPr id="38" name="TextovéPole 37"/>
            <p:cNvSpPr txBox="1"/>
            <p:nvPr/>
          </p:nvSpPr>
          <p:spPr>
            <a:xfrm rot="5400000">
              <a:off x="7074016" y="2455747"/>
              <a:ext cx="168043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endParaRPr lang="cs-CZ" dirty="0"/>
            </a:p>
          </p:txBody>
        </p:sp>
        <p:sp>
          <p:nvSpPr>
            <p:cNvPr id="39" name="TextovéPole 38"/>
            <p:cNvSpPr txBox="1"/>
            <p:nvPr/>
          </p:nvSpPr>
          <p:spPr>
            <a:xfrm rot="5400000">
              <a:off x="2863395" y="4863667"/>
              <a:ext cx="209988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endParaRPr lang="cs-CZ" dirty="0"/>
            </a:p>
          </p:txBody>
        </p:sp>
        <p:sp>
          <p:nvSpPr>
            <p:cNvPr id="40" name="TextovéPole 39"/>
            <p:cNvSpPr txBox="1"/>
            <p:nvPr/>
          </p:nvSpPr>
          <p:spPr>
            <a:xfrm rot="5400000">
              <a:off x="1141369" y="4787903"/>
              <a:ext cx="209988" cy="349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endParaRPr lang="cs-C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85800"/>
            <a:ext cx="434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Skupina 7"/>
          <p:cNvGrpSpPr/>
          <p:nvPr/>
        </p:nvGrpSpPr>
        <p:grpSpPr>
          <a:xfrm>
            <a:off x="5572132" y="928670"/>
            <a:ext cx="2928958" cy="2563015"/>
            <a:chOff x="5572132" y="1000108"/>
            <a:chExt cx="2928958" cy="2563015"/>
          </a:xfrm>
        </p:grpSpPr>
        <p:pic>
          <p:nvPicPr>
            <p:cNvPr id="64514" name="Picture 2" descr="http://www.cartage.org.lb/en/themes/Sciences/Physics/SolidStatePhysics/AtomicBonding/CrystalStructure/MicroscopicStructures/Image435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11272" y="1000108"/>
              <a:ext cx="1404000" cy="2130772"/>
            </a:xfrm>
            <a:prstGeom prst="rect">
              <a:avLst/>
            </a:prstGeom>
            <a:noFill/>
          </p:spPr>
        </p:pic>
        <p:sp>
          <p:nvSpPr>
            <p:cNvPr id="7" name="TextovéPole 6"/>
            <p:cNvSpPr txBox="1"/>
            <p:nvPr/>
          </p:nvSpPr>
          <p:spPr>
            <a:xfrm>
              <a:off x="5572132" y="3286124"/>
              <a:ext cx="2928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Hexagonální těsně uspořádaná (</a:t>
              </a:r>
              <a:r>
                <a:rPr lang="cs-CZ" sz="1200" dirty="0" err="1" smtClean="0"/>
                <a:t>HCP</a:t>
              </a:r>
              <a:r>
                <a:rPr lang="cs-CZ" sz="1200" dirty="0" smtClean="0"/>
                <a:t>), 74</a:t>
              </a:r>
              <a:r>
                <a:rPr lang="en-US" sz="1200" dirty="0" smtClean="0"/>
                <a:t>%</a:t>
              </a:r>
              <a:endParaRPr lang="cs-CZ" dirty="0"/>
            </a:p>
          </p:txBody>
        </p:sp>
      </p:grp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5667404" y="3714752"/>
          <a:ext cx="2833686" cy="226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562"/>
                <a:gridCol w="944562"/>
                <a:gridCol w="9445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</a:t>
                      </a:r>
                      <a:r>
                        <a:rPr lang="cs-CZ" sz="1200" dirty="0" err="1" smtClean="0"/>
                        <a:t>říž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/>
                        <a:t>Koordinační</a:t>
                      </a:r>
                      <a:br>
                        <a:rPr lang="cs-CZ" sz="1050" dirty="0" smtClean="0"/>
                      </a:br>
                      <a:r>
                        <a:rPr lang="cs-CZ" sz="1050" dirty="0" smtClean="0"/>
                        <a:t>číslo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smtClean="0"/>
                        <a:t>Koeficient</a:t>
                      </a:r>
                      <a:br>
                        <a:rPr lang="cs-CZ" sz="1050" dirty="0" smtClean="0"/>
                      </a:br>
                      <a:r>
                        <a:rPr lang="cs-CZ" sz="1050" dirty="0" smtClean="0"/>
                        <a:t>zaplnění</a:t>
                      </a:r>
                      <a:r>
                        <a:rPr lang="en-US" sz="1050" dirty="0" smtClean="0"/>
                        <a:t> (%)</a:t>
                      </a:r>
                      <a:endParaRPr lang="cs-CZ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FCC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74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HCP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74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BCC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68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SC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52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Diamant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34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5429256" y="6215082"/>
            <a:ext cx="3429024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00FF"/>
                </a:solidFill>
              </a:rPr>
              <a:t>Koordina</a:t>
            </a:r>
            <a:r>
              <a:rPr lang="cs-CZ" sz="1400" dirty="0" smtClean="0">
                <a:solidFill>
                  <a:srgbClr val="0000FF"/>
                </a:solidFill>
              </a:rPr>
              <a:t>ční číslo = počet </a:t>
            </a:r>
            <a:r>
              <a:rPr lang="cs-CZ" sz="1400" dirty="0" err="1" smtClean="0">
                <a:solidFill>
                  <a:srgbClr val="0000FF"/>
                </a:solidFill>
              </a:rPr>
              <a:t>nejblizších</a:t>
            </a:r>
            <a:r>
              <a:rPr lang="cs-CZ" sz="1400" dirty="0" smtClean="0">
                <a:solidFill>
                  <a:srgbClr val="0000FF"/>
                </a:solidFill>
              </a:rPr>
              <a:t> sousedů</a:t>
            </a:r>
            <a:endParaRPr lang="cs-CZ" sz="1400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72000" y="214290"/>
            <a:ext cx="421484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Koeficient zaplnění a koordinační číslo - </a:t>
            </a:r>
            <a:r>
              <a:rPr lang="cs-CZ" i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cs-CZ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philiphofmann.net/solid_crystalstructures/closepa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4284000" cy="229402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572000" y="214290"/>
            <a:ext cx="421484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Koeficient zaplnění a koordinační číslo - </a:t>
            </a:r>
            <a:r>
              <a:rPr lang="cs-CZ" i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cs-CZ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4282" y="785794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Proč je koeficient zaplnění pro </a:t>
            </a:r>
            <a:r>
              <a:rPr lang="cs-CZ" sz="1600" dirty="0" err="1" smtClean="0"/>
              <a:t>FCC</a:t>
            </a:r>
            <a:r>
              <a:rPr lang="cs-CZ" sz="1600" dirty="0" smtClean="0"/>
              <a:t> a </a:t>
            </a:r>
            <a:r>
              <a:rPr lang="cs-CZ" sz="1600" dirty="0" err="1" smtClean="0"/>
              <a:t>HCP</a:t>
            </a:r>
            <a:r>
              <a:rPr lang="cs-CZ" sz="1600" dirty="0" smtClean="0"/>
              <a:t> stejný</a:t>
            </a:r>
            <a:endParaRPr lang="cs-CZ" sz="1600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26" y="1071546"/>
            <a:ext cx="2000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838606"/>
            <a:ext cx="5292000" cy="23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6286512" y="3643314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HCP</a:t>
            </a:r>
            <a:endParaRPr lang="cs-CZ" dirty="0" smtClean="0"/>
          </a:p>
          <a:p>
            <a:r>
              <a:rPr lang="cs-CZ" dirty="0" smtClean="0"/>
              <a:t>Báze : </a:t>
            </a:r>
            <a:r>
              <a:rPr lang="cs-CZ" sz="1600" dirty="0" smtClean="0"/>
              <a:t>2 atomy v bodech</a:t>
            </a:r>
          </a:p>
          <a:p>
            <a:pPr algn="ctr"/>
            <a:r>
              <a:rPr lang="cs-CZ" sz="1600" dirty="0" smtClean="0"/>
              <a:t>(0,0,0) , </a:t>
            </a:r>
            <a:r>
              <a:rPr lang="en-US" sz="1600" dirty="0" smtClean="0"/>
              <a:t>(</a:t>
            </a:r>
            <a:r>
              <a:rPr lang="en-US" dirty="0" smtClean="0"/>
              <a:t>⅔,⅓,⅟</a:t>
            </a:r>
            <a:r>
              <a:rPr lang="en-US" sz="1000" dirty="0" smtClean="0"/>
              <a:t>2</a:t>
            </a:r>
            <a:r>
              <a:rPr lang="en-US" sz="1600" dirty="0" smtClean="0"/>
              <a:t>)</a:t>
            </a:r>
            <a:endParaRPr lang="cs-CZ" dirty="0"/>
          </a:p>
        </p:txBody>
      </p:sp>
      <p:grpSp>
        <p:nvGrpSpPr>
          <p:cNvPr id="57" name="Skupina 56"/>
          <p:cNvGrpSpPr/>
          <p:nvPr/>
        </p:nvGrpSpPr>
        <p:grpSpPr>
          <a:xfrm>
            <a:off x="7422462" y="5344642"/>
            <a:ext cx="302408" cy="840126"/>
            <a:chOff x="7422462" y="5344642"/>
            <a:chExt cx="302408" cy="840126"/>
          </a:xfrm>
        </p:grpSpPr>
        <p:cxnSp>
          <p:nvCxnSpPr>
            <p:cNvPr id="52" name="Přímá spojovací čára 51"/>
            <p:cNvCxnSpPr/>
            <p:nvPr/>
          </p:nvCxnSpPr>
          <p:spPr>
            <a:xfrm rot="3600000">
              <a:off x="7214373" y="5896768"/>
              <a:ext cx="576000" cy="0"/>
            </a:xfrm>
            <a:prstGeom prst="line">
              <a:avLst/>
            </a:prstGeom>
            <a:ln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ovací čára 53"/>
            <p:cNvCxnSpPr/>
            <p:nvPr/>
          </p:nvCxnSpPr>
          <p:spPr>
            <a:xfrm rot="-3600000">
              <a:off x="7278462" y="5513332"/>
              <a:ext cx="288000" cy="0"/>
            </a:xfrm>
            <a:prstGeom prst="line">
              <a:avLst/>
            </a:prstGeom>
            <a:ln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ovací čára 54"/>
            <p:cNvCxnSpPr/>
            <p:nvPr/>
          </p:nvCxnSpPr>
          <p:spPr>
            <a:xfrm rot="-3600000">
              <a:off x="7580870" y="6018936"/>
              <a:ext cx="288000" cy="0"/>
            </a:xfrm>
            <a:prstGeom prst="line">
              <a:avLst/>
            </a:prstGeom>
            <a:ln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ovací čára 55"/>
            <p:cNvCxnSpPr/>
            <p:nvPr/>
          </p:nvCxnSpPr>
          <p:spPr>
            <a:xfrm rot="3600000">
              <a:off x="7361693" y="5632642"/>
              <a:ext cx="576000" cy="0"/>
            </a:xfrm>
            <a:prstGeom prst="line">
              <a:avLst/>
            </a:prstGeom>
            <a:ln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Skupina 92"/>
          <p:cNvGrpSpPr/>
          <p:nvPr/>
        </p:nvGrpSpPr>
        <p:grpSpPr>
          <a:xfrm>
            <a:off x="6357950" y="4643446"/>
            <a:ext cx="2000264" cy="2000264"/>
            <a:chOff x="6357950" y="4643446"/>
            <a:chExt cx="2000264" cy="2000264"/>
          </a:xfrm>
        </p:grpSpPr>
        <p:sp>
          <p:nvSpPr>
            <p:cNvPr id="95" name="Elipsa 94"/>
            <p:cNvSpPr>
              <a:spLocks noChangeAspect="1"/>
            </p:cNvSpPr>
            <p:nvPr/>
          </p:nvSpPr>
          <p:spPr>
            <a:xfrm>
              <a:off x="7562236" y="5668978"/>
              <a:ext cx="432000" cy="43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4" name="Elipsa 93"/>
            <p:cNvSpPr>
              <a:spLocks noChangeAspect="1"/>
            </p:cNvSpPr>
            <p:nvPr/>
          </p:nvSpPr>
          <p:spPr>
            <a:xfrm>
              <a:off x="7138053" y="5430656"/>
              <a:ext cx="432000" cy="432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96" name="Skupina 49"/>
            <p:cNvGrpSpPr/>
            <p:nvPr/>
          </p:nvGrpSpPr>
          <p:grpSpPr>
            <a:xfrm>
              <a:off x="6357950" y="4643446"/>
              <a:ext cx="2000264" cy="2000264"/>
              <a:chOff x="6357950" y="4643446"/>
              <a:chExt cx="2000264" cy="2000264"/>
            </a:xfrm>
          </p:grpSpPr>
          <p:grpSp>
            <p:nvGrpSpPr>
              <p:cNvPr id="97" name="Skupina 35"/>
              <p:cNvGrpSpPr/>
              <p:nvPr/>
            </p:nvGrpSpPr>
            <p:grpSpPr>
              <a:xfrm>
                <a:off x="6357950" y="4643446"/>
                <a:ext cx="2000264" cy="2000264"/>
                <a:chOff x="6572264" y="4572008"/>
                <a:chExt cx="2000264" cy="2000264"/>
              </a:xfrm>
            </p:grpSpPr>
            <p:cxnSp>
              <p:nvCxnSpPr>
                <p:cNvPr id="101" name="Přímá spojovací čára 100"/>
                <p:cNvCxnSpPr/>
                <p:nvPr/>
              </p:nvCxnSpPr>
              <p:spPr>
                <a:xfrm>
                  <a:off x="6572264" y="5572140"/>
                  <a:ext cx="2000264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Přímá spojovací čára 101"/>
                <p:cNvCxnSpPr/>
                <p:nvPr/>
              </p:nvCxnSpPr>
              <p:spPr>
                <a:xfrm rot="3600000">
                  <a:off x="6572264" y="5572140"/>
                  <a:ext cx="2000264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Přímá spojovací čára 102"/>
                <p:cNvCxnSpPr/>
                <p:nvPr/>
              </p:nvCxnSpPr>
              <p:spPr>
                <a:xfrm rot="7200000">
                  <a:off x="6564313" y="5572140"/>
                  <a:ext cx="2000264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Přímá spojovací čára 103"/>
                <p:cNvCxnSpPr/>
                <p:nvPr/>
              </p:nvCxnSpPr>
              <p:spPr>
                <a:xfrm flipV="1">
                  <a:off x="7147578" y="4833947"/>
                  <a:ext cx="84600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Přímá spojovací čára 104"/>
                <p:cNvCxnSpPr/>
                <p:nvPr/>
              </p:nvCxnSpPr>
              <p:spPr>
                <a:xfrm rot="3600000" flipV="1">
                  <a:off x="7787532" y="5203906"/>
                  <a:ext cx="84600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Přímá spojovací čára 105"/>
                <p:cNvCxnSpPr/>
                <p:nvPr/>
              </p:nvCxnSpPr>
              <p:spPr>
                <a:xfrm rot="7200000" flipV="1">
                  <a:off x="6503640" y="5205811"/>
                  <a:ext cx="84600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Přímá spojovací čára 106"/>
                <p:cNvCxnSpPr/>
                <p:nvPr/>
              </p:nvCxnSpPr>
              <p:spPr>
                <a:xfrm rot="7200000" flipV="1">
                  <a:off x="7789437" y="5943051"/>
                  <a:ext cx="84600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Přímá spojovací čára 107"/>
                <p:cNvCxnSpPr/>
                <p:nvPr/>
              </p:nvCxnSpPr>
              <p:spPr>
                <a:xfrm rot="3600000" flipV="1">
                  <a:off x="6505546" y="5937336"/>
                  <a:ext cx="84600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Přímá spojovací čára 108"/>
                <p:cNvCxnSpPr/>
                <p:nvPr/>
              </p:nvCxnSpPr>
              <p:spPr>
                <a:xfrm flipV="1">
                  <a:off x="7145673" y="6309380"/>
                  <a:ext cx="84600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Skupina 48"/>
              <p:cNvGrpSpPr/>
              <p:nvPr/>
            </p:nvGrpSpPr>
            <p:grpSpPr>
              <a:xfrm>
                <a:off x="7345382" y="4906338"/>
                <a:ext cx="443868" cy="1479878"/>
                <a:chOff x="7345382" y="4906338"/>
                <a:chExt cx="443868" cy="1479878"/>
              </a:xfrm>
            </p:grpSpPr>
            <p:cxnSp>
              <p:nvCxnSpPr>
                <p:cNvPr id="99" name="Přímá spojovací šipka 98"/>
                <p:cNvCxnSpPr/>
                <p:nvPr/>
              </p:nvCxnSpPr>
              <p:spPr>
                <a:xfrm rot="16200000" flipH="1">
                  <a:off x="7205936" y="5802902"/>
                  <a:ext cx="738000" cy="42862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ovací šipka 99"/>
                <p:cNvCxnSpPr/>
                <p:nvPr/>
              </p:nvCxnSpPr>
              <p:spPr>
                <a:xfrm rot="5400000" flipH="1" flipV="1">
                  <a:off x="7190696" y="5061024"/>
                  <a:ext cx="738000" cy="42862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6" name="Skupina 85"/>
          <p:cNvGrpSpPr/>
          <p:nvPr/>
        </p:nvGrpSpPr>
        <p:grpSpPr>
          <a:xfrm>
            <a:off x="7421900" y="5342586"/>
            <a:ext cx="302408" cy="840126"/>
            <a:chOff x="7422462" y="5344642"/>
            <a:chExt cx="302408" cy="840126"/>
          </a:xfrm>
        </p:grpSpPr>
        <p:cxnSp>
          <p:nvCxnSpPr>
            <p:cNvPr id="87" name="Přímá spojovací čára 86"/>
            <p:cNvCxnSpPr/>
            <p:nvPr/>
          </p:nvCxnSpPr>
          <p:spPr>
            <a:xfrm rot="3600000">
              <a:off x="7214373" y="5896768"/>
              <a:ext cx="576000" cy="0"/>
            </a:xfrm>
            <a:prstGeom prst="line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Přímá spojovací čára 87"/>
            <p:cNvCxnSpPr/>
            <p:nvPr/>
          </p:nvCxnSpPr>
          <p:spPr>
            <a:xfrm rot="-3600000">
              <a:off x="7278462" y="5513332"/>
              <a:ext cx="288000" cy="0"/>
            </a:xfrm>
            <a:prstGeom prst="line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ovací čára 88"/>
            <p:cNvCxnSpPr/>
            <p:nvPr/>
          </p:nvCxnSpPr>
          <p:spPr>
            <a:xfrm rot="-3600000">
              <a:off x="7580870" y="6018936"/>
              <a:ext cx="288000" cy="0"/>
            </a:xfrm>
            <a:prstGeom prst="line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ovací čára 89"/>
            <p:cNvCxnSpPr/>
            <p:nvPr/>
          </p:nvCxnSpPr>
          <p:spPr>
            <a:xfrm rot="3600000">
              <a:off x="7361693" y="5632642"/>
              <a:ext cx="576000" cy="0"/>
            </a:xfrm>
            <a:prstGeom prst="line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ovéPole 109"/>
          <p:cNvSpPr txBox="1"/>
          <p:nvPr/>
        </p:nvSpPr>
        <p:spPr>
          <a:xfrm>
            <a:off x="7607272" y="6225242"/>
            <a:ext cx="108000" cy="144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i="1" dirty="0" err="1" smtClean="0"/>
              <a:t>a</a:t>
            </a:r>
            <a:r>
              <a:rPr lang="en-US" sz="700" b="1" baseline="-25000" dirty="0" err="1" smtClean="0"/>
              <a:t>1</a:t>
            </a:r>
            <a:endParaRPr lang="cs-CZ" sz="400" b="1" baseline="-25000" dirty="0"/>
          </a:p>
        </p:txBody>
      </p:sp>
      <p:sp>
        <p:nvSpPr>
          <p:cNvPr id="111" name="TextovéPole 110"/>
          <p:cNvSpPr txBox="1"/>
          <p:nvPr/>
        </p:nvSpPr>
        <p:spPr>
          <a:xfrm>
            <a:off x="7560646" y="4929198"/>
            <a:ext cx="1080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i="1" dirty="0" err="1" smtClean="0"/>
              <a:t>a</a:t>
            </a:r>
            <a:r>
              <a:rPr lang="en-US" sz="700" b="1" baseline="-25000" dirty="0" err="1" smtClean="0"/>
              <a:t>2</a:t>
            </a:r>
            <a:endParaRPr lang="cs-CZ" sz="4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16656" y="2967335"/>
            <a:ext cx="51106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9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DODATKY</a:t>
            </a:r>
            <a:endParaRPr lang="cs-CZ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500826" y="130710"/>
            <a:ext cx="178595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2D</a:t>
            </a:r>
            <a:r>
              <a:rPr lang="cs-CZ" dirty="0" smtClean="0"/>
              <a:t> mříže - </a:t>
            </a:r>
            <a:r>
              <a:rPr lang="cs-CZ" i="1" dirty="0" smtClean="0"/>
              <a:t>1</a:t>
            </a:r>
            <a:endParaRPr lang="cs-CZ" i="1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785786" y="857232"/>
            <a:ext cx="7704000" cy="5214974"/>
            <a:chOff x="809652" y="714356"/>
            <a:chExt cx="7704000" cy="5214974"/>
          </a:xfrm>
        </p:grpSpPr>
        <p:pic>
          <p:nvPicPr>
            <p:cNvPr id="13" name="Picture 2" descr="http://upload.wikimedia.org/wikipedia/commons/thumb/e/ee/2d-bravais.svg/800px-2d-bravais.svg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9652" y="1132710"/>
              <a:ext cx="7704000" cy="4439430"/>
            </a:xfrm>
            <a:prstGeom prst="rect">
              <a:avLst/>
            </a:prstGeom>
            <a:noFill/>
          </p:spPr>
        </p:pic>
        <p:sp>
          <p:nvSpPr>
            <p:cNvPr id="14" name="TextovéPole 13"/>
            <p:cNvSpPr txBox="1"/>
            <p:nvPr/>
          </p:nvSpPr>
          <p:spPr>
            <a:xfrm>
              <a:off x="1071538" y="714356"/>
              <a:ext cx="157163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400" dirty="0" err="1" smtClean="0"/>
                <a:t>oblique</a:t>
              </a:r>
              <a:endParaRPr lang="cs-CZ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3500430" y="714356"/>
              <a:ext cx="157163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400" dirty="0" err="1" smtClean="0"/>
                <a:t>rectangular</a:t>
              </a:r>
              <a:endParaRPr lang="cs-CZ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286512" y="714356"/>
              <a:ext cx="157163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400" dirty="0" err="1" smtClean="0"/>
                <a:t>centered</a:t>
              </a:r>
              <a:r>
                <a:rPr lang="cs-CZ" sz="1400" dirty="0" smtClean="0"/>
                <a:t> </a:t>
              </a:r>
              <a:r>
                <a:rPr lang="cs-CZ" sz="1400" dirty="0" err="1" smtClean="0"/>
                <a:t>rectangular</a:t>
              </a:r>
              <a:endParaRPr lang="cs-CZ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214546" y="5713886"/>
              <a:ext cx="157163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400" dirty="0" err="1" smtClean="0"/>
                <a:t>hexagonal</a:t>
              </a:r>
              <a:endParaRPr lang="cs-CZ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5214942" y="5713886"/>
              <a:ext cx="157163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400" dirty="0" smtClean="0"/>
                <a:t>square</a:t>
              </a:r>
              <a:endParaRPr lang="cs-C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kupina 73"/>
          <p:cNvGrpSpPr>
            <a:grpSpLocks noChangeAspect="1"/>
          </p:cNvGrpSpPr>
          <p:nvPr/>
        </p:nvGrpSpPr>
        <p:grpSpPr>
          <a:xfrm>
            <a:off x="214282" y="1928802"/>
            <a:ext cx="4643466" cy="3594078"/>
            <a:chOff x="1071539" y="1263835"/>
            <a:chExt cx="6120012" cy="4736934"/>
          </a:xfrm>
        </p:grpSpPr>
        <p:grpSp>
          <p:nvGrpSpPr>
            <p:cNvPr id="71" name="Skupina 70"/>
            <p:cNvGrpSpPr/>
            <p:nvPr/>
          </p:nvGrpSpPr>
          <p:grpSpPr>
            <a:xfrm>
              <a:off x="1071539" y="1516952"/>
              <a:ext cx="6120012" cy="4483817"/>
              <a:chOff x="1071539" y="1516952"/>
              <a:chExt cx="6120012" cy="4483817"/>
            </a:xfrm>
          </p:grpSpPr>
          <p:grpSp>
            <p:nvGrpSpPr>
              <p:cNvPr id="2" name="Skupina 274"/>
              <p:cNvGrpSpPr/>
              <p:nvPr/>
            </p:nvGrpSpPr>
            <p:grpSpPr>
              <a:xfrm>
                <a:off x="1071539" y="1516952"/>
                <a:ext cx="5651990" cy="3921836"/>
                <a:chOff x="1071539" y="1516952"/>
                <a:chExt cx="5651990" cy="3921836"/>
              </a:xfrm>
            </p:grpSpPr>
            <p:grpSp>
              <p:nvGrpSpPr>
                <p:cNvPr id="3" name="Skupina 221"/>
                <p:cNvGrpSpPr/>
                <p:nvPr/>
              </p:nvGrpSpPr>
              <p:grpSpPr>
                <a:xfrm>
                  <a:off x="1071539" y="1516952"/>
                  <a:ext cx="5651990" cy="3921836"/>
                  <a:chOff x="1071539" y="1516952"/>
                  <a:chExt cx="5651990" cy="3921836"/>
                </a:xfrm>
              </p:grpSpPr>
              <p:grpSp>
                <p:nvGrpSpPr>
                  <p:cNvPr id="4" name="Skupina 170"/>
                  <p:cNvGrpSpPr/>
                  <p:nvPr/>
                </p:nvGrpSpPr>
                <p:grpSpPr>
                  <a:xfrm>
                    <a:off x="1071539" y="1516952"/>
                    <a:ext cx="5651990" cy="3921836"/>
                    <a:chOff x="1071539" y="1516952"/>
                    <a:chExt cx="5651990" cy="3921836"/>
                  </a:xfrm>
                </p:grpSpPr>
                <p:grpSp>
                  <p:nvGrpSpPr>
                    <p:cNvPr id="5" name="Skupina 123"/>
                    <p:cNvGrpSpPr/>
                    <p:nvPr/>
                  </p:nvGrpSpPr>
                  <p:grpSpPr>
                    <a:xfrm>
                      <a:off x="1071539" y="1516952"/>
                      <a:ext cx="5651990" cy="3921836"/>
                      <a:chOff x="1071539" y="1516952"/>
                      <a:chExt cx="5651990" cy="3921836"/>
                    </a:xfrm>
                  </p:grpSpPr>
                  <p:grpSp>
                    <p:nvGrpSpPr>
                      <p:cNvPr id="7" name="Skupina 30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1643042" y="1993243"/>
                        <a:ext cx="4680000" cy="3127635"/>
                        <a:chOff x="1643042" y="1993249"/>
                        <a:chExt cx="4286280" cy="2864511"/>
                      </a:xfrm>
                    </p:grpSpPr>
                    <p:sp>
                      <p:nvSpPr>
                        <p:cNvPr id="319" name="Obdélník 318"/>
                        <p:cNvSpPr/>
                        <p:nvPr/>
                      </p:nvSpPr>
                      <p:spPr>
                        <a:xfrm>
                          <a:off x="1643042" y="2000240"/>
                          <a:ext cx="1428760" cy="1428760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20" name="Obdélník 319"/>
                        <p:cNvSpPr/>
                        <p:nvPr/>
                      </p:nvSpPr>
                      <p:spPr>
                        <a:xfrm>
                          <a:off x="3071802" y="2000240"/>
                          <a:ext cx="1428760" cy="1428760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21" name="Obdélník 320"/>
                        <p:cNvSpPr/>
                        <p:nvPr/>
                      </p:nvSpPr>
                      <p:spPr>
                        <a:xfrm>
                          <a:off x="4500562" y="1993249"/>
                          <a:ext cx="1428760" cy="1428760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22" name="Obdélník 321"/>
                        <p:cNvSpPr/>
                        <p:nvPr/>
                      </p:nvSpPr>
                      <p:spPr>
                        <a:xfrm>
                          <a:off x="1643042" y="3429000"/>
                          <a:ext cx="1428760" cy="1428760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23" name="Obdélník 322"/>
                        <p:cNvSpPr/>
                        <p:nvPr/>
                      </p:nvSpPr>
                      <p:spPr>
                        <a:xfrm>
                          <a:off x="3071802" y="3429000"/>
                          <a:ext cx="1428760" cy="1428760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24" name="Obdélník 323"/>
                        <p:cNvSpPr/>
                        <p:nvPr/>
                      </p:nvSpPr>
                      <p:spPr>
                        <a:xfrm>
                          <a:off x="4500562" y="3424937"/>
                          <a:ext cx="1428760" cy="1428760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8" name="Skupina 88"/>
                      <p:cNvGrpSpPr/>
                      <p:nvPr/>
                    </p:nvGrpSpPr>
                    <p:grpSpPr>
                      <a:xfrm>
                        <a:off x="1071539" y="1516952"/>
                        <a:ext cx="5651990" cy="3921836"/>
                        <a:chOff x="1071539" y="1516952"/>
                        <a:chExt cx="5651990" cy="3921836"/>
                      </a:xfrm>
                    </p:grpSpPr>
                    <p:grpSp>
                      <p:nvGrpSpPr>
                        <p:cNvPr id="9" name="Skupina 37"/>
                        <p:cNvGrpSpPr/>
                        <p:nvPr/>
                      </p:nvGrpSpPr>
                      <p:grpSpPr>
                        <a:xfrm>
                          <a:off x="1071539" y="1516952"/>
                          <a:ext cx="5651990" cy="3921836"/>
                          <a:chOff x="1071539" y="1516952"/>
                          <a:chExt cx="5651990" cy="3921836"/>
                        </a:xfrm>
                      </p:grpSpPr>
                      <p:cxnSp>
                        <p:nvCxnSpPr>
                          <p:cNvPr id="311" name="Přímá spojovací čára 310"/>
                          <p:cNvCxnSpPr/>
                          <p:nvPr/>
                        </p:nvCxnSpPr>
                        <p:spPr>
                          <a:xfrm rot="16200000" flipH="1">
                            <a:off x="1571604" y="1928803"/>
                            <a:ext cx="3357586" cy="3357586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12" name="Přímá spojovací čára 311"/>
                          <p:cNvCxnSpPr/>
                          <p:nvPr/>
                        </p:nvCxnSpPr>
                        <p:spPr>
                          <a:xfrm rot="16200000" flipH="1">
                            <a:off x="3117810" y="1937191"/>
                            <a:ext cx="3357586" cy="3357586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13" name="Přímá spojovací čára 312"/>
                          <p:cNvCxnSpPr/>
                          <p:nvPr/>
                        </p:nvCxnSpPr>
                        <p:spPr>
                          <a:xfrm rot="16200000" flipH="1">
                            <a:off x="1071539" y="2990788"/>
                            <a:ext cx="2448000" cy="244800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14" name="Přímá spojovací čára 313"/>
                          <p:cNvCxnSpPr/>
                          <p:nvPr/>
                        </p:nvCxnSpPr>
                        <p:spPr>
                          <a:xfrm rot="16200000" flipH="1">
                            <a:off x="4275529" y="1516952"/>
                            <a:ext cx="2448000" cy="244800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15" name="Přímá spojovací čára 314"/>
                          <p:cNvCxnSpPr/>
                          <p:nvPr/>
                        </p:nvCxnSpPr>
                        <p:spPr>
                          <a:xfrm flipV="1">
                            <a:off x="1554826" y="1571612"/>
                            <a:ext cx="3660116" cy="363319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16" name="Přímá spojovací čára 315"/>
                          <p:cNvCxnSpPr/>
                          <p:nvPr/>
                        </p:nvCxnSpPr>
                        <p:spPr>
                          <a:xfrm flipV="1">
                            <a:off x="2937315" y="1724012"/>
                            <a:ext cx="3660116" cy="363319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17" name="Přímá spojovací čára 316"/>
                          <p:cNvCxnSpPr/>
                          <p:nvPr/>
                        </p:nvCxnSpPr>
                        <p:spPr>
                          <a:xfrm rot="5400000" flipH="1" flipV="1">
                            <a:off x="4514025" y="3218001"/>
                            <a:ext cx="2132992" cy="2126362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18" name="Přímá spojovací čára 317"/>
                          <p:cNvCxnSpPr/>
                          <p:nvPr/>
                        </p:nvCxnSpPr>
                        <p:spPr>
                          <a:xfrm rot="5400000" flipH="1" flipV="1">
                            <a:off x="1269822" y="1789241"/>
                            <a:ext cx="2132992" cy="2126362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10" name="Skupina 63"/>
                        <p:cNvGrpSpPr/>
                        <p:nvPr/>
                      </p:nvGrpSpPr>
                      <p:grpSpPr>
                        <a:xfrm>
                          <a:off x="1597004" y="1928802"/>
                          <a:ext cx="4791108" cy="3246460"/>
                          <a:chOff x="1597004" y="1928802"/>
                          <a:chExt cx="4791108" cy="3246460"/>
                        </a:xfrm>
                      </p:grpSpPr>
                      <p:grpSp>
                        <p:nvGrpSpPr>
                          <p:cNvPr id="11" name="Skupina 42"/>
                          <p:cNvGrpSpPr/>
                          <p:nvPr/>
                        </p:nvGrpSpPr>
                        <p:grpSpPr>
                          <a:xfrm>
                            <a:off x="1609486" y="1928802"/>
                            <a:ext cx="4778626" cy="124778"/>
                            <a:chOff x="1609486" y="1928802"/>
                            <a:chExt cx="4778626" cy="124778"/>
                          </a:xfrm>
                        </p:grpSpPr>
                        <p:sp>
                          <p:nvSpPr>
                            <p:cNvPr id="307" name="Elipsa 306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1609486" y="1945580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308" name="Elipsa 307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3149590" y="193515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309" name="Elipsa 308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4718002" y="193515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310" name="Elipsa 309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280112" y="192880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grpSp>
                        <p:nvGrpSpPr>
                          <p:cNvPr id="12" name="Skupina 43"/>
                          <p:cNvGrpSpPr/>
                          <p:nvPr/>
                        </p:nvGrpSpPr>
                        <p:grpSpPr>
                          <a:xfrm>
                            <a:off x="1597004" y="3499486"/>
                            <a:ext cx="4778626" cy="124778"/>
                            <a:chOff x="1609486" y="1928802"/>
                            <a:chExt cx="4778626" cy="124778"/>
                          </a:xfrm>
                        </p:grpSpPr>
                        <p:sp>
                          <p:nvSpPr>
                            <p:cNvPr id="303" name="Elipsa 302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1609486" y="1945580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304" name="Elipsa 303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3149590" y="193515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305" name="Elipsa 304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4718002" y="193515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306" name="Elipsa 305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280112" y="192880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grpSp>
                        <p:nvGrpSpPr>
                          <p:cNvPr id="13" name="Skupina 48"/>
                          <p:cNvGrpSpPr/>
                          <p:nvPr/>
                        </p:nvGrpSpPr>
                        <p:grpSpPr>
                          <a:xfrm>
                            <a:off x="1597004" y="5050484"/>
                            <a:ext cx="4778626" cy="124778"/>
                            <a:chOff x="1609486" y="1928802"/>
                            <a:chExt cx="4778626" cy="124778"/>
                          </a:xfrm>
                        </p:grpSpPr>
                        <p:sp>
                          <p:nvSpPr>
                            <p:cNvPr id="299" name="Elipsa 298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1609486" y="1945580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300" name="Elipsa 299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3149590" y="193515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301" name="Elipsa 300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4718002" y="193515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302" name="Elipsa 301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280112" y="192880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grpSp>
                        <p:nvGrpSpPr>
                          <p:cNvPr id="14" name="Skupina 53"/>
                          <p:cNvGrpSpPr/>
                          <p:nvPr/>
                        </p:nvGrpSpPr>
                        <p:grpSpPr>
                          <a:xfrm>
                            <a:off x="2377842" y="2712080"/>
                            <a:ext cx="3216516" cy="118428"/>
                            <a:chOff x="1609486" y="1935152"/>
                            <a:chExt cx="3216516" cy="118428"/>
                          </a:xfrm>
                        </p:grpSpPr>
                        <p:sp>
                          <p:nvSpPr>
                            <p:cNvPr id="296" name="Elipsa 295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1609486" y="1945580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297" name="Elipsa 296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3149590" y="193515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298" name="Elipsa 297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4718002" y="193515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grpSp>
                        <p:nvGrpSpPr>
                          <p:cNvPr id="15" name="Skupina 58"/>
                          <p:cNvGrpSpPr/>
                          <p:nvPr/>
                        </p:nvGrpSpPr>
                        <p:grpSpPr>
                          <a:xfrm>
                            <a:off x="2369904" y="4286256"/>
                            <a:ext cx="3216516" cy="118428"/>
                            <a:chOff x="1609486" y="1935152"/>
                            <a:chExt cx="3216516" cy="118428"/>
                          </a:xfrm>
                        </p:grpSpPr>
                        <p:sp>
                          <p:nvSpPr>
                            <p:cNvPr id="293" name="Elipsa 292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1609486" y="1945580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294" name="Elipsa 293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3149590" y="193515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295" name="Elipsa 294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4718002" y="193515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16" name="Skupina 168"/>
                    <p:cNvGrpSpPr/>
                    <p:nvPr/>
                  </p:nvGrpSpPr>
                  <p:grpSpPr>
                    <a:xfrm>
                      <a:off x="2435192" y="2786058"/>
                      <a:ext cx="1533554" cy="759066"/>
                      <a:chOff x="2435192" y="2786058"/>
                      <a:chExt cx="1533554" cy="759066"/>
                    </a:xfrm>
                  </p:grpSpPr>
                  <p:cxnSp>
                    <p:nvCxnSpPr>
                      <p:cNvPr id="282" name="Přímá spojovací šipka 281"/>
                      <p:cNvCxnSpPr>
                        <a:cxnSpLocks noChangeAspect="1"/>
                      </p:cNvCxnSpPr>
                      <p:nvPr/>
                    </p:nvCxnSpPr>
                    <p:spPr>
                      <a:xfrm rot="5400000" flipH="1">
                        <a:off x="2435192" y="2789124"/>
                        <a:ext cx="756000" cy="75600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3" name="Přímá spojovací šipka 282"/>
                      <p:cNvCxnSpPr>
                        <a:cxnSpLocks noChangeAspect="1"/>
                      </p:cNvCxnSpPr>
                      <p:nvPr/>
                    </p:nvCxnSpPr>
                    <p:spPr>
                      <a:xfrm rot="10800000" flipH="1">
                        <a:off x="3212746" y="2786058"/>
                        <a:ext cx="756000" cy="75600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279" name="Přímá spojovací šipka 278"/>
                  <p:cNvCxnSpPr/>
                  <p:nvPr/>
                </p:nvCxnSpPr>
                <p:spPr>
                  <a:xfrm rot="5400000" flipH="1" flipV="1">
                    <a:off x="2412091" y="2774687"/>
                    <a:ext cx="1570684" cy="12482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headEnd type="none" w="med" len="med"/>
                    <a:tailEnd type="arrow" w="med" len="lg"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7" name="Přímá spojovací šipka 276"/>
                <p:cNvCxnSpPr/>
                <p:nvPr/>
              </p:nvCxnSpPr>
              <p:spPr>
                <a:xfrm rot="16200000" flipH="1">
                  <a:off x="3977892" y="2779621"/>
                  <a:ext cx="1588" cy="1548000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Skupina 69"/>
              <p:cNvGrpSpPr/>
              <p:nvPr/>
            </p:nvGrpSpPr>
            <p:grpSpPr>
              <a:xfrm>
                <a:off x="3000365" y="1520810"/>
                <a:ext cx="4191186" cy="4479959"/>
                <a:chOff x="3000365" y="1520810"/>
                <a:chExt cx="4191186" cy="4479959"/>
              </a:xfrm>
            </p:grpSpPr>
            <p:grpSp>
              <p:nvGrpSpPr>
                <p:cNvPr id="67" name="Skupina 66"/>
                <p:cNvGrpSpPr/>
                <p:nvPr/>
              </p:nvGrpSpPr>
              <p:grpSpPr>
                <a:xfrm>
                  <a:off x="3000365" y="1571612"/>
                  <a:ext cx="3786213" cy="4429157"/>
                  <a:chOff x="3000365" y="1571612"/>
                  <a:chExt cx="3786213" cy="4429157"/>
                </a:xfrm>
              </p:grpSpPr>
              <p:cxnSp>
                <p:nvCxnSpPr>
                  <p:cNvPr id="53" name="Přímá spojovací čára 52"/>
                  <p:cNvCxnSpPr/>
                  <p:nvPr/>
                </p:nvCxnSpPr>
                <p:spPr>
                  <a:xfrm rot="16200000" flipH="1">
                    <a:off x="1901543" y="2670434"/>
                    <a:ext cx="4429156" cy="2231512"/>
                  </a:xfrm>
                  <a:prstGeom prst="line">
                    <a:avLst/>
                  </a:prstGeom>
                  <a:ln w="19050">
                    <a:prstDash val="sys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Přímá spojovací čára 62"/>
                  <p:cNvCxnSpPr/>
                  <p:nvPr/>
                </p:nvCxnSpPr>
                <p:spPr>
                  <a:xfrm rot="16200000" flipH="1">
                    <a:off x="2258733" y="2670435"/>
                    <a:ext cx="4429156" cy="2231512"/>
                  </a:xfrm>
                  <a:prstGeom prst="line">
                    <a:avLst/>
                  </a:prstGeom>
                  <a:ln w="19050">
                    <a:prstDash val="sys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Přímá spojovací čára 63"/>
                  <p:cNvCxnSpPr/>
                  <p:nvPr/>
                </p:nvCxnSpPr>
                <p:spPr>
                  <a:xfrm rot="16200000" flipH="1">
                    <a:off x="2670426" y="2670434"/>
                    <a:ext cx="4429156" cy="2231512"/>
                  </a:xfrm>
                  <a:prstGeom prst="line">
                    <a:avLst/>
                  </a:prstGeom>
                  <a:ln w="19050">
                    <a:prstDash val="sys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Přímá spojovací čára 64"/>
                  <p:cNvCxnSpPr/>
                  <p:nvPr/>
                </p:nvCxnSpPr>
                <p:spPr>
                  <a:xfrm rot="16200000" flipH="1">
                    <a:off x="3048252" y="2670435"/>
                    <a:ext cx="4429156" cy="2231512"/>
                  </a:xfrm>
                  <a:prstGeom prst="line">
                    <a:avLst/>
                  </a:prstGeom>
                  <a:ln w="19050">
                    <a:prstDash val="sys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Přímá spojovací čára 65"/>
                  <p:cNvCxnSpPr/>
                  <p:nvPr/>
                </p:nvCxnSpPr>
                <p:spPr>
                  <a:xfrm rot="16200000" flipH="1">
                    <a:off x="3456244" y="2670435"/>
                    <a:ext cx="4429156" cy="2231512"/>
                  </a:xfrm>
                  <a:prstGeom prst="line">
                    <a:avLst/>
                  </a:prstGeom>
                  <a:ln w="19050">
                    <a:prstDash val="sys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9" name="Přímá spojovací šipka 68"/>
                <p:cNvCxnSpPr/>
                <p:nvPr/>
              </p:nvCxnSpPr>
              <p:spPr>
                <a:xfrm rot="5400000" flipH="1" flipV="1">
                  <a:off x="4180347" y="536014"/>
                  <a:ext cx="2026408" cy="3996000"/>
                </a:xfrm>
                <a:prstGeom prst="straightConnector1">
                  <a:avLst/>
                </a:prstGeom>
                <a:ln w="12700">
                  <a:solidFill>
                    <a:srgbClr val="0000FF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2" name="TextovéPole 71"/>
            <p:cNvSpPr txBox="1"/>
            <p:nvPr/>
          </p:nvSpPr>
          <p:spPr>
            <a:xfrm>
              <a:off x="3428993" y="1263835"/>
              <a:ext cx="937935" cy="405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(210)</a:t>
              </a:r>
              <a:endParaRPr lang="cs-CZ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3" name="TextovéPole 72"/>
            <p:cNvSpPr txBox="1"/>
            <p:nvPr/>
          </p:nvSpPr>
          <p:spPr>
            <a:xfrm>
              <a:off x="6250010" y="1319728"/>
              <a:ext cx="796919" cy="405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[</a:t>
              </a:r>
              <a:r>
                <a:rPr lang="cs-CZ" sz="1400" b="1" dirty="0" smtClean="0">
                  <a:solidFill>
                    <a:srgbClr val="0000FF"/>
                  </a:solidFill>
                </a:rPr>
                <a:t>210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]</a:t>
              </a:r>
              <a:endParaRPr lang="cs-CZ" sz="1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5" name="Skupina 74"/>
          <p:cNvGrpSpPr>
            <a:grpSpLocks noChangeAspect="1"/>
          </p:cNvGrpSpPr>
          <p:nvPr/>
        </p:nvGrpSpPr>
        <p:grpSpPr>
          <a:xfrm rot="16200000">
            <a:off x="4596632" y="1739120"/>
            <a:ext cx="4643466" cy="3594078"/>
            <a:chOff x="1071539" y="1263835"/>
            <a:chExt cx="6120012" cy="4736934"/>
          </a:xfrm>
        </p:grpSpPr>
        <p:grpSp>
          <p:nvGrpSpPr>
            <p:cNvPr id="76" name="Skupina 70"/>
            <p:cNvGrpSpPr/>
            <p:nvPr/>
          </p:nvGrpSpPr>
          <p:grpSpPr>
            <a:xfrm>
              <a:off x="1071539" y="1516952"/>
              <a:ext cx="6120012" cy="4483817"/>
              <a:chOff x="1071539" y="1516952"/>
              <a:chExt cx="6120012" cy="4483817"/>
            </a:xfrm>
          </p:grpSpPr>
          <p:grpSp>
            <p:nvGrpSpPr>
              <p:cNvPr id="79" name="Skupina 274"/>
              <p:cNvGrpSpPr/>
              <p:nvPr/>
            </p:nvGrpSpPr>
            <p:grpSpPr>
              <a:xfrm>
                <a:off x="1071539" y="1516952"/>
                <a:ext cx="5651990" cy="3921836"/>
                <a:chOff x="1071539" y="1516952"/>
                <a:chExt cx="5651990" cy="3921836"/>
              </a:xfrm>
            </p:grpSpPr>
            <p:grpSp>
              <p:nvGrpSpPr>
                <p:cNvPr id="88" name="Skupina 221"/>
                <p:cNvGrpSpPr/>
                <p:nvPr/>
              </p:nvGrpSpPr>
              <p:grpSpPr>
                <a:xfrm>
                  <a:off x="1071539" y="1516952"/>
                  <a:ext cx="5651990" cy="3921836"/>
                  <a:chOff x="1071539" y="1516952"/>
                  <a:chExt cx="5651990" cy="3921836"/>
                </a:xfrm>
              </p:grpSpPr>
              <p:grpSp>
                <p:nvGrpSpPr>
                  <p:cNvPr id="90" name="Skupina 170"/>
                  <p:cNvGrpSpPr/>
                  <p:nvPr/>
                </p:nvGrpSpPr>
                <p:grpSpPr>
                  <a:xfrm>
                    <a:off x="1071539" y="1516952"/>
                    <a:ext cx="5651990" cy="3921836"/>
                    <a:chOff x="1071539" y="1516952"/>
                    <a:chExt cx="5651990" cy="3921836"/>
                  </a:xfrm>
                </p:grpSpPr>
                <p:grpSp>
                  <p:nvGrpSpPr>
                    <p:cNvPr id="92" name="Skupina 123"/>
                    <p:cNvGrpSpPr/>
                    <p:nvPr/>
                  </p:nvGrpSpPr>
                  <p:grpSpPr>
                    <a:xfrm>
                      <a:off x="1071539" y="1516952"/>
                      <a:ext cx="5651990" cy="3921836"/>
                      <a:chOff x="1071539" y="1516952"/>
                      <a:chExt cx="5651990" cy="3921836"/>
                    </a:xfrm>
                  </p:grpSpPr>
                  <p:grpSp>
                    <p:nvGrpSpPr>
                      <p:cNvPr id="96" name="Skupina 30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1643042" y="1993243"/>
                        <a:ext cx="4680000" cy="3127635"/>
                        <a:chOff x="1643042" y="1993249"/>
                        <a:chExt cx="4286280" cy="2864511"/>
                      </a:xfrm>
                    </p:grpSpPr>
                    <p:sp>
                      <p:nvSpPr>
                        <p:cNvPr id="131" name="Obdélník 130"/>
                        <p:cNvSpPr/>
                        <p:nvPr/>
                      </p:nvSpPr>
                      <p:spPr>
                        <a:xfrm>
                          <a:off x="1643042" y="2000240"/>
                          <a:ext cx="1428760" cy="1428760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132" name="Obdélník 131"/>
                        <p:cNvSpPr/>
                        <p:nvPr/>
                      </p:nvSpPr>
                      <p:spPr>
                        <a:xfrm>
                          <a:off x="3071802" y="2000240"/>
                          <a:ext cx="1428760" cy="1428760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133" name="Obdélník 132"/>
                        <p:cNvSpPr/>
                        <p:nvPr/>
                      </p:nvSpPr>
                      <p:spPr>
                        <a:xfrm>
                          <a:off x="4500562" y="1993249"/>
                          <a:ext cx="1428760" cy="1428760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134" name="Obdélník 133"/>
                        <p:cNvSpPr/>
                        <p:nvPr/>
                      </p:nvSpPr>
                      <p:spPr>
                        <a:xfrm>
                          <a:off x="1643042" y="3429000"/>
                          <a:ext cx="1428760" cy="1428760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135" name="Obdélník 134"/>
                        <p:cNvSpPr/>
                        <p:nvPr/>
                      </p:nvSpPr>
                      <p:spPr>
                        <a:xfrm>
                          <a:off x="3071802" y="3429000"/>
                          <a:ext cx="1428760" cy="1428760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136" name="Obdélník 135"/>
                        <p:cNvSpPr/>
                        <p:nvPr/>
                      </p:nvSpPr>
                      <p:spPr>
                        <a:xfrm>
                          <a:off x="4500562" y="3424937"/>
                          <a:ext cx="1428760" cy="1428760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97" name="Skupina 88"/>
                      <p:cNvGrpSpPr/>
                      <p:nvPr/>
                    </p:nvGrpSpPr>
                    <p:grpSpPr>
                      <a:xfrm>
                        <a:off x="1071539" y="1516952"/>
                        <a:ext cx="5651990" cy="3921836"/>
                        <a:chOff x="1071539" y="1516952"/>
                        <a:chExt cx="5651990" cy="3921836"/>
                      </a:xfrm>
                    </p:grpSpPr>
                    <p:grpSp>
                      <p:nvGrpSpPr>
                        <p:cNvPr id="98" name="Skupina 37"/>
                        <p:cNvGrpSpPr/>
                        <p:nvPr/>
                      </p:nvGrpSpPr>
                      <p:grpSpPr>
                        <a:xfrm>
                          <a:off x="1071539" y="1516952"/>
                          <a:ext cx="5651990" cy="3921836"/>
                          <a:chOff x="1071539" y="1516952"/>
                          <a:chExt cx="5651990" cy="3921836"/>
                        </a:xfrm>
                      </p:grpSpPr>
                      <p:cxnSp>
                        <p:nvCxnSpPr>
                          <p:cNvPr id="123" name="Přímá spojovací čára 122"/>
                          <p:cNvCxnSpPr/>
                          <p:nvPr/>
                        </p:nvCxnSpPr>
                        <p:spPr>
                          <a:xfrm rot="16200000" flipH="1">
                            <a:off x="1571604" y="1928803"/>
                            <a:ext cx="3357586" cy="3357586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24" name="Přímá spojovací čára 123"/>
                          <p:cNvCxnSpPr/>
                          <p:nvPr/>
                        </p:nvCxnSpPr>
                        <p:spPr>
                          <a:xfrm rot="16200000" flipH="1">
                            <a:off x="3117810" y="1937191"/>
                            <a:ext cx="3357586" cy="3357586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25" name="Přímá spojovací čára 124"/>
                          <p:cNvCxnSpPr/>
                          <p:nvPr/>
                        </p:nvCxnSpPr>
                        <p:spPr>
                          <a:xfrm rot="16200000" flipH="1">
                            <a:off x="1071539" y="2990788"/>
                            <a:ext cx="2448000" cy="244800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26" name="Přímá spojovací čára 125"/>
                          <p:cNvCxnSpPr/>
                          <p:nvPr/>
                        </p:nvCxnSpPr>
                        <p:spPr>
                          <a:xfrm rot="16200000" flipH="1">
                            <a:off x="4275529" y="1516952"/>
                            <a:ext cx="2448000" cy="244800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27" name="Přímá spojovací čára 126"/>
                          <p:cNvCxnSpPr/>
                          <p:nvPr/>
                        </p:nvCxnSpPr>
                        <p:spPr>
                          <a:xfrm flipV="1">
                            <a:off x="1554826" y="1571612"/>
                            <a:ext cx="3660116" cy="363319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28" name="Přímá spojovací čára 127"/>
                          <p:cNvCxnSpPr/>
                          <p:nvPr/>
                        </p:nvCxnSpPr>
                        <p:spPr>
                          <a:xfrm flipV="1">
                            <a:off x="2937315" y="1724012"/>
                            <a:ext cx="3660116" cy="363319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29" name="Přímá spojovací čára 128"/>
                          <p:cNvCxnSpPr/>
                          <p:nvPr/>
                        </p:nvCxnSpPr>
                        <p:spPr>
                          <a:xfrm rot="5400000" flipH="1" flipV="1">
                            <a:off x="4514025" y="3218001"/>
                            <a:ext cx="2132992" cy="2126362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0" name="Přímá spojovací čára 129"/>
                          <p:cNvCxnSpPr/>
                          <p:nvPr/>
                        </p:nvCxnSpPr>
                        <p:spPr>
                          <a:xfrm rot="5400000" flipH="1" flipV="1">
                            <a:off x="1269822" y="1789241"/>
                            <a:ext cx="2132992" cy="2126362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99" name="Skupina 63"/>
                        <p:cNvGrpSpPr/>
                        <p:nvPr/>
                      </p:nvGrpSpPr>
                      <p:grpSpPr>
                        <a:xfrm>
                          <a:off x="1597004" y="1928802"/>
                          <a:ext cx="4791108" cy="3246460"/>
                          <a:chOff x="1597004" y="1928802"/>
                          <a:chExt cx="4791108" cy="3246460"/>
                        </a:xfrm>
                      </p:grpSpPr>
                      <p:grpSp>
                        <p:nvGrpSpPr>
                          <p:cNvPr id="100" name="Skupina 42"/>
                          <p:cNvGrpSpPr/>
                          <p:nvPr/>
                        </p:nvGrpSpPr>
                        <p:grpSpPr>
                          <a:xfrm>
                            <a:off x="1609486" y="1928802"/>
                            <a:ext cx="4778626" cy="124778"/>
                            <a:chOff x="1609486" y="1928802"/>
                            <a:chExt cx="4778626" cy="124778"/>
                          </a:xfrm>
                        </p:grpSpPr>
                        <p:sp>
                          <p:nvSpPr>
                            <p:cNvPr id="119" name="Elipsa 118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1609486" y="1945580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120" name="Elipsa 119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3149590" y="193515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121" name="Elipsa 120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4718002" y="193515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122" name="Elipsa 121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280112" y="192880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grpSp>
                        <p:nvGrpSpPr>
                          <p:cNvPr id="101" name="Skupina 43"/>
                          <p:cNvGrpSpPr/>
                          <p:nvPr/>
                        </p:nvGrpSpPr>
                        <p:grpSpPr>
                          <a:xfrm>
                            <a:off x="1597004" y="3499486"/>
                            <a:ext cx="4778626" cy="124778"/>
                            <a:chOff x="1609486" y="1928802"/>
                            <a:chExt cx="4778626" cy="124778"/>
                          </a:xfrm>
                        </p:grpSpPr>
                        <p:sp>
                          <p:nvSpPr>
                            <p:cNvPr id="115" name="Elipsa 114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1609486" y="1945580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116" name="Elipsa 115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3149590" y="193515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117" name="Elipsa 116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4718002" y="193515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118" name="Elipsa 117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280112" y="192880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grpSp>
                        <p:nvGrpSpPr>
                          <p:cNvPr id="102" name="Skupina 48"/>
                          <p:cNvGrpSpPr/>
                          <p:nvPr/>
                        </p:nvGrpSpPr>
                        <p:grpSpPr>
                          <a:xfrm>
                            <a:off x="1597004" y="5050484"/>
                            <a:ext cx="4778626" cy="124778"/>
                            <a:chOff x="1609486" y="1928802"/>
                            <a:chExt cx="4778626" cy="124778"/>
                          </a:xfrm>
                        </p:grpSpPr>
                        <p:sp>
                          <p:nvSpPr>
                            <p:cNvPr id="111" name="Elipsa 110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1609486" y="1945580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112" name="Elipsa 111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3149590" y="193515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113" name="Elipsa 112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4718002" y="193515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114" name="Elipsa 113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6280112" y="192880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grpSp>
                        <p:nvGrpSpPr>
                          <p:cNvPr id="103" name="Skupina 53"/>
                          <p:cNvGrpSpPr/>
                          <p:nvPr/>
                        </p:nvGrpSpPr>
                        <p:grpSpPr>
                          <a:xfrm>
                            <a:off x="2377842" y="2712080"/>
                            <a:ext cx="3216516" cy="118428"/>
                            <a:chOff x="1609486" y="1935152"/>
                            <a:chExt cx="3216516" cy="118428"/>
                          </a:xfrm>
                        </p:grpSpPr>
                        <p:sp>
                          <p:nvSpPr>
                            <p:cNvPr id="108" name="Elipsa 107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1609486" y="1945580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109" name="Elipsa 108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3149590" y="193515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110" name="Elipsa 109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4718002" y="193515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  <p:grpSp>
                        <p:nvGrpSpPr>
                          <p:cNvPr id="104" name="Skupina 58"/>
                          <p:cNvGrpSpPr/>
                          <p:nvPr/>
                        </p:nvGrpSpPr>
                        <p:grpSpPr>
                          <a:xfrm>
                            <a:off x="2369904" y="4286256"/>
                            <a:ext cx="3216516" cy="118428"/>
                            <a:chOff x="1609486" y="1935152"/>
                            <a:chExt cx="3216516" cy="118428"/>
                          </a:xfrm>
                        </p:grpSpPr>
                        <p:sp>
                          <p:nvSpPr>
                            <p:cNvPr id="105" name="Elipsa 104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1609486" y="1945580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106" name="Elipsa 105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3149590" y="193515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  <p:sp>
                          <p:nvSpPr>
                            <p:cNvPr id="107" name="Elipsa 106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4718002" y="1935152"/>
                              <a:ext cx="108000" cy="108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>
                              <a:bevelT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cs-CZ"/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93" name="Skupina 168"/>
                    <p:cNvGrpSpPr/>
                    <p:nvPr/>
                  </p:nvGrpSpPr>
                  <p:grpSpPr>
                    <a:xfrm>
                      <a:off x="2435192" y="2786058"/>
                      <a:ext cx="1533554" cy="759066"/>
                      <a:chOff x="2435192" y="2786058"/>
                      <a:chExt cx="1533554" cy="759066"/>
                    </a:xfrm>
                  </p:grpSpPr>
                  <p:cxnSp>
                    <p:nvCxnSpPr>
                      <p:cNvPr id="94" name="Přímá spojovací šipka 93"/>
                      <p:cNvCxnSpPr>
                        <a:cxnSpLocks noChangeAspect="1"/>
                      </p:cNvCxnSpPr>
                      <p:nvPr/>
                    </p:nvCxnSpPr>
                    <p:spPr>
                      <a:xfrm rot="5400000" flipH="1">
                        <a:off x="2435192" y="2789124"/>
                        <a:ext cx="756000" cy="75600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Přímá spojovací šipka 94"/>
                      <p:cNvCxnSpPr>
                        <a:cxnSpLocks noChangeAspect="1"/>
                      </p:cNvCxnSpPr>
                      <p:nvPr/>
                    </p:nvCxnSpPr>
                    <p:spPr>
                      <a:xfrm rot="10800000" flipH="1">
                        <a:off x="3212746" y="2786058"/>
                        <a:ext cx="756000" cy="75600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FF00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91" name="Přímá spojovací šipka 90"/>
                  <p:cNvCxnSpPr/>
                  <p:nvPr/>
                </p:nvCxnSpPr>
                <p:spPr>
                  <a:xfrm rot="5400000" flipH="1" flipV="1">
                    <a:off x="2412091" y="2774687"/>
                    <a:ext cx="1570684" cy="12482"/>
                  </a:xfrm>
                  <a:prstGeom prst="straightConnector1">
                    <a:avLst/>
                  </a:prstGeom>
                  <a:ln w="19050">
                    <a:solidFill>
                      <a:srgbClr val="00B050"/>
                    </a:solidFill>
                    <a:headEnd type="none" w="med" len="med"/>
                    <a:tailEnd type="arrow" w="med" len="lg"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9" name="Přímá spojovací šipka 88"/>
                <p:cNvCxnSpPr/>
                <p:nvPr/>
              </p:nvCxnSpPr>
              <p:spPr>
                <a:xfrm rot="16200000" flipH="1">
                  <a:off x="3977892" y="2779621"/>
                  <a:ext cx="1588" cy="1548000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Skupina 69"/>
              <p:cNvGrpSpPr/>
              <p:nvPr/>
            </p:nvGrpSpPr>
            <p:grpSpPr>
              <a:xfrm>
                <a:off x="3000365" y="1520810"/>
                <a:ext cx="4191186" cy="4479959"/>
                <a:chOff x="3000365" y="1520810"/>
                <a:chExt cx="4191186" cy="4479959"/>
              </a:xfrm>
            </p:grpSpPr>
            <p:grpSp>
              <p:nvGrpSpPr>
                <p:cNvPr id="81" name="Skupina 66"/>
                <p:cNvGrpSpPr/>
                <p:nvPr/>
              </p:nvGrpSpPr>
              <p:grpSpPr>
                <a:xfrm>
                  <a:off x="3000365" y="1571612"/>
                  <a:ext cx="3786213" cy="4429157"/>
                  <a:chOff x="3000365" y="1571612"/>
                  <a:chExt cx="3786213" cy="4429157"/>
                </a:xfrm>
              </p:grpSpPr>
              <p:cxnSp>
                <p:nvCxnSpPr>
                  <p:cNvPr id="83" name="Přímá spojovací čára 82"/>
                  <p:cNvCxnSpPr/>
                  <p:nvPr/>
                </p:nvCxnSpPr>
                <p:spPr>
                  <a:xfrm rot="16200000" flipH="1">
                    <a:off x="1901543" y="2670434"/>
                    <a:ext cx="4429156" cy="2231512"/>
                  </a:xfrm>
                  <a:prstGeom prst="line">
                    <a:avLst/>
                  </a:prstGeom>
                  <a:ln w="19050">
                    <a:prstDash val="sys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Přímá spojovací čára 83"/>
                  <p:cNvCxnSpPr/>
                  <p:nvPr/>
                </p:nvCxnSpPr>
                <p:spPr>
                  <a:xfrm rot="16200000" flipH="1">
                    <a:off x="2258733" y="2670435"/>
                    <a:ext cx="4429156" cy="2231512"/>
                  </a:xfrm>
                  <a:prstGeom prst="line">
                    <a:avLst/>
                  </a:prstGeom>
                  <a:ln w="19050">
                    <a:prstDash val="sys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Přímá spojovací čára 84"/>
                  <p:cNvCxnSpPr/>
                  <p:nvPr/>
                </p:nvCxnSpPr>
                <p:spPr>
                  <a:xfrm rot="16200000" flipH="1">
                    <a:off x="2670426" y="2670434"/>
                    <a:ext cx="4429156" cy="2231512"/>
                  </a:xfrm>
                  <a:prstGeom prst="line">
                    <a:avLst/>
                  </a:prstGeom>
                  <a:ln w="19050">
                    <a:prstDash val="sys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Přímá spojovací čára 85"/>
                  <p:cNvCxnSpPr/>
                  <p:nvPr/>
                </p:nvCxnSpPr>
                <p:spPr>
                  <a:xfrm rot="16200000" flipH="1">
                    <a:off x="3048252" y="2670435"/>
                    <a:ext cx="4429156" cy="2231512"/>
                  </a:xfrm>
                  <a:prstGeom prst="line">
                    <a:avLst/>
                  </a:prstGeom>
                  <a:ln w="19050">
                    <a:prstDash val="sys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Přímá spojovací čára 86"/>
                  <p:cNvCxnSpPr/>
                  <p:nvPr/>
                </p:nvCxnSpPr>
                <p:spPr>
                  <a:xfrm rot="16200000" flipH="1">
                    <a:off x="3456244" y="2670435"/>
                    <a:ext cx="4429156" cy="2231512"/>
                  </a:xfrm>
                  <a:prstGeom prst="line">
                    <a:avLst/>
                  </a:prstGeom>
                  <a:ln w="19050">
                    <a:prstDash val="sys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2" name="Přímá spojovací šipka 81"/>
                <p:cNvCxnSpPr/>
                <p:nvPr/>
              </p:nvCxnSpPr>
              <p:spPr>
                <a:xfrm rot="5400000" flipH="1" flipV="1">
                  <a:off x="4180347" y="536014"/>
                  <a:ext cx="2026408" cy="3996000"/>
                </a:xfrm>
                <a:prstGeom prst="straightConnector1">
                  <a:avLst/>
                </a:prstGeom>
                <a:ln w="12700">
                  <a:solidFill>
                    <a:srgbClr val="0000FF"/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7" name="TextovéPole 76"/>
            <p:cNvSpPr txBox="1"/>
            <p:nvPr/>
          </p:nvSpPr>
          <p:spPr>
            <a:xfrm>
              <a:off x="3428993" y="1263835"/>
              <a:ext cx="937935" cy="405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(210)</a:t>
              </a:r>
              <a:endParaRPr lang="cs-CZ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8" name="TextovéPole 77"/>
            <p:cNvSpPr txBox="1"/>
            <p:nvPr/>
          </p:nvSpPr>
          <p:spPr>
            <a:xfrm>
              <a:off x="6250010" y="1319728"/>
              <a:ext cx="796919" cy="405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[</a:t>
              </a:r>
              <a:r>
                <a:rPr lang="cs-CZ" sz="1400" b="1" dirty="0" smtClean="0">
                  <a:solidFill>
                    <a:srgbClr val="0000FF"/>
                  </a:solidFill>
                </a:rPr>
                <a:t>210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]</a:t>
              </a:r>
              <a:endParaRPr lang="cs-CZ" sz="1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37" name="Tlačítko akce: Vlastní 136">
            <a:hlinkClick r:id="rId3" action="ppaction://hlinksldjump" highlightClick="1"/>
          </p:cNvPr>
          <p:cNvSpPr/>
          <p:nvPr/>
        </p:nvSpPr>
        <p:spPr>
          <a:xfrm>
            <a:off x="7643834" y="6215082"/>
            <a:ext cx="714380" cy="214314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Zp</a:t>
            </a:r>
            <a:r>
              <a:rPr lang="cs-CZ" sz="1400" dirty="0" err="1" smtClean="0"/>
              <a:t>ět</a:t>
            </a:r>
            <a:endParaRPr lang="cs-CZ" dirty="0"/>
          </a:p>
        </p:txBody>
      </p:sp>
      <p:sp>
        <p:nvSpPr>
          <p:cNvPr id="138" name="TextovéPole 137"/>
          <p:cNvSpPr txBox="1"/>
          <p:nvPr/>
        </p:nvSpPr>
        <p:spPr>
          <a:xfrm>
            <a:off x="4572000" y="285728"/>
            <a:ext cx="407196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Ke krystalovým rovinám a směrům -</a:t>
            </a:r>
            <a:r>
              <a:rPr lang="cs-CZ" i="1" dirty="0" smtClean="0"/>
              <a:t>1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572000" y="285728"/>
            <a:ext cx="407196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Ke krystalovým rovinám a směrům - </a:t>
            </a:r>
            <a:r>
              <a:rPr lang="cs-CZ" i="1" dirty="0" smtClean="0"/>
              <a:t>2</a:t>
            </a:r>
            <a:endParaRPr lang="cs-CZ" i="1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500034" y="857232"/>
            <a:ext cx="7143800" cy="1928826"/>
            <a:chOff x="428596" y="1071546"/>
            <a:chExt cx="7143800" cy="1928826"/>
          </a:xfrm>
        </p:grpSpPr>
        <p:sp>
          <p:nvSpPr>
            <p:cNvPr id="5" name="TextovéPole 4"/>
            <p:cNvSpPr txBox="1"/>
            <p:nvPr/>
          </p:nvSpPr>
          <p:spPr>
            <a:xfrm>
              <a:off x="428596" y="1071546"/>
              <a:ext cx="7143800" cy="6155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Vzdálenost krystalových rovin </a:t>
              </a:r>
              <a:r>
                <a:rPr lang="cs-CZ" i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(</a:t>
              </a:r>
              <a:r>
                <a:rPr lang="cs-CZ" i="1" dirty="0" err="1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hkl</a:t>
              </a:r>
              <a:r>
                <a:rPr lang="cs-CZ" i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) </a:t>
              </a:r>
              <a:r>
                <a:rPr lang="cs-CZ" dirty="0" smtClean="0">
                  <a:solidFill>
                    <a:srgbClr val="0000FF"/>
                  </a:solidFill>
                </a:rPr>
                <a:t> </a:t>
              </a:r>
              <a:r>
                <a:rPr lang="cs-CZ" dirty="0" smtClean="0">
                  <a:solidFill>
                    <a:srgbClr val="FF0000"/>
                  </a:solidFill>
                </a:rPr>
                <a:t>v</a:t>
              </a:r>
              <a:r>
                <a:rPr lang="cs-CZ" dirty="0" smtClean="0"/>
                <a:t> </a:t>
              </a:r>
              <a:r>
                <a:rPr lang="cs-CZ" dirty="0" smtClean="0">
                  <a:solidFill>
                    <a:srgbClr val="FF0000"/>
                  </a:solidFill>
                </a:rPr>
                <a:t>ortogonální souřadné soustavě 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vektory</a:t>
              </a:r>
              <a:r>
                <a:rPr lang="en-US" sz="1600" dirty="0" smtClean="0"/>
                <a:t> </a:t>
              </a:r>
              <a:r>
                <a:rPr lang="en-US" sz="1600" b="1" i="1" dirty="0" err="1" smtClean="0"/>
                <a:t>a</a:t>
              </a:r>
              <a:r>
                <a:rPr lang="en-US" baseline="-25000" dirty="0" err="1" smtClean="0"/>
                <a:t>1</a:t>
              </a:r>
              <a:r>
                <a:rPr lang="en-US" baseline="-25000" dirty="0" smtClean="0"/>
                <a:t> </a:t>
              </a:r>
              <a:r>
                <a:rPr lang="en-US" sz="1600" dirty="0" smtClean="0"/>
                <a:t>,</a:t>
              </a:r>
              <a:r>
                <a:rPr lang="en-US" sz="1600" b="1" i="1" dirty="0" smtClean="0"/>
                <a:t> </a:t>
              </a:r>
              <a:r>
                <a:rPr lang="en-US" sz="1600" b="1" i="1" dirty="0" err="1" smtClean="0"/>
                <a:t>a</a:t>
              </a:r>
              <a:r>
                <a:rPr lang="en-US" baseline="-25000" dirty="0" err="1" smtClean="0"/>
                <a:t>1</a:t>
              </a:r>
              <a:r>
                <a:rPr lang="en-US" baseline="-25000" dirty="0" smtClean="0"/>
                <a:t> </a:t>
              </a:r>
              <a:r>
                <a:rPr lang="en-US" sz="1600" dirty="0" smtClean="0"/>
                <a:t>, </a:t>
              </a:r>
              <a:r>
                <a:rPr lang="en-US" sz="1600" b="1" i="1" dirty="0" err="1" smtClean="0"/>
                <a:t>a</a:t>
              </a:r>
              <a:r>
                <a:rPr lang="en-US" baseline="-25000" dirty="0" err="1" smtClean="0"/>
                <a:t>1</a:t>
              </a:r>
              <a:r>
                <a:rPr lang="en-US" baseline="-25000" dirty="0" smtClean="0"/>
                <a:t> </a:t>
              </a:r>
              <a:r>
                <a:rPr lang="en-US" sz="1600" dirty="0" err="1" smtClean="0"/>
                <a:t>jsou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navz</a:t>
              </a:r>
              <a:r>
                <a:rPr lang="cs-CZ" sz="1600" dirty="0" err="1" smtClean="0"/>
                <a:t>ájem</a:t>
              </a:r>
              <a:r>
                <a:rPr lang="cs-CZ" sz="1600" dirty="0" smtClean="0"/>
                <a:t> kolmé).</a:t>
              </a:r>
              <a:endParaRPr lang="cs-CZ" baseline="-25000" dirty="0"/>
            </a:p>
          </p:txBody>
        </p:sp>
        <p:grpSp>
          <p:nvGrpSpPr>
            <p:cNvPr id="8" name="Skupina 7"/>
            <p:cNvGrpSpPr/>
            <p:nvPr/>
          </p:nvGrpSpPr>
          <p:grpSpPr>
            <a:xfrm>
              <a:off x="1928794" y="2000240"/>
              <a:ext cx="3786214" cy="1000132"/>
              <a:chOff x="2428860" y="1500174"/>
              <a:chExt cx="3786214" cy="1000132"/>
            </a:xfrm>
          </p:grpSpPr>
          <p:sp>
            <p:nvSpPr>
              <p:cNvPr id="7" name="Zaoblený obdélník 6"/>
              <p:cNvSpPr/>
              <p:nvPr/>
            </p:nvSpPr>
            <p:spPr>
              <a:xfrm>
                <a:off x="2428860" y="1500174"/>
                <a:ext cx="3786214" cy="1000132"/>
              </a:xfrm>
              <a:prstGeom prst="roundRect">
                <a:avLst/>
              </a:prstGeom>
              <a:solidFill>
                <a:srgbClr val="FFF3E7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6" name="Objekt 5"/>
              <p:cNvGraphicFramePr>
                <a:graphicFrameLocks noChangeAspect="1"/>
              </p:cNvGraphicFramePr>
              <p:nvPr/>
            </p:nvGraphicFramePr>
            <p:xfrm>
              <a:off x="2714611" y="1571612"/>
              <a:ext cx="3367791" cy="857256"/>
            </p:xfrm>
            <a:graphic>
              <a:graphicData uri="http://schemas.openxmlformats.org/presentationml/2006/ole">
                <p:oleObj spid="_x0000_s40962" name="Rovnice" r:id="rId4" imgW="2095200" imgH="533160" progId="Equation.3">
                  <p:embed/>
                </p:oleObj>
              </a:graphicData>
            </a:graphic>
          </p:graphicFrame>
        </p:grpSp>
      </p:grpSp>
      <p:sp>
        <p:nvSpPr>
          <p:cNvPr id="10" name="Tlačítko akce: Vlastní 9">
            <a:hlinkClick r:id="rId5" action="ppaction://hlinksldjump" highlightClick="1"/>
          </p:cNvPr>
          <p:cNvSpPr/>
          <p:nvPr/>
        </p:nvSpPr>
        <p:spPr>
          <a:xfrm>
            <a:off x="7786710" y="6429396"/>
            <a:ext cx="720000" cy="214314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Zpět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7215206" y="3214686"/>
            <a:ext cx="1643074" cy="2366070"/>
            <a:chOff x="6786578" y="2963238"/>
            <a:chExt cx="1643074" cy="2366070"/>
          </a:xfrm>
        </p:grpSpPr>
        <p:pic>
          <p:nvPicPr>
            <p:cNvPr id="14" name="Obrázek 13" descr="Christian Samuel Weis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72310" y="2963238"/>
              <a:ext cx="1548000" cy="1965960"/>
            </a:xfrm>
            <a:prstGeom prst="rect">
              <a:avLst/>
            </a:prstGeom>
          </p:spPr>
        </p:pic>
        <p:sp>
          <p:nvSpPr>
            <p:cNvPr id="15" name="TextovéPole 14"/>
            <p:cNvSpPr txBox="1"/>
            <p:nvPr/>
          </p:nvSpPr>
          <p:spPr>
            <a:xfrm>
              <a:off x="6786578" y="4929198"/>
              <a:ext cx="16430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 smtClean="0"/>
                <a:t>Christian Samuel Weiss</a:t>
              </a:r>
            </a:p>
            <a:p>
              <a:pPr algn="ctr"/>
              <a:r>
                <a:rPr lang="cs-CZ" sz="1000" dirty="0" smtClean="0"/>
                <a:t>(1780-1856)</a:t>
              </a:r>
              <a:endParaRPr lang="cs-CZ" sz="900" dirty="0"/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500034" y="3143248"/>
            <a:ext cx="41434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Pro všechny mříže platí</a:t>
            </a:r>
            <a:r>
              <a:rPr lang="cs-CZ" dirty="0" smtClean="0"/>
              <a:t> (</a:t>
            </a:r>
            <a:r>
              <a:rPr lang="cs-CZ" i="1" dirty="0" smtClean="0">
                <a:solidFill>
                  <a:srgbClr val="0000FF"/>
                </a:solidFill>
              </a:rPr>
              <a:t>Weiss </a:t>
            </a:r>
            <a:r>
              <a:rPr lang="cs-CZ" i="1" dirty="0" err="1" smtClean="0">
                <a:solidFill>
                  <a:srgbClr val="0000FF"/>
                </a:solidFill>
              </a:rPr>
              <a:t>zone</a:t>
            </a:r>
            <a:r>
              <a:rPr lang="cs-CZ" i="1" dirty="0" smtClean="0">
                <a:solidFill>
                  <a:srgbClr val="0000FF"/>
                </a:solidFill>
              </a:rPr>
              <a:t> </a:t>
            </a:r>
            <a:r>
              <a:rPr lang="cs-CZ" i="1" dirty="0" err="1" smtClean="0">
                <a:solidFill>
                  <a:srgbClr val="0000FF"/>
                </a:solidFill>
              </a:rPr>
              <a:t>law</a:t>
            </a:r>
            <a:r>
              <a:rPr lang="cs-CZ" dirty="0" smtClean="0"/>
              <a:t>):</a:t>
            </a:r>
            <a:endParaRPr lang="cs-CZ" dirty="0"/>
          </a:p>
        </p:txBody>
      </p:sp>
      <p:grpSp>
        <p:nvGrpSpPr>
          <p:cNvPr id="24" name="Skupina 23"/>
          <p:cNvGrpSpPr/>
          <p:nvPr/>
        </p:nvGrpSpPr>
        <p:grpSpPr>
          <a:xfrm>
            <a:off x="500034" y="3643314"/>
            <a:ext cx="4500594" cy="1000132"/>
            <a:chOff x="500034" y="3571876"/>
            <a:chExt cx="4500594" cy="1000132"/>
          </a:xfrm>
        </p:grpSpPr>
        <p:sp>
          <p:nvSpPr>
            <p:cNvPr id="17" name="TextovéPole 16"/>
            <p:cNvSpPr txBox="1"/>
            <p:nvPr/>
          </p:nvSpPr>
          <p:spPr>
            <a:xfrm>
              <a:off x="500034" y="3571876"/>
              <a:ext cx="4500594" cy="369332"/>
            </a:xfrm>
            <a:prstGeom prst="rect">
              <a:avLst/>
            </a:prstGeom>
            <a:solidFill>
              <a:srgbClr val="FFFFC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Jestliže </a:t>
              </a:r>
              <a:r>
                <a:rPr lang="cs-CZ" dirty="0" smtClean="0">
                  <a:solidFill>
                    <a:srgbClr val="0000FF"/>
                  </a:solidFill>
                </a:rPr>
                <a:t>směr </a:t>
              </a:r>
              <a:r>
                <a:rPr lang="en-US" dirty="0" smtClean="0">
                  <a:solidFill>
                    <a:srgbClr val="0000FF"/>
                  </a:solidFill>
                </a:rPr>
                <a:t>[</a:t>
              </a:r>
              <a:r>
                <a:rPr lang="en-US" i="1" dirty="0" err="1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uvw</a:t>
              </a:r>
              <a:r>
                <a:rPr lang="cs-CZ" i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</a:rPr>
                <a:t>] le</a:t>
              </a:r>
              <a:r>
                <a:rPr lang="cs-CZ" dirty="0" err="1" smtClean="0">
                  <a:solidFill>
                    <a:srgbClr val="0000FF"/>
                  </a:solidFill>
                </a:rPr>
                <a:t>ží</a:t>
              </a:r>
              <a:r>
                <a:rPr lang="cs-CZ" dirty="0" smtClean="0">
                  <a:solidFill>
                    <a:srgbClr val="0000FF"/>
                  </a:solidFill>
                </a:rPr>
                <a:t> v rovině (</a:t>
              </a:r>
              <a:r>
                <a:rPr lang="cs-CZ" i="1" dirty="0" err="1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hkl</a:t>
              </a:r>
              <a:r>
                <a:rPr lang="cs-CZ" i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dirty="0" smtClean="0">
                  <a:solidFill>
                    <a:srgbClr val="0000FF"/>
                  </a:solidFill>
                </a:rPr>
                <a:t>)</a:t>
              </a:r>
              <a:r>
                <a:rPr lang="cs-CZ" dirty="0" smtClean="0"/>
                <a:t>, potom</a:t>
              </a:r>
              <a:endParaRPr lang="cs-CZ" dirty="0"/>
            </a:p>
          </p:txBody>
        </p:sp>
        <p:grpSp>
          <p:nvGrpSpPr>
            <p:cNvPr id="23" name="Skupina 22"/>
            <p:cNvGrpSpPr/>
            <p:nvPr/>
          </p:nvGrpSpPr>
          <p:grpSpPr>
            <a:xfrm>
              <a:off x="1428728" y="4000504"/>
              <a:ext cx="2500330" cy="571504"/>
              <a:chOff x="1428728" y="3929066"/>
              <a:chExt cx="2500330" cy="571504"/>
            </a:xfrm>
          </p:grpSpPr>
          <p:sp>
            <p:nvSpPr>
              <p:cNvPr id="22" name="Zaoblený obdélník 21"/>
              <p:cNvSpPr/>
              <p:nvPr/>
            </p:nvSpPr>
            <p:spPr>
              <a:xfrm>
                <a:off x="1428728" y="3929066"/>
                <a:ext cx="2500330" cy="571504"/>
              </a:xfrm>
              <a:prstGeom prst="roundRect">
                <a:avLst/>
              </a:prstGeom>
              <a:solidFill>
                <a:srgbClr val="FFFFDD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8" name="Objekt 17"/>
              <p:cNvGraphicFramePr>
                <a:graphicFrameLocks noChangeAspect="1"/>
              </p:cNvGraphicFramePr>
              <p:nvPr/>
            </p:nvGraphicFramePr>
            <p:xfrm>
              <a:off x="1643042" y="4009835"/>
              <a:ext cx="2113665" cy="417514"/>
            </p:xfrm>
            <a:graphic>
              <a:graphicData uri="http://schemas.openxmlformats.org/presentationml/2006/ole">
                <p:oleObj spid="_x0000_s40964" name="Rovnice" r:id="rId7" imgW="1028520" imgH="203040" progId="Equation.3">
                  <p:embed/>
                </p:oleObj>
              </a:graphicData>
            </a:graphic>
          </p:graphicFrame>
        </p:grpSp>
      </p:grpSp>
      <p:grpSp>
        <p:nvGrpSpPr>
          <p:cNvPr id="25" name="Skupina 24"/>
          <p:cNvGrpSpPr/>
          <p:nvPr/>
        </p:nvGrpSpPr>
        <p:grpSpPr>
          <a:xfrm>
            <a:off x="500034" y="4774180"/>
            <a:ext cx="5572164" cy="1798092"/>
            <a:chOff x="571472" y="4774180"/>
            <a:chExt cx="5572164" cy="1798092"/>
          </a:xfrm>
        </p:grpSpPr>
        <p:sp>
          <p:nvSpPr>
            <p:cNvPr id="19" name="TextovéPole 18"/>
            <p:cNvSpPr txBox="1"/>
            <p:nvPr/>
          </p:nvSpPr>
          <p:spPr>
            <a:xfrm>
              <a:off x="571472" y="4774180"/>
              <a:ext cx="5572164" cy="369332"/>
            </a:xfrm>
            <a:prstGeom prst="rect">
              <a:avLst/>
            </a:prstGeom>
            <a:solidFill>
              <a:srgbClr val="FFFFC1"/>
            </a:solidFill>
          </p:spPr>
          <p:txBody>
            <a:bodyPr wrap="square" rtlCol="0">
              <a:spAutoFit/>
            </a:bodyPr>
            <a:lstStyle/>
            <a:p>
              <a:r>
                <a:rPr lang="cs-CZ" i="1" dirty="0" smtClean="0"/>
                <a:t>Odtud</a:t>
              </a:r>
              <a:r>
                <a:rPr lang="cs-CZ" dirty="0" smtClean="0"/>
                <a:t>: </a:t>
              </a:r>
              <a:r>
                <a:rPr lang="cs-CZ" dirty="0" smtClean="0">
                  <a:solidFill>
                    <a:srgbClr val="0000FF"/>
                  </a:solidFill>
                </a:rPr>
                <a:t>směr </a:t>
              </a:r>
              <a:r>
                <a:rPr lang="en-US" dirty="0" smtClean="0">
                  <a:solidFill>
                    <a:srgbClr val="0000FF"/>
                  </a:solidFill>
                </a:rPr>
                <a:t>[</a:t>
              </a:r>
              <a:r>
                <a:rPr lang="en-US" i="1" dirty="0" err="1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uvw</a:t>
              </a:r>
              <a:r>
                <a:rPr lang="cs-CZ" i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</a:rPr>
                <a:t>] </a:t>
              </a:r>
              <a:r>
                <a:rPr lang="cs-CZ" dirty="0" smtClean="0">
                  <a:solidFill>
                    <a:srgbClr val="0000FF"/>
                  </a:solidFill>
                </a:rPr>
                <a:t>průsečíku rovin  (</a:t>
              </a:r>
              <a:r>
                <a:rPr lang="cs-CZ" i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h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1</a:t>
              </a:r>
              <a:r>
                <a:rPr lang="cs-CZ" i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k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1</a:t>
              </a:r>
              <a:r>
                <a:rPr lang="cs-CZ" i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l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1</a:t>
              </a:r>
              <a:r>
                <a:rPr lang="cs-CZ" i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dirty="0" smtClean="0">
                  <a:solidFill>
                    <a:srgbClr val="0000FF"/>
                  </a:solidFill>
                </a:rPr>
                <a:t>), (</a:t>
              </a:r>
              <a:r>
                <a:rPr lang="cs-CZ" i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h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2</a:t>
              </a:r>
              <a:r>
                <a:rPr lang="cs-CZ" i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k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2</a:t>
              </a:r>
              <a:r>
                <a:rPr lang="cs-CZ" i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l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2</a:t>
              </a:r>
              <a:r>
                <a:rPr lang="cs-CZ" i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dirty="0" smtClean="0">
                  <a:solidFill>
                    <a:srgbClr val="0000FF"/>
                  </a:solidFill>
                </a:rPr>
                <a:t>)</a:t>
              </a:r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r>
                <a:rPr lang="en-US" dirty="0" smtClean="0"/>
                <a:t>je</a:t>
              </a:r>
              <a:endParaRPr lang="cs-CZ" dirty="0"/>
            </a:p>
          </p:txBody>
        </p:sp>
        <p:graphicFrame>
          <p:nvGraphicFramePr>
            <p:cNvPr id="20" name="Objekt 19"/>
            <p:cNvGraphicFramePr>
              <a:graphicFrameLocks noChangeAspect="1"/>
            </p:cNvGraphicFramePr>
            <p:nvPr/>
          </p:nvGraphicFramePr>
          <p:xfrm>
            <a:off x="1857356" y="5234474"/>
            <a:ext cx="1758956" cy="1337798"/>
          </p:xfrm>
          <a:graphic>
            <a:graphicData uri="http://schemas.openxmlformats.org/presentationml/2006/ole">
              <p:oleObj spid="_x0000_s40965" name="Rovnice" r:id="rId8" imgW="901440" imgH="6858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2478" b="4536"/>
          <a:stretch>
            <a:fillRect/>
          </a:stretch>
        </p:blipFill>
        <p:spPr bwMode="auto">
          <a:xfrm>
            <a:off x="1500166" y="714356"/>
            <a:ext cx="61920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572000" y="285728"/>
            <a:ext cx="407196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Ke krystalovým rovinám a směrům - </a:t>
            </a:r>
            <a:r>
              <a:rPr lang="cs-CZ" i="1" dirty="0" smtClean="0"/>
              <a:t>3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500694" y="285728"/>
            <a:ext cx="278608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Krystalov</a:t>
            </a:r>
            <a:r>
              <a:rPr lang="cs-CZ" dirty="0" smtClean="0">
                <a:solidFill>
                  <a:srgbClr val="0000FF"/>
                </a:solidFill>
              </a:rPr>
              <a:t>é mříže prvků</a:t>
            </a:r>
            <a:endParaRPr lang="cs-CZ" dirty="0">
              <a:solidFill>
                <a:srgbClr val="0000FF"/>
              </a:solidFill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81142"/>
            <a:ext cx="66960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266225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673496"/>
            <a:ext cx="61531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2928926" y="214290"/>
            <a:ext cx="592935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Millerovy-Bravaisovy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indexy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cs-CZ" b="1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hk</a:t>
            </a:r>
            <a:r>
              <a:rPr lang="cs-CZ" sz="6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cs-CZ" sz="8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l </a:t>
            </a:r>
            <a:r>
              <a:rPr lang="cs-CZ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cs-CZ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pro hexagon</a:t>
            </a:r>
            <a:r>
              <a:rPr lang="cs-CZ" dirty="0" err="1" smtClean="0">
                <a:solidFill>
                  <a:srgbClr val="0000FF"/>
                </a:solidFill>
              </a:rPr>
              <a:t>ální</a:t>
            </a:r>
            <a:r>
              <a:rPr lang="cs-CZ" dirty="0" smtClean="0">
                <a:solidFill>
                  <a:srgbClr val="0000FF"/>
                </a:solidFill>
              </a:rPr>
              <a:t> mříž - </a:t>
            </a:r>
            <a:r>
              <a:rPr lang="cs-CZ" i="1" dirty="0" smtClean="0">
                <a:solidFill>
                  <a:srgbClr val="0000FF"/>
                </a:solidFill>
              </a:rPr>
              <a:t>1</a:t>
            </a:r>
            <a:endParaRPr lang="cs-CZ" i="1" dirty="0">
              <a:solidFill>
                <a:srgbClr val="0000FF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86116" y="1773784"/>
            <a:ext cx="5072098" cy="461665"/>
          </a:xfrm>
          <a:prstGeom prst="rect">
            <a:avLst/>
          </a:prstGeom>
          <a:solidFill>
            <a:srgbClr val="FFFFC1"/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>
                <a:solidFill>
                  <a:srgbClr val="0000FF"/>
                </a:solidFill>
              </a:rPr>
              <a:t>Indexy nejsou nezávislé </a:t>
            </a:r>
            <a:r>
              <a:rPr lang="cs-CZ" sz="2400" dirty="0" smtClean="0"/>
              <a:t>. </a:t>
            </a:r>
            <a:r>
              <a:rPr lang="cs-CZ" sz="2000" dirty="0" smtClean="0"/>
              <a:t>Platí:</a:t>
            </a:r>
            <a:r>
              <a:rPr lang="cs-CZ" sz="2400" dirty="0" smtClean="0"/>
              <a:t>  </a:t>
            </a:r>
            <a:r>
              <a:rPr lang="cs-CZ" sz="2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-i = h + k</a:t>
            </a:r>
            <a:endParaRPr lang="cs-CZ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2468" y="2184434"/>
            <a:ext cx="5112000" cy="445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ovéPole 4"/>
          <p:cNvSpPr txBox="1"/>
          <p:nvPr/>
        </p:nvSpPr>
        <p:spPr>
          <a:xfrm>
            <a:off x="285720" y="730733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Proč se zavádí </a:t>
            </a:r>
            <a:r>
              <a:rPr lang="en-US" i="1" dirty="0" smtClean="0">
                <a:solidFill>
                  <a:srgbClr val="FF0000"/>
                </a:solidFill>
              </a:rPr>
              <a:t>?</a:t>
            </a:r>
            <a:r>
              <a:rPr lang="cs-CZ" i="1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P</a:t>
            </a:r>
            <a:r>
              <a:rPr lang="cs-CZ" dirty="0" err="1" smtClean="0"/>
              <a:t>ermutacemi</a:t>
            </a:r>
            <a:r>
              <a:rPr lang="cs-CZ" dirty="0" smtClean="0"/>
              <a:t> prvních tří indexů dostaneme ekvivalentní roviny</a:t>
            </a:r>
            <a:r>
              <a:rPr lang="en-US" dirty="0" smtClean="0"/>
              <a:t>.</a:t>
            </a:r>
            <a:endParaRPr lang="en-US" sz="700" dirty="0" smtClean="0"/>
          </a:p>
          <a:p>
            <a:r>
              <a:rPr lang="cs-CZ" sz="700" dirty="0" smtClean="0"/>
              <a:t> </a:t>
            </a:r>
            <a:endParaRPr lang="cs-CZ" dirty="0" smtClean="0"/>
          </a:p>
          <a:p>
            <a:r>
              <a:rPr lang="en-US" i="1" dirty="0" smtClean="0">
                <a:solidFill>
                  <a:srgbClr val="0000FF"/>
                </a:solidFill>
                <a:latin typeface="+mj-lt"/>
                <a:ea typeface="Cambria Math" pitchFamily="18" charset="0"/>
              </a:rPr>
              <a:t>P</a:t>
            </a:r>
            <a:r>
              <a:rPr lang="cs-CZ" i="1" dirty="0" err="1" smtClean="0">
                <a:solidFill>
                  <a:srgbClr val="0000FF"/>
                </a:solidFill>
                <a:latin typeface="+mj-lt"/>
                <a:ea typeface="Cambria Math" pitchFamily="18" charset="0"/>
              </a:rPr>
              <a:t>říklad</a:t>
            </a:r>
            <a:r>
              <a:rPr lang="cs-CZ" i="1" dirty="0" smtClean="0">
                <a:solidFill>
                  <a:srgbClr val="0000FF"/>
                </a:solidFill>
                <a:latin typeface="+mj-lt"/>
                <a:ea typeface="Cambria Math" pitchFamily="18" charset="0"/>
              </a:rPr>
              <a:t>: </a:t>
            </a:r>
            <a:endParaRPr lang="cs-CZ" i="1" dirty="0">
              <a:solidFill>
                <a:srgbClr val="0000FF"/>
              </a:solidFill>
              <a:latin typeface="+mj-lt"/>
              <a:ea typeface="Cambria Math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928926" y="214290"/>
            <a:ext cx="592935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Millerovy-Bravaisovy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indexy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cs-CZ" b="1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hk</a:t>
            </a:r>
            <a:r>
              <a:rPr lang="cs-CZ" sz="6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cs-CZ" sz="8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l </a:t>
            </a:r>
            <a:r>
              <a:rPr lang="cs-CZ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cs-CZ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pro hexagon</a:t>
            </a:r>
            <a:r>
              <a:rPr lang="cs-CZ" dirty="0" err="1" smtClean="0">
                <a:solidFill>
                  <a:srgbClr val="0000FF"/>
                </a:solidFill>
              </a:rPr>
              <a:t>ální</a:t>
            </a:r>
            <a:r>
              <a:rPr lang="cs-CZ" dirty="0" smtClean="0">
                <a:solidFill>
                  <a:srgbClr val="0000FF"/>
                </a:solidFill>
              </a:rPr>
              <a:t> mříž - </a:t>
            </a:r>
            <a:r>
              <a:rPr lang="cs-CZ" i="1" dirty="0" smtClean="0">
                <a:solidFill>
                  <a:srgbClr val="0000FF"/>
                </a:solidFill>
              </a:rPr>
              <a:t>2</a:t>
            </a:r>
            <a:endParaRPr lang="cs-CZ" i="1" dirty="0">
              <a:solidFill>
                <a:srgbClr val="0000FF"/>
              </a:solidFill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1000100" y="1500174"/>
            <a:ext cx="6429420" cy="428628"/>
            <a:chOff x="1000100" y="1571612"/>
            <a:chExt cx="6429420" cy="428628"/>
          </a:xfrm>
        </p:grpSpPr>
        <p:sp>
          <p:nvSpPr>
            <p:cNvPr id="17" name="Zaoblený obdélník 16"/>
            <p:cNvSpPr/>
            <p:nvPr/>
          </p:nvSpPr>
          <p:spPr>
            <a:xfrm>
              <a:off x="1000100" y="1571612"/>
              <a:ext cx="6429420" cy="428628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8" name="Skupina 11"/>
            <p:cNvGrpSpPr/>
            <p:nvPr/>
          </p:nvGrpSpPr>
          <p:grpSpPr>
            <a:xfrm>
              <a:off x="1142976" y="1643050"/>
              <a:ext cx="6187114" cy="338554"/>
              <a:chOff x="785786" y="1385265"/>
              <a:chExt cx="6187114" cy="338554"/>
            </a:xfrm>
          </p:grpSpPr>
          <p:grpSp>
            <p:nvGrpSpPr>
              <p:cNvPr id="19" name="Skupina 5"/>
              <p:cNvGrpSpPr/>
              <p:nvPr/>
            </p:nvGrpSpPr>
            <p:grpSpPr>
              <a:xfrm>
                <a:off x="785786" y="1385265"/>
                <a:ext cx="1767288" cy="338554"/>
                <a:chOff x="4181281" y="2568408"/>
                <a:chExt cx="1767288" cy="338554"/>
              </a:xfrm>
            </p:grpSpPr>
            <p:pic>
              <p:nvPicPr>
                <p:cNvPr id="21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181281" y="2571744"/>
                  <a:ext cx="676471" cy="288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" name="TextovéPole 21"/>
                <p:cNvSpPr txBox="1"/>
                <p:nvPr/>
              </p:nvSpPr>
              <p:spPr>
                <a:xfrm>
                  <a:off x="5041141" y="2568408"/>
                  <a:ext cx="9074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600" dirty="0" smtClean="0"/>
                    <a:t>zahrnuje</a:t>
                  </a:r>
                  <a:endParaRPr lang="cs-CZ" sz="1600" dirty="0"/>
                </a:p>
              </p:txBody>
            </p:sp>
          </p:grpSp>
          <p:pic>
            <p:nvPicPr>
              <p:cNvPr id="20" name="Picture 5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88338" y="1391412"/>
                <a:ext cx="4284562" cy="28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3" name="Tlačítko akce: Vlastní 22">
            <a:hlinkClick r:id="rId6" action="ppaction://hlinksldjump" highlightClick="1"/>
          </p:cNvPr>
          <p:cNvSpPr/>
          <p:nvPr/>
        </p:nvSpPr>
        <p:spPr>
          <a:xfrm>
            <a:off x="7643834" y="6357958"/>
            <a:ext cx="785818" cy="28575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Zpět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228570" y="571480"/>
            <a:ext cx="8715436" cy="4308358"/>
            <a:chOff x="285720" y="828660"/>
            <a:chExt cx="8715436" cy="4308358"/>
          </a:xfrm>
        </p:grpSpPr>
        <p:pic>
          <p:nvPicPr>
            <p:cNvPr id="2" name="Obrázek 1" descr="operacesymetri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834" y="828660"/>
              <a:ext cx="8533446" cy="4071966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285720" y="2143116"/>
              <a:ext cx="864399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identita</a:t>
              </a:r>
              <a:r>
                <a:rPr lang="en-US" sz="1600" dirty="0" smtClean="0"/>
                <a:t>        </a:t>
              </a:r>
              <a:r>
                <a:rPr lang="cs-CZ" sz="1600" dirty="0" smtClean="0"/>
                <a:t>     </a:t>
              </a:r>
              <a:r>
                <a:rPr lang="en-US" sz="1600" dirty="0" smtClean="0"/>
                <a:t>  </a:t>
              </a:r>
              <a:r>
                <a:rPr lang="cs-CZ" sz="1600" dirty="0" smtClean="0"/>
                <a:t>  </a:t>
              </a:r>
              <a:r>
                <a:rPr lang="en-US" sz="1600" dirty="0" smtClean="0"/>
                <a:t>n-</a:t>
              </a:r>
              <a:r>
                <a:rPr lang="cs-CZ" sz="1600" dirty="0" smtClean="0"/>
                <a:t>četná rotační osa               střed symetrie (inverze)          n-četná nevlastní rotační osa</a:t>
              </a:r>
              <a:endParaRPr lang="en-US" sz="1600" dirty="0" smtClean="0"/>
            </a:p>
            <a:p>
              <a:r>
                <a:rPr lang="en-US" sz="2000" dirty="0" smtClean="0"/>
                <a:t>      </a:t>
              </a:r>
              <a:r>
                <a:rPr lang="en-US" sz="2000" i="1" dirty="0" smtClean="0"/>
                <a:t>E</a:t>
              </a:r>
              <a:r>
                <a:rPr lang="cs-CZ" sz="2000" i="1" dirty="0" smtClean="0"/>
                <a:t>                             </a:t>
              </a:r>
              <a:r>
                <a:rPr lang="cs-CZ" sz="2000" i="1" dirty="0" err="1" smtClean="0"/>
                <a:t>C</a:t>
              </a:r>
              <a:r>
                <a:rPr lang="cs-CZ" sz="2000" i="1" baseline="-25000" dirty="0" err="1" smtClean="0"/>
                <a:t>n</a:t>
              </a:r>
              <a:r>
                <a:rPr lang="cs-CZ" sz="2000" i="1" dirty="0" smtClean="0"/>
                <a:t>                                     i                                                 </a:t>
              </a:r>
              <a:r>
                <a:rPr lang="cs-CZ" sz="2000" i="1" dirty="0" err="1" smtClean="0"/>
                <a:t>S</a:t>
              </a:r>
              <a:r>
                <a:rPr lang="cs-CZ" sz="2000" i="1" baseline="-25000" dirty="0" err="1" smtClean="0"/>
                <a:t>n</a:t>
              </a:r>
              <a:r>
                <a:rPr lang="cs-CZ" sz="2000" i="1" baseline="-25000" dirty="0" smtClean="0"/>
                <a:t>                                            </a:t>
              </a:r>
              <a:endParaRPr lang="cs-CZ" sz="2000" i="1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357158" y="4429132"/>
              <a:ext cx="8643998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rovina zrcadlení</a:t>
              </a:r>
              <a:r>
                <a:rPr lang="en-US" sz="1600" dirty="0" smtClean="0"/>
                <a:t>        </a:t>
              </a:r>
              <a:r>
                <a:rPr lang="cs-CZ" sz="1600" dirty="0" smtClean="0"/>
                <a:t>     </a:t>
              </a:r>
              <a:r>
                <a:rPr lang="en-US" sz="1600" dirty="0" smtClean="0"/>
                <a:t> </a:t>
              </a:r>
              <a:r>
                <a:rPr lang="cs-CZ" sz="1600" dirty="0" smtClean="0"/>
                <a:t>rovina zrcadlení                   rovina zrcadlení                                   rovina zrcadlení</a:t>
              </a:r>
            </a:p>
            <a:p>
              <a:r>
                <a:rPr lang="cs-CZ" sz="1600" dirty="0" smtClean="0"/>
                <a:t>            </a:t>
              </a:r>
              <a:r>
                <a:rPr lang="el-GR" sz="2400" i="1" dirty="0" smtClean="0"/>
                <a:t>σ</a:t>
              </a:r>
              <a:r>
                <a:rPr lang="cs-CZ" sz="2000" i="1" dirty="0" smtClean="0"/>
                <a:t>                               </a:t>
              </a:r>
              <a:r>
                <a:rPr lang="el-GR" sz="2400" i="1" dirty="0" smtClean="0"/>
                <a:t>σ</a:t>
              </a:r>
              <a:r>
                <a:rPr lang="cs-CZ" sz="2400" i="1" baseline="-25000" dirty="0" smtClean="0"/>
                <a:t>h</a:t>
              </a:r>
              <a:r>
                <a:rPr lang="cs-CZ" sz="2000" i="1" dirty="0" smtClean="0"/>
                <a:t>                                  </a:t>
              </a:r>
              <a:r>
                <a:rPr lang="el-GR" sz="2400" i="1" dirty="0" smtClean="0"/>
                <a:t>σ</a:t>
              </a:r>
              <a:r>
                <a:rPr lang="cs-CZ" sz="2400" i="1" baseline="-25000" dirty="0" smtClean="0"/>
                <a:t>v</a:t>
              </a:r>
              <a:r>
                <a:rPr lang="el-GR" sz="1600" i="1" dirty="0" smtClean="0"/>
                <a:t> </a:t>
              </a:r>
              <a:r>
                <a:rPr lang="cs-CZ" sz="1600" i="1" dirty="0" smtClean="0"/>
                <a:t>                                                         </a:t>
              </a:r>
              <a:r>
                <a:rPr lang="el-GR" sz="2400" i="1" dirty="0" smtClean="0"/>
                <a:t>σ</a:t>
              </a:r>
              <a:r>
                <a:rPr lang="cs-CZ" sz="2400" i="1" baseline="-25000" dirty="0" smtClean="0"/>
                <a:t>d</a:t>
              </a:r>
              <a:r>
                <a:rPr lang="el-GR" i="1" dirty="0" smtClean="0"/>
                <a:t> </a:t>
              </a:r>
              <a:r>
                <a:rPr lang="cs-CZ" i="1" baseline="-25000" dirty="0" smtClean="0"/>
                <a:t>                      </a:t>
              </a:r>
              <a:endParaRPr lang="cs-CZ" i="1" dirty="0"/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4857752" y="142852"/>
            <a:ext cx="3786214" cy="400110"/>
          </a:xfrm>
          <a:prstGeom prst="rect">
            <a:avLst/>
          </a:prstGeom>
          <a:solidFill>
            <a:srgbClr val="F2F6EA"/>
          </a:solidFill>
          <a:ln w="19050" cap="rnd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Prvky symetrie a operace symetrie</a:t>
            </a:r>
            <a:endParaRPr lang="cs-CZ" sz="20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2333652" y="5072074"/>
          <a:ext cx="6096000" cy="15341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500330"/>
                <a:gridCol w="35956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0" i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Prvek symetrie</a:t>
                      </a:r>
                      <a:endParaRPr lang="cs-CZ" b="0" i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i="1" dirty="0" smtClean="0">
                          <a:latin typeface="Cambria" pitchFamily="18" charset="0"/>
                        </a:rPr>
                        <a:t>Operace symetrie</a:t>
                      </a:r>
                      <a:endParaRPr lang="cs-CZ" b="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3A3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n-četná</a:t>
                      </a:r>
                      <a:r>
                        <a:rPr lang="cs-CZ" sz="1600" baseline="0" dirty="0" smtClean="0">
                          <a:latin typeface="Cambria" pitchFamily="18" charset="0"/>
                        </a:rPr>
                        <a:t> rotační osa  </a:t>
                      </a:r>
                      <a:r>
                        <a:rPr lang="cs-CZ" sz="1800" i="1" baseline="0" dirty="0" err="1" smtClean="0">
                          <a:latin typeface="+mj-lt"/>
                        </a:rPr>
                        <a:t>C</a:t>
                      </a:r>
                      <a:r>
                        <a:rPr lang="cs-CZ" sz="1800" i="1" baseline="-25000" dirty="0" err="1" smtClean="0">
                          <a:latin typeface="+mj-lt"/>
                        </a:rPr>
                        <a:t>n</a:t>
                      </a:r>
                      <a:endParaRPr lang="cs-CZ" sz="1600" i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rotace o úhly  </a:t>
                      </a:r>
                      <a:r>
                        <a:rPr lang="en-US" i="1" dirty="0" smtClean="0"/>
                        <a:t>(</a:t>
                      </a:r>
                      <a:r>
                        <a:rPr lang="cs-CZ" i="1" dirty="0" smtClean="0"/>
                        <a:t>2</a:t>
                      </a:r>
                      <a:r>
                        <a:rPr lang="el-GR" i="1" dirty="0" smtClean="0"/>
                        <a:t>π</a:t>
                      </a:r>
                      <a:r>
                        <a:rPr lang="en-US" i="1" dirty="0" smtClean="0"/>
                        <a:t>/n).k</a:t>
                      </a:r>
                      <a:r>
                        <a:rPr lang="en-US" i="1" baseline="0" dirty="0" smtClean="0"/>
                        <a:t>   (k=0,1,…,n-1)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mbria" pitchFamily="18" charset="0"/>
                        </a:rPr>
                        <a:t>st</a:t>
                      </a:r>
                      <a:r>
                        <a:rPr lang="cs-CZ" sz="1600" dirty="0" err="1" smtClean="0">
                          <a:latin typeface="Cambria" pitchFamily="18" charset="0"/>
                        </a:rPr>
                        <a:t>řed</a:t>
                      </a:r>
                      <a:r>
                        <a:rPr lang="cs-CZ" sz="1600" baseline="0" dirty="0" smtClean="0">
                          <a:latin typeface="Cambria" pitchFamily="18" charset="0"/>
                        </a:rPr>
                        <a:t> symetrie            </a:t>
                      </a:r>
                      <a:r>
                        <a:rPr lang="cs-CZ" sz="2000" i="1" baseline="0" dirty="0" smtClean="0">
                          <a:latin typeface="+mj-lt"/>
                        </a:rPr>
                        <a:t>I</a:t>
                      </a:r>
                      <a:endParaRPr lang="cs-CZ" sz="1600" i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inverze </a:t>
                      </a:r>
                      <a:r>
                        <a:rPr lang="cs-CZ" sz="1600" baseline="0" dirty="0" smtClean="0">
                          <a:latin typeface="Cambria" pitchFamily="18" charset="0"/>
                        </a:rPr>
                        <a:t> vzhledem k bodu symetrie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rovina zrcadlení     </a:t>
                      </a:r>
                      <a:r>
                        <a:rPr lang="el-GR" sz="2000" i="1" dirty="0" smtClean="0">
                          <a:latin typeface="+mj-lt"/>
                        </a:rPr>
                        <a:t>σ</a:t>
                      </a:r>
                      <a:r>
                        <a:rPr lang="cs-CZ" sz="2000" i="1" baseline="-25000" dirty="0" smtClean="0">
                          <a:latin typeface="+mj-lt"/>
                        </a:rPr>
                        <a:t>(-,h,v,d)</a:t>
                      </a:r>
                      <a:endParaRPr lang="cs-CZ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ambria" pitchFamily="18" charset="0"/>
                        </a:rPr>
                        <a:t>zrcadlení v rovině</a:t>
                      </a:r>
                      <a:endParaRPr lang="cs-CZ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819166" y="5083745"/>
            <a:ext cx="15001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Terminologie: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786446" y="6072206"/>
            <a:ext cx="2786082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cap="small" dirty="0" smtClean="0"/>
              <a:t>Jan </a:t>
            </a:r>
            <a:r>
              <a:rPr lang="en-US" sz="1200" cap="small" dirty="0" err="1" smtClean="0"/>
              <a:t>Cel</a:t>
            </a:r>
            <a:r>
              <a:rPr lang="cs-CZ" sz="1200" cap="small" dirty="0" smtClean="0"/>
              <a:t>ý</a:t>
            </a:r>
            <a:r>
              <a:rPr lang="cs-CZ" sz="1200" dirty="0" smtClean="0"/>
              <a:t>, poslední úprava: 17.10.2009</a:t>
            </a:r>
            <a:endParaRPr lang="cs-CZ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351357" y="214290"/>
            <a:ext cx="256762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Operace symetrie krychle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http://www.nyu.edu/classes/tuckerman/honors.chem/lectures/lecture_20/cube_symmet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4" y="1000108"/>
            <a:ext cx="8580466" cy="498525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631934" y="3105835"/>
            <a:ext cx="1440000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rtlCol="0">
            <a:spAutoFit/>
          </a:bodyPr>
          <a:lstStyle/>
          <a:p>
            <a:pPr algn="ctr"/>
            <a:r>
              <a:rPr lang="cs-CZ" sz="1600" dirty="0" smtClean="0"/>
              <a:t>Čtyři </a:t>
            </a:r>
            <a:r>
              <a:rPr lang="cs-CZ" sz="1600" i="1" dirty="0" err="1" smtClean="0"/>
              <a:t>C</a:t>
            </a:r>
            <a:r>
              <a:rPr lang="cs-CZ" baseline="-25000" dirty="0" err="1" smtClean="0"/>
              <a:t>3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2910" y="3105835"/>
            <a:ext cx="1440000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rtlCol="0">
            <a:spAutoFit/>
          </a:bodyPr>
          <a:lstStyle/>
          <a:p>
            <a:pPr algn="ctr"/>
            <a:r>
              <a:rPr lang="cs-CZ" sz="1600" dirty="0" smtClean="0"/>
              <a:t>Tři </a:t>
            </a:r>
            <a:r>
              <a:rPr lang="cs-CZ" sz="1600" i="1" dirty="0" err="1" smtClean="0"/>
              <a:t>C</a:t>
            </a:r>
            <a:r>
              <a:rPr lang="cs-CZ" b="1" baseline="-25000" dirty="0" err="1" smtClean="0"/>
              <a:t>4</a:t>
            </a:r>
            <a:endParaRPr lang="cs-CZ" sz="1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846512" y="3105835"/>
            <a:ext cx="1440000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rtlCol="0">
            <a:spAutoFit/>
          </a:bodyPr>
          <a:lstStyle/>
          <a:p>
            <a:pPr algn="ctr"/>
            <a:r>
              <a:rPr lang="cs-CZ" sz="1600" dirty="0" smtClean="0"/>
              <a:t>Šest </a:t>
            </a:r>
            <a:r>
              <a:rPr lang="cs-CZ" sz="1600" i="1" dirty="0" err="1" smtClean="0"/>
              <a:t>C</a:t>
            </a:r>
            <a:r>
              <a:rPr lang="cs-CZ" b="1" baseline="-25000" dirty="0" err="1" smtClean="0"/>
              <a:t>2</a:t>
            </a:r>
            <a:endParaRPr lang="cs-CZ" sz="16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918214" y="3143248"/>
            <a:ext cx="1440000" cy="29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rtlCol="0">
            <a:spAutoFit/>
          </a:bodyPr>
          <a:lstStyle/>
          <a:p>
            <a:pPr algn="ctr"/>
            <a:r>
              <a:rPr lang="cs-CZ" sz="1600" dirty="0" smtClean="0"/>
              <a:t>střed symetrie</a:t>
            </a:r>
            <a:endParaRPr lang="cs-CZ" sz="16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143240" y="5636942"/>
            <a:ext cx="2082942" cy="29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rtlCol="0">
            <a:spAutoFit/>
          </a:bodyPr>
          <a:lstStyle/>
          <a:p>
            <a:pPr algn="ctr"/>
            <a:r>
              <a:rPr lang="cs-CZ" sz="1600" dirty="0" smtClean="0"/>
              <a:t>Devět zrcadlových rovin</a:t>
            </a:r>
            <a:endParaRPr lang="cs-CZ" sz="16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5720" y="5779818"/>
            <a:ext cx="1643074" cy="29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rtlCol="0">
            <a:spAutoFit/>
          </a:bodyPr>
          <a:lstStyle/>
          <a:p>
            <a:pPr algn="ctr"/>
            <a:endParaRPr lang="cs-CZ" sz="1600" b="1" dirty="0"/>
          </a:p>
        </p:txBody>
      </p:sp>
      <p:sp>
        <p:nvSpPr>
          <p:cNvPr id="11" name="Tlačítko akce: Vlastní 10">
            <a:hlinkClick r:id="rId3" action="ppaction://hlinksldjump" highlightClick="1"/>
          </p:cNvPr>
          <p:cNvSpPr/>
          <p:nvPr/>
        </p:nvSpPr>
        <p:spPr>
          <a:xfrm>
            <a:off x="7429520" y="6143644"/>
            <a:ext cx="1285884" cy="214314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Zpět na </a:t>
            </a:r>
            <a:r>
              <a:rPr lang="cs-CZ" sz="1200" i="1" dirty="0" err="1" smtClean="0">
                <a:latin typeface="Cambria Math" pitchFamily="18" charset="0"/>
                <a:ea typeface="Cambria Math" pitchFamily="18" charset="0"/>
              </a:rPr>
              <a:t>O</a:t>
            </a:r>
            <a:r>
              <a:rPr lang="cs-CZ" sz="1200" i="1" baseline="-25000" dirty="0" err="1" smtClean="0">
                <a:latin typeface="Cambria Math" pitchFamily="18" charset="0"/>
                <a:ea typeface="Cambria Math" pitchFamily="18" charset="0"/>
              </a:rPr>
              <a:t>h</a:t>
            </a:r>
            <a:endParaRPr lang="cs-CZ" i="1" baseline="-250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57818" y="209528"/>
            <a:ext cx="3357586" cy="400110"/>
          </a:xfrm>
          <a:prstGeom prst="rect">
            <a:avLst/>
          </a:prstGeom>
          <a:solidFill>
            <a:srgbClr val="F2F6EA"/>
          </a:solidFill>
          <a:ln w="19050" cap="rnd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i="1" dirty="0" smtClean="0">
                <a:solidFill>
                  <a:schemeClr val="accent2">
                    <a:lumMod val="75000"/>
                  </a:schemeClr>
                </a:solidFill>
              </a:rPr>
              <a:t>Grupa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: matematická definice</a:t>
            </a:r>
            <a:endParaRPr lang="cs-CZ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2910" y="714356"/>
            <a:ext cx="7929618" cy="566308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/>
              <a:t> </a:t>
            </a:r>
            <a:r>
              <a:rPr lang="cs-CZ" dirty="0" smtClean="0">
                <a:solidFill>
                  <a:srgbClr val="FF0000"/>
                </a:solidFill>
                <a:latin typeface="Calibri" pitchFamily="34" charset="0"/>
                <a:ea typeface="Cambria Math"/>
              </a:rPr>
              <a:t>Množina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>
                <a:solidFill>
                  <a:srgbClr val="FF0000"/>
                </a:solidFill>
                <a:latin typeface="Cambria Math"/>
                <a:ea typeface="Cambria Math"/>
              </a:rPr>
              <a:t>𝓖 </a:t>
            </a:r>
            <a:r>
              <a:rPr lang="cs-CZ" dirty="0" smtClean="0">
                <a:latin typeface="Calibri" pitchFamily="34" charset="0"/>
                <a:ea typeface="Cambria Math"/>
              </a:rPr>
              <a:t>s prvky</a:t>
            </a:r>
            <a:r>
              <a:rPr lang="cs-CZ" sz="2000" dirty="0" smtClean="0">
                <a:latin typeface="Cambria Math"/>
                <a:ea typeface="Cambria Math"/>
              </a:rPr>
              <a:t> </a:t>
            </a:r>
            <a:r>
              <a:rPr lang="cs-CZ" sz="2000" b="1" i="1" dirty="0" err="1" smtClean="0">
                <a:latin typeface="Cambria Math"/>
                <a:ea typeface="Cambria Math"/>
              </a:rPr>
              <a:t>g</a:t>
            </a:r>
            <a:r>
              <a:rPr lang="cs-CZ" sz="2000" b="1" i="1" baseline="-25000" dirty="0" err="1" smtClean="0">
                <a:latin typeface="Cambria Math"/>
                <a:ea typeface="Cambria Math"/>
              </a:rPr>
              <a:t>1</a:t>
            </a:r>
            <a:r>
              <a:rPr lang="cs-CZ" sz="2000" b="1" i="1" baseline="-25000" dirty="0" smtClean="0">
                <a:latin typeface="Cambria Math"/>
                <a:ea typeface="Cambria Math"/>
              </a:rPr>
              <a:t> </a:t>
            </a:r>
            <a:r>
              <a:rPr lang="cs-CZ" sz="2000" b="1" i="1" dirty="0" smtClean="0">
                <a:latin typeface="Cambria Math"/>
                <a:ea typeface="Cambria Math"/>
              </a:rPr>
              <a:t> , </a:t>
            </a:r>
            <a:r>
              <a:rPr lang="cs-CZ" sz="2000" b="1" i="1" dirty="0" err="1" smtClean="0">
                <a:latin typeface="Cambria Math"/>
                <a:ea typeface="Cambria Math"/>
              </a:rPr>
              <a:t>g</a:t>
            </a:r>
            <a:r>
              <a:rPr lang="cs-CZ" sz="2000" b="1" i="1" baseline="-25000" dirty="0" err="1" smtClean="0">
                <a:latin typeface="Cambria Math"/>
                <a:ea typeface="Cambria Math"/>
              </a:rPr>
              <a:t>2</a:t>
            </a:r>
            <a:r>
              <a:rPr lang="cs-CZ" sz="2000" b="1" i="1" dirty="0" smtClean="0">
                <a:latin typeface="Cambria Math"/>
                <a:ea typeface="Cambria Math"/>
              </a:rPr>
              <a:t> , … , </a:t>
            </a:r>
            <a:r>
              <a:rPr lang="cs-CZ" sz="2000" b="1" i="1" dirty="0" err="1" smtClean="0">
                <a:latin typeface="Cambria Math"/>
                <a:ea typeface="Cambria Math"/>
              </a:rPr>
              <a:t>g</a:t>
            </a:r>
            <a:r>
              <a:rPr lang="cs-CZ" sz="2000" b="1" i="1" baseline="-25000" dirty="0" err="1" smtClean="0">
                <a:latin typeface="Cambria Math"/>
                <a:ea typeface="Cambria Math"/>
              </a:rPr>
              <a:t>n</a:t>
            </a:r>
            <a:r>
              <a:rPr lang="cs-CZ" sz="2000" dirty="0" smtClean="0">
                <a:latin typeface="Cambria Math"/>
                <a:ea typeface="Cambria Math"/>
              </a:rPr>
              <a:t>  </a:t>
            </a:r>
            <a:r>
              <a:rPr lang="cs-CZ" dirty="0" smtClean="0">
                <a:solidFill>
                  <a:srgbClr val="FF0000"/>
                </a:solidFill>
                <a:latin typeface="+mj-lt"/>
                <a:ea typeface="Cambria Math"/>
              </a:rPr>
              <a:t>je grupou, jestliže</a:t>
            </a:r>
            <a:endParaRPr lang="cs-CZ" sz="2000" dirty="0" smtClean="0">
              <a:solidFill>
                <a:srgbClr val="FF0000"/>
              </a:solidFill>
              <a:latin typeface="+mj-lt"/>
              <a:ea typeface="Cambria Math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dirty="0" smtClean="0">
                <a:latin typeface="Cambria Math"/>
                <a:ea typeface="Cambria Math"/>
              </a:rPr>
              <a:t>  </a:t>
            </a:r>
            <a:r>
              <a:rPr lang="en-US" sz="1600" dirty="0" err="1" smtClean="0">
                <a:latin typeface="+mj-lt"/>
                <a:ea typeface="Cambria Math"/>
              </a:rPr>
              <a:t>na</a:t>
            </a:r>
            <a:r>
              <a:rPr lang="en-US" sz="1600" dirty="0" smtClean="0">
                <a:latin typeface="+mj-lt"/>
                <a:ea typeface="Cambria Math"/>
              </a:rPr>
              <a:t> </a:t>
            </a:r>
            <a:r>
              <a:rPr lang="en-US" sz="1600" dirty="0" err="1" smtClean="0">
                <a:latin typeface="+mj-lt"/>
                <a:ea typeface="Cambria Math"/>
              </a:rPr>
              <a:t>mno</a:t>
            </a:r>
            <a:r>
              <a:rPr lang="cs-CZ" sz="1600" dirty="0" err="1" smtClean="0">
                <a:latin typeface="+mj-lt"/>
                <a:ea typeface="Cambria Math"/>
              </a:rPr>
              <a:t>žině</a:t>
            </a:r>
            <a:r>
              <a:rPr lang="cs-CZ" sz="1600" dirty="0" smtClean="0">
                <a:latin typeface="+mj-lt"/>
                <a:ea typeface="Cambria Math"/>
              </a:rPr>
              <a:t> </a:t>
            </a:r>
            <a:r>
              <a:rPr lang="cs-CZ" dirty="0" smtClean="0">
                <a:latin typeface="+mj-lt"/>
                <a:ea typeface="Cambria Math"/>
              </a:rPr>
              <a:t> </a:t>
            </a:r>
            <a:r>
              <a:rPr lang="cs-CZ" sz="1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mbria Math"/>
              </a:rPr>
              <a:t>je</a:t>
            </a:r>
            <a:r>
              <a:rPr lang="cs-CZ" sz="16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mbria Math"/>
              </a:rPr>
              <a:t>  </a:t>
            </a:r>
            <a:r>
              <a:rPr lang="cs-CZ" sz="1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mbria Math"/>
              </a:rPr>
              <a:t>definovaná operace, </a:t>
            </a:r>
            <a:r>
              <a:rPr lang="cs-CZ" sz="1600" dirty="0" smtClean="0">
                <a:latin typeface="+mj-lt"/>
                <a:ea typeface="Cambria Math"/>
              </a:rPr>
              <a:t>(budeme ji značit </a:t>
            </a:r>
            <a:r>
              <a:rPr lang="cs-CZ" sz="1600" dirty="0" smtClean="0">
                <a:latin typeface="Cambria Math"/>
                <a:ea typeface="Cambria Math"/>
              </a:rPr>
              <a:t>⊗ </a:t>
            </a:r>
            <a:r>
              <a:rPr lang="cs-CZ" sz="1600" dirty="0" smtClean="0">
                <a:latin typeface="+mj-lt"/>
                <a:ea typeface="Cambria Math"/>
              </a:rPr>
              <a:t>a nazývat  násobení), která</a:t>
            </a:r>
            <a:r>
              <a:rPr lang="cs-CZ" dirty="0" smtClean="0">
                <a:latin typeface="+mj-lt"/>
                <a:ea typeface="Cambria Math"/>
              </a:rPr>
              <a:t/>
            </a:r>
            <a:br>
              <a:rPr lang="cs-CZ" dirty="0" smtClean="0">
                <a:latin typeface="+mj-lt"/>
                <a:ea typeface="Cambria Math"/>
              </a:rPr>
            </a:br>
            <a:r>
              <a:rPr lang="cs-CZ" dirty="0" smtClean="0">
                <a:latin typeface="+mj-lt"/>
                <a:ea typeface="Cambria Math"/>
              </a:rPr>
              <a:t>             </a:t>
            </a:r>
            <a:r>
              <a:rPr lang="cs-CZ" sz="1600" dirty="0" smtClean="0">
                <a:latin typeface="+mj-lt"/>
                <a:ea typeface="Cambria Math"/>
              </a:rPr>
              <a:t>každé </a:t>
            </a:r>
            <a:r>
              <a:rPr lang="cs-CZ" sz="16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mbria Math"/>
              </a:rPr>
              <a:t>uspořádané dvojici</a:t>
            </a:r>
            <a:r>
              <a:rPr lang="cs-CZ" dirty="0" smtClean="0">
                <a:latin typeface="Cambria Math"/>
                <a:ea typeface="Cambria Math"/>
              </a:rPr>
              <a:t> </a:t>
            </a:r>
            <a:r>
              <a:rPr lang="cs-CZ" b="1" i="1" dirty="0" err="1" smtClean="0">
                <a:latin typeface="Cambria Math"/>
                <a:ea typeface="Cambria Math"/>
              </a:rPr>
              <a:t>g</a:t>
            </a:r>
            <a:r>
              <a:rPr lang="cs-CZ" b="1" i="1" baseline="-25000" dirty="0" err="1" smtClean="0">
                <a:latin typeface="Cambria Math"/>
                <a:ea typeface="Cambria Math"/>
              </a:rPr>
              <a:t>i</a:t>
            </a:r>
            <a:r>
              <a:rPr lang="cs-CZ" b="1" i="1" dirty="0" smtClean="0">
                <a:latin typeface="Cambria Math"/>
                <a:ea typeface="Cambria Math"/>
              </a:rPr>
              <a:t> </a:t>
            </a:r>
            <a:r>
              <a:rPr lang="cs-CZ" dirty="0" smtClean="0">
                <a:latin typeface="Cambria Math"/>
                <a:ea typeface="Cambria Math"/>
              </a:rPr>
              <a:t>⊗</a:t>
            </a:r>
            <a:r>
              <a:rPr lang="cs-CZ" b="1" i="1" dirty="0" smtClean="0">
                <a:latin typeface="Cambria Math"/>
                <a:ea typeface="Cambria Math"/>
              </a:rPr>
              <a:t> </a:t>
            </a:r>
            <a:r>
              <a:rPr lang="cs-CZ" b="1" i="1" dirty="0" err="1" smtClean="0">
                <a:latin typeface="Cambria Math"/>
                <a:ea typeface="Cambria Math"/>
              </a:rPr>
              <a:t>g</a:t>
            </a:r>
            <a:r>
              <a:rPr lang="cs-CZ" b="1" i="1" baseline="-25000" dirty="0" err="1" smtClean="0">
                <a:latin typeface="Cambria Math"/>
                <a:ea typeface="Cambria Math"/>
              </a:rPr>
              <a:t>j</a:t>
            </a:r>
            <a:r>
              <a:rPr lang="cs-CZ" b="1" i="1" baseline="-25000" dirty="0" smtClean="0">
                <a:latin typeface="Cambria Math"/>
                <a:ea typeface="Cambria Math"/>
              </a:rPr>
              <a:t> </a:t>
            </a:r>
            <a:r>
              <a:rPr lang="cs-CZ" i="1" dirty="0" smtClean="0">
                <a:latin typeface="Cambria Math"/>
                <a:ea typeface="Cambria Math"/>
              </a:rPr>
              <a:t>  </a:t>
            </a:r>
            <a:r>
              <a:rPr lang="cs-CZ" sz="1600" dirty="0" smtClean="0">
                <a:latin typeface="Cambria Math"/>
                <a:ea typeface="Cambria Math"/>
              </a:rPr>
              <a:t>přiřazuje nějaký prvek množiny</a:t>
            </a:r>
            <a:r>
              <a:rPr lang="cs-CZ" dirty="0" smtClean="0">
                <a:latin typeface="Cambria Math"/>
                <a:ea typeface="Cambria Math"/>
              </a:rPr>
              <a:t> 𝓖 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dirty="0" smtClean="0">
                <a:latin typeface="Calibri" pitchFamily="34" charset="0"/>
                <a:ea typeface="Cambria Math"/>
              </a:rPr>
              <a:t>  </a:t>
            </a:r>
            <a:r>
              <a:rPr lang="cs-CZ" sz="1600" dirty="0" smtClean="0">
                <a:latin typeface="Calibri" pitchFamily="34" charset="0"/>
                <a:ea typeface="Cambria Math"/>
              </a:rPr>
              <a:t>v množině </a:t>
            </a:r>
            <a:r>
              <a:rPr lang="cs-CZ" sz="16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mbria Math"/>
              </a:rPr>
              <a:t>existuje jednotkový prvek</a:t>
            </a:r>
            <a:r>
              <a:rPr lang="cs-CZ" sz="1600" dirty="0" smtClean="0">
                <a:latin typeface="Calibri" pitchFamily="34" charset="0"/>
                <a:ea typeface="Cambria Math"/>
              </a:rPr>
              <a:t> </a:t>
            </a:r>
            <a:r>
              <a:rPr lang="cs-CZ" b="1" i="1" dirty="0" smtClean="0">
                <a:latin typeface="Cambria Math"/>
                <a:ea typeface="Cambria Math"/>
              </a:rPr>
              <a:t>e</a:t>
            </a:r>
            <a:r>
              <a:rPr lang="cs-CZ" dirty="0" smtClean="0">
                <a:latin typeface="Cambria Math"/>
                <a:ea typeface="Cambria Math"/>
              </a:rPr>
              <a:t>  </a:t>
            </a:r>
            <a:r>
              <a:rPr lang="cs-CZ" sz="1600" dirty="0" smtClean="0">
                <a:latin typeface="+mj-lt"/>
                <a:ea typeface="Cambria Math"/>
              </a:rPr>
              <a:t>takový , že </a:t>
            </a:r>
            <a:r>
              <a:rPr lang="cs-CZ" dirty="0" smtClean="0">
                <a:latin typeface="Cambria Math"/>
                <a:ea typeface="Cambria Math"/>
              </a:rPr>
              <a:t>  </a:t>
            </a:r>
            <a:br>
              <a:rPr lang="cs-CZ" dirty="0" smtClean="0">
                <a:latin typeface="Cambria Math"/>
                <a:ea typeface="Cambria Math"/>
              </a:rPr>
            </a:br>
            <a:r>
              <a:rPr lang="cs-CZ" dirty="0" smtClean="0">
                <a:latin typeface="Cambria Math"/>
                <a:ea typeface="Cambria Math"/>
              </a:rPr>
              <a:t>             </a:t>
            </a:r>
            <a:r>
              <a:rPr lang="cs-CZ" sz="1600" dirty="0" smtClean="0">
                <a:latin typeface="Calibri" pitchFamily="34" charset="0"/>
                <a:ea typeface="Cambria Math"/>
              </a:rPr>
              <a:t>pro libovolné</a:t>
            </a:r>
            <a:r>
              <a:rPr lang="cs-CZ" dirty="0" smtClean="0">
                <a:latin typeface="Cambria Math"/>
                <a:ea typeface="Cambria Math"/>
              </a:rPr>
              <a:t> </a:t>
            </a:r>
            <a:r>
              <a:rPr lang="cs-CZ" b="1" i="1" dirty="0" err="1" smtClean="0">
                <a:latin typeface="Cambria Math"/>
                <a:ea typeface="Cambria Math"/>
              </a:rPr>
              <a:t>g</a:t>
            </a:r>
            <a:r>
              <a:rPr lang="cs-CZ" b="1" i="1" baseline="-25000" dirty="0" err="1" smtClean="0">
                <a:latin typeface="Cambria Math"/>
                <a:ea typeface="Cambria Math"/>
              </a:rPr>
              <a:t>k</a:t>
            </a:r>
            <a:r>
              <a:rPr lang="cs-CZ" b="1" i="1" baseline="-25000" dirty="0" smtClean="0">
                <a:latin typeface="Cambria Math"/>
                <a:ea typeface="Cambria Math"/>
              </a:rPr>
              <a:t> </a:t>
            </a:r>
            <a:r>
              <a:rPr lang="cs-CZ" dirty="0" smtClean="0">
                <a:latin typeface="Cambria Math"/>
                <a:ea typeface="Cambria Math"/>
              </a:rPr>
              <a:t> </a:t>
            </a:r>
            <a:r>
              <a:rPr lang="cs-CZ" i="1" dirty="0" smtClean="0">
                <a:latin typeface="Cambria Math"/>
                <a:ea typeface="Cambria Math"/>
              </a:rPr>
              <a:t>∊</a:t>
            </a:r>
            <a:r>
              <a:rPr lang="cs-CZ" sz="1600" dirty="0" smtClean="0">
                <a:latin typeface="Cambria Math"/>
                <a:ea typeface="Cambria Math"/>
              </a:rPr>
              <a:t> </a:t>
            </a:r>
            <a:r>
              <a:rPr lang="cs-CZ" dirty="0" smtClean="0">
                <a:latin typeface="Cambria Math"/>
                <a:ea typeface="Cambria Math"/>
              </a:rPr>
              <a:t> 𝓖 </a:t>
            </a:r>
            <a:r>
              <a:rPr lang="cs-CZ" sz="1600" dirty="0" smtClean="0">
                <a:latin typeface="Cambria Math"/>
                <a:ea typeface="Cambria Math"/>
              </a:rPr>
              <a:t>platí</a:t>
            </a:r>
            <a:r>
              <a:rPr lang="cs-CZ" dirty="0" smtClean="0">
                <a:latin typeface="Cambria Math"/>
                <a:ea typeface="Cambria Math"/>
              </a:rPr>
              <a:t>   </a:t>
            </a:r>
            <a:r>
              <a:rPr lang="cs-CZ" b="1" i="1" dirty="0" err="1" smtClean="0">
                <a:latin typeface="Cambria Math"/>
                <a:ea typeface="Cambria Math"/>
              </a:rPr>
              <a:t>g</a:t>
            </a:r>
            <a:r>
              <a:rPr lang="cs-CZ" b="1" i="1" baseline="-25000" dirty="0" err="1" smtClean="0">
                <a:latin typeface="Cambria Math"/>
                <a:ea typeface="Cambria Math"/>
              </a:rPr>
              <a:t>k</a:t>
            </a:r>
            <a:r>
              <a:rPr lang="cs-CZ" b="1" i="1" baseline="-25000" dirty="0" smtClean="0">
                <a:latin typeface="Cambria Math"/>
                <a:ea typeface="Cambria Math"/>
              </a:rPr>
              <a:t> </a:t>
            </a:r>
            <a:r>
              <a:rPr lang="cs-CZ" dirty="0" smtClean="0">
                <a:latin typeface="Cambria Math"/>
                <a:ea typeface="Cambria Math"/>
              </a:rPr>
              <a:t>⊗ </a:t>
            </a:r>
            <a:r>
              <a:rPr lang="cs-CZ" b="1" i="1" dirty="0" smtClean="0">
                <a:latin typeface="Cambria Math"/>
                <a:ea typeface="Cambria Math"/>
              </a:rPr>
              <a:t>e</a:t>
            </a:r>
            <a:r>
              <a:rPr lang="cs-CZ" i="1" dirty="0" smtClean="0">
                <a:latin typeface="Cambria Math"/>
                <a:ea typeface="Cambria Math"/>
              </a:rPr>
              <a:t> = </a:t>
            </a:r>
            <a:r>
              <a:rPr lang="cs-CZ" b="1" i="1" dirty="0" smtClean="0">
                <a:latin typeface="Cambria Math"/>
                <a:ea typeface="Cambria Math"/>
              </a:rPr>
              <a:t>e </a:t>
            </a:r>
            <a:r>
              <a:rPr lang="cs-CZ" dirty="0" smtClean="0">
                <a:latin typeface="Cambria Math"/>
                <a:ea typeface="Cambria Math"/>
              </a:rPr>
              <a:t>⊗</a:t>
            </a:r>
            <a:r>
              <a:rPr lang="cs-CZ" b="1" i="1" dirty="0" err="1" smtClean="0">
                <a:latin typeface="Cambria Math"/>
                <a:ea typeface="Cambria Math"/>
              </a:rPr>
              <a:t>g</a:t>
            </a:r>
            <a:r>
              <a:rPr lang="cs-CZ" b="1" i="1" baseline="-25000" dirty="0" err="1" smtClean="0">
                <a:latin typeface="Cambria Math"/>
                <a:ea typeface="Cambria Math"/>
              </a:rPr>
              <a:t>k</a:t>
            </a:r>
            <a:r>
              <a:rPr lang="cs-CZ" i="1" dirty="0" smtClean="0">
                <a:latin typeface="Cambria Math"/>
                <a:ea typeface="Cambria Math"/>
              </a:rPr>
              <a:t> = </a:t>
            </a:r>
            <a:r>
              <a:rPr lang="cs-CZ" b="1" i="1" dirty="0" err="1" smtClean="0">
                <a:latin typeface="Cambria Math"/>
                <a:ea typeface="Cambria Math"/>
              </a:rPr>
              <a:t>g</a:t>
            </a:r>
            <a:r>
              <a:rPr lang="cs-CZ" b="1" i="1" baseline="-25000" dirty="0" err="1" smtClean="0">
                <a:latin typeface="Cambria Math"/>
                <a:ea typeface="Cambria Math"/>
              </a:rPr>
              <a:t>k</a:t>
            </a:r>
            <a:r>
              <a:rPr lang="cs-CZ" i="1" dirty="0" smtClean="0">
                <a:latin typeface="Cambria Math"/>
                <a:ea typeface="Cambria Math"/>
              </a:rPr>
              <a:t>  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dirty="0" smtClean="0">
                <a:latin typeface="Cambria Math"/>
                <a:ea typeface="Cambria Math"/>
              </a:rPr>
              <a:t>  </a:t>
            </a:r>
            <a:r>
              <a:rPr lang="cs-CZ" sz="1600" dirty="0" smtClean="0">
                <a:latin typeface="Calibri" pitchFamily="34" charset="0"/>
                <a:ea typeface="Cambria Math"/>
              </a:rPr>
              <a:t>ke každému prvku</a:t>
            </a:r>
            <a:r>
              <a:rPr lang="cs-CZ" dirty="0" smtClean="0">
                <a:latin typeface="Cambria Math"/>
                <a:ea typeface="Cambria Math"/>
              </a:rPr>
              <a:t> </a:t>
            </a:r>
            <a:r>
              <a:rPr lang="cs-CZ" b="1" i="1" dirty="0" err="1" smtClean="0">
                <a:latin typeface="Cambria Math"/>
                <a:ea typeface="Cambria Math"/>
              </a:rPr>
              <a:t>g</a:t>
            </a:r>
            <a:r>
              <a:rPr lang="cs-CZ" b="1" i="1" baseline="-25000" dirty="0" err="1" smtClean="0">
                <a:latin typeface="Cambria Math"/>
                <a:ea typeface="Cambria Math"/>
              </a:rPr>
              <a:t>k</a:t>
            </a:r>
            <a:r>
              <a:rPr lang="cs-CZ" dirty="0" smtClean="0">
                <a:latin typeface="Cambria Math"/>
                <a:ea typeface="Cambria Math"/>
              </a:rPr>
              <a:t> </a:t>
            </a:r>
            <a:r>
              <a:rPr lang="cs-CZ" i="1" dirty="0" smtClean="0">
                <a:latin typeface="Cambria Math"/>
                <a:ea typeface="Cambria Math"/>
              </a:rPr>
              <a:t>∊</a:t>
            </a:r>
            <a:r>
              <a:rPr lang="cs-CZ" sz="1600" dirty="0" smtClean="0">
                <a:latin typeface="Cambria Math"/>
                <a:ea typeface="Cambria Math"/>
              </a:rPr>
              <a:t> </a:t>
            </a:r>
            <a:r>
              <a:rPr lang="cs-CZ" dirty="0" smtClean="0">
                <a:latin typeface="Cambria Math"/>
                <a:ea typeface="Cambria Math"/>
              </a:rPr>
              <a:t> 𝓖  </a:t>
            </a:r>
            <a:r>
              <a:rPr lang="cs-CZ" sz="16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mbria Math"/>
              </a:rPr>
              <a:t>existuje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mbria Math"/>
              </a:rPr>
              <a:t> </a:t>
            </a:r>
            <a:r>
              <a:rPr lang="cs-CZ" sz="1600" dirty="0" smtClean="0">
                <a:latin typeface="Calibri" pitchFamily="34" charset="0"/>
                <a:ea typeface="Cambria Math"/>
              </a:rPr>
              <a:t> v</a:t>
            </a:r>
            <a:r>
              <a:rPr lang="cs-CZ" dirty="0" smtClean="0">
                <a:latin typeface="Cambria Math"/>
                <a:ea typeface="Cambria Math"/>
              </a:rPr>
              <a:t> 𝓖  </a:t>
            </a:r>
            <a:r>
              <a:rPr lang="cs-CZ" sz="16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mbria Math"/>
              </a:rPr>
              <a:t>inverzní prvek</a:t>
            </a:r>
            <a:r>
              <a:rPr lang="cs-CZ" sz="1600" dirty="0" smtClean="0">
                <a:latin typeface="Cambria Math"/>
                <a:ea typeface="Cambria Math"/>
              </a:rPr>
              <a:t> </a:t>
            </a:r>
            <a:r>
              <a:rPr lang="cs-CZ" dirty="0" smtClean="0">
                <a:latin typeface="Cambria Math"/>
                <a:ea typeface="Cambria Math"/>
              </a:rPr>
              <a:t> </a:t>
            </a:r>
            <a:r>
              <a:rPr lang="cs-CZ" b="1" i="1" dirty="0" err="1" smtClean="0">
                <a:latin typeface="Cambria Math"/>
                <a:ea typeface="Cambria Math"/>
              </a:rPr>
              <a:t>g</a:t>
            </a:r>
            <a:r>
              <a:rPr lang="cs-CZ" b="1" i="1" baseline="-25000" dirty="0" err="1" smtClean="0">
                <a:latin typeface="Cambria Math"/>
                <a:ea typeface="Cambria Math"/>
              </a:rPr>
              <a:t>k</a:t>
            </a:r>
            <a:r>
              <a:rPr lang="cs-CZ" b="1" i="1" baseline="30000" dirty="0" smtClean="0">
                <a:latin typeface="Cambria Math"/>
                <a:ea typeface="Cambria Math"/>
              </a:rPr>
              <a:t>-1</a:t>
            </a:r>
            <a:r>
              <a:rPr lang="cs-CZ" dirty="0" smtClean="0">
                <a:latin typeface="Cambria Math"/>
                <a:ea typeface="Cambria Math"/>
              </a:rPr>
              <a:t>   </a:t>
            </a:r>
            <a:r>
              <a:rPr lang="cs-CZ" sz="1600" dirty="0" smtClean="0">
                <a:latin typeface="Calibri" pitchFamily="34" charset="0"/>
                <a:ea typeface="Cambria Math"/>
              </a:rPr>
              <a:t>takový, že platí</a:t>
            </a:r>
            <a:r>
              <a:rPr lang="cs-CZ" dirty="0" smtClean="0">
                <a:latin typeface="Calibri" pitchFamily="34" charset="0"/>
                <a:ea typeface="Cambria Math"/>
              </a:rPr>
              <a:t> </a:t>
            </a:r>
            <a:r>
              <a:rPr lang="cs-CZ" dirty="0" smtClean="0">
                <a:latin typeface="Cambria Math"/>
                <a:ea typeface="Cambria Math"/>
              </a:rPr>
              <a:t/>
            </a:r>
            <a:br>
              <a:rPr lang="cs-CZ" dirty="0" smtClean="0">
                <a:latin typeface="Cambria Math"/>
                <a:ea typeface="Cambria Math"/>
              </a:rPr>
            </a:br>
            <a:r>
              <a:rPr lang="cs-CZ" dirty="0" smtClean="0">
                <a:latin typeface="Cambria Math"/>
                <a:ea typeface="Cambria Math"/>
              </a:rPr>
              <a:t>            </a:t>
            </a:r>
            <a:r>
              <a:rPr lang="cs-CZ" b="1" i="1" dirty="0" err="1" smtClean="0">
                <a:latin typeface="Cambria Math"/>
                <a:ea typeface="Cambria Math"/>
              </a:rPr>
              <a:t>g</a:t>
            </a:r>
            <a:r>
              <a:rPr lang="cs-CZ" b="1" i="1" baseline="-25000" dirty="0" err="1" smtClean="0">
                <a:latin typeface="Cambria Math"/>
                <a:ea typeface="Cambria Math"/>
              </a:rPr>
              <a:t>k</a:t>
            </a:r>
            <a:r>
              <a:rPr lang="cs-CZ" b="1" i="1" baseline="-25000" dirty="0" smtClean="0">
                <a:latin typeface="Cambria Math"/>
                <a:ea typeface="Cambria Math"/>
              </a:rPr>
              <a:t> </a:t>
            </a:r>
            <a:r>
              <a:rPr lang="cs-CZ" dirty="0" smtClean="0">
                <a:latin typeface="Cambria Math"/>
                <a:ea typeface="Cambria Math"/>
              </a:rPr>
              <a:t>⊗</a:t>
            </a:r>
            <a:r>
              <a:rPr lang="cs-CZ" b="1" i="1" dirty="0" err="1" smtClean="0">
                <a:latin typeface="Cambria Math"/>
                <a:ea typeface="Cambria Math"/>
              </a:rPr>
              <a:t>g</a:t>
            </a:r>
            <a:r>
              <a:rPr lang="cs-CZ" b="1" i="1" baseline="-25000" dirty="0" err="1" smtClean="0">
                <a:latin typeface="Cambria Math"/>
                <a:ea typeface="Cambria Math"/>
              </a:rPr>
              <a:t>k</a:t>
            </a:r>
            <a:r>
              <a:rPr lang="cs-CZ" b="1" i="1" baseline="30000" dirty="0" smtClean="0">
                <a:latin typeface="Cambria Math"/>
                <a:ea typeface="Cambria Math"/>
              </a:rPr>
              <a:t>-1</a:t>
            </a:r>
            <a:r>
              <a:rPr lang="cs-CZ" i="1" dirty="0" smtClean="0">
                <a:latin typeface="Cambria Math"/>
                <a:ea typeface="Cambria Math"/>
              </a:rPr>
              <a:t> = </a:t>
            </a:r>
            <a:r>
              <a:rPr lang="cs-CZ" b="1" i="1" dirty="0" err="1" smtClean="0">
                <a:latin typeface="Cambria Math"/>
                <a:ea typeface="Cambria Math"/>
              </a:rPr>
              <a:t>g</a:t>
            </a:r>
            <a:r>
              <a:rPr lang="cs-CZ" b="1" i="1" baseline="-25000" dirty="0" err="1" smtClean="0">
                <a:latin typeface="Cambria Math"/>
                <a:ea typeface="Cambria Math"/>
              </a:rPr>
              <a:t>k</a:t>
            </a:r>
            <a:r>
              <a:rPr lang="cs-CZ" b="1" i="1" baseline="30000" dirty="0" smtClean="0">
                <a:latin typeface="Cambria Math"/>
                <a:ea typeface="Cambria Math"/>
              </a:rPr>
              <a:t>-1</a:t>
            </a:r>
            <a:r>
              <a:rPr lang="cs-CZ" b="1" i="1" dirty="0" smtClean="0">
                <a:latin typeface="Cambria Math"/>
                <a:ea typeface="Cambria Math"/>
              </a:rPr>
              <a:t> </a:t>
            </a:r>
            <a:r>
              <a:rPr lang="cs-CZ" dirty="0" smtClean="0">
                <a:latin typeface="Cambria Math"/>
                <a:ea typeface="Cambria Math"/>
              </a:rPr>
              <a:t>⊗</a:t>
            </a:r>
            <a:r>
              <a:rPr lang="cs-CZ" b="1" i="1" dirty="0" smtClean="0">
                <a:latin typeface="Cambria Math"/>
                <a:ea typeface="Cambria Math"/>
              </a:rPr>
              <a:t> </a:t>
            </a:r>
            <a:r>
              <a:rPr lang="cs-CZ" b="1" i="1" dirty="0" err="1" smtClean="0">
                <a:latin typeface="Cambria Math"/>
                <a:ea typeface="Cambria Math"/>
              </a:rPr>
              <a:t>g</a:t>
            </a:r>
            <a:r>
              <a:rPr lang="cs-CZ" b="1" i="1" baseline="-25000" dirty="0" err="1" smtClean="0">
                <a:latin typeface="Cambria Math"/>
                <a:ea typeface="Cambria Math"/>
              </a:rPr>
              <a:t>k</a:t>
            </a:r>
            <a:r>
              <a:rPr lang="cs-CZ" i="1" dirty="0" smtClean="0">
                <a:latin typeface="Cambria Math"/>
                <a:ea typeface="Cambria Math"/>
              </a:rPr>
              <a:t>  = </a:t>
            </a:r>
            <a:r>
              <a:rPr lang="cs-CZ" b="1" i="1" dirty="0" smtClean="0">
                <a:latin typeface="Cambria Math"/>
                <a:ea typeface="Cambria Math"/>
              </a:rPr>
              <a:t>e</a:t>
            </a:r>
            <a:r>
              <a:rPr lang="cs-CZ" i="1" dirty="0" smtClean="0">
                <a:latin typeface="Cambria Math"/>
                <a:ea typeface="Cambria Math"/>
              </a:rPr>
              <a:t> 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s-CZ" i="1" dirty="0" smtClean="0">
                <a:latin typeface="Cambria Math"/>
                <a:ea typeface="Cambria Math"/>
              </a:rPr>
              <a:t>  </a:t>
            </a:r>
            <a:r>
              <a:rPr lang="cs-CZ" sz="1600" dirty="0" smtClean="0">
                <a:latin typeface="Calibri" pitchFamily="34" charset="0"/>
                <a:ea typeface="Cambria Math"/>
              </a:rPr>
              <a:t>grupové </a:t>
            </a:r>
            <a:r>
              <a:rPr lang="cs-CZ" sz="16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mbria Math"/>
              </a:rPr>
              <a:t>násobení</a:t>
            </a:r>
            <a:r>
              <a:rPr lang="cs-CZ" sz="1600" dirty="0" smtClean="0">
                <a:latin typeface="Calibri" pitchFamily="34" charset="0"/>
                <a:ea typeface="Cambria Math"/>
              </a:rPr>
              <a:t> musí být </a:t>
            </a:r>
            <a:r>
              <a:rPr lang="cs-CZ" sz="16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mbria Math"/>
              </a:rPr>
              <a:t>asociativní</a:t>
            </a:r>
            <a:r>
              <a:rPr lang="cs-CZ" sz="1600" dirty="0" smtClean="0">
                <a:latin typeface="Calibri" pitchFamily="34" charset="0"/>
                <a:ea typeface="Cambria Math"/>
              </a:rPr>
              <a:t>, tj. musí platit</a:t>
            </a:r>
            <a:r>
              <a:rPr lang="cs-CZ" dirty="0" smtClean="0">
                <a:latin typeface="Calibri" pitchFamily="34" charset="0"/>
                <a:ea typeface="Cambria Math"/>
              </a:rPr>
              <a:t/>
            </a:r>
            <a:br>
              <a:rPr lang="cs-CZ" dirty="0" smtClean="0">
                <a:latin typeface="Calibri" pitchFamily="34" charset="0"/>
                <a:ea typeface="Cambria Math"/>
              </a:rPr>
            </a:br>
            <a:r>
              <a:rPr lang="cs-CZ" dirty="0" smtClean="0">
                <a:latin typeface="Calibri" pitchFamily="34" charset="0"/>
                <a:ea typeface="Cambria Math"/>
              </a:rPr>
              <a:t>           (</a:t>
            </a:r>
            <a:r>
              <a:rPr lang="cs-CZ" b="1" i="1" dirty="0" err="1" smtClean="0">
                <a:latin typeface="Cambria Math"/>
                <a:ea typeface="Cambria Math"/>
              </a:rPr>
              <a:t>g</a:t>
            </a:r>
            <a:r>
              <a:rPr lang="cs-CZ" b="1" i="1" baseline="-25000" dirty="0" err="1" smtClean="0">
                <a:latin typeface="Cambria Math"/>
                <a:ea typeface="Cambria Math"/>
              </a:rPr>
              <a:t>i</a:t>
            </a:r>
            <a:r>
              <a:rPr lang="cs-CZ" b="1" i="1" dirty="0" smtClean="0">
                <a:latin typeface="Cambria Math"/>
                <a:ea typeface="Cambria Math"/>
              </a:rPr>
              <a:t> </a:t>
            </a:r>
            <a:r>
              <a:rPr lang="cs-CZ" dirty="0" smtClean="0">
                <a:latin typeface="Cambria Math"/>
                <a:ea typeface="Cambria Math"/>
              </a:rPr>
              <a:t>⊗</a:t>
            </a:r>
            <a:r>
              <a:rPr lang="cs-CZ" b="1" i="1" dirty="0" smtClean="0">
                <a:latin typeface="Cambria Math"/>
                <a:ea typeface="Cambria Math"/>
              </a:rPr>
              <a:t> </a:t>
            </a:r>
            <a:r>
              <a:rPr lang="cs-CZ" b="1" i="1" dirty="0" err="1" smtClean="0">
                <a:latin typeface="Cambria Math"/>
                <a:ea typeface="Cambria Math"/>
              </a:rPr>
              <a:t>g</a:t>
            </a:r>
            <a:r>
              <a:rPr lang="cs-CZ" b="1" i="1" baseline="-25000" dirty="0" err="1" smtClean="0">
                <a:latin typeface="Cambria Math"/>
                <a:ea typeface="Cambria Math"/>
              </a:rPr>
              <a:t>j</a:t>
            </a:r>
            <a:r>
              <a:rPr lang="cs-CZ" dirty="0" smtClean="0">
                <a:latin typeface="Calibri" pitchFamily="34" charset="0"/>
                <a:ea typeface="Cambria Math"/>
              </a:rPr>
              <a:t> )</a:t>
            </a:r>
            <a:r>
              <a:rPr lang="cs-CZ" b="1" i="1" dirty="0" smtClean="0">
                <a:latin typeface="Cambria Math"/>
                <a:ea typeface="Cambria Math"/>
              </a:rPr>
              <a:t> </a:t>
            </a:r>
            <a:r>
              <a:rPr lang="cs-CZ" dirty="0" smtClean="0">
                <a:latin typeface="Cambria Math"/>
                <a:ea typeface="Cambria Math"/>
              </a:rPr>
              <a:t>⊗</a:t>
            </a:r>
            <a:r>
              <a:rPr lang="cs-CZ" b="1" i="1" dirty="0" smtClean="0">
                <a:latin typeface="Cambria Math"/>
                <a:ea typeface="Cambria Math"/>
              </a:rPr>
              <a:t> </a:t>
            </a:r>
            <a:r>
              <a:rPr lang="cs-CZ" b="1" i="1" dirty="0" err="1" smtClean="0">
                <a:latin typeface="Cambria Math"/>
                <a:ea typeface="Cambria Math"/>
              </a:rPr>
              <a:t>g</a:t>
            </a:r>
            <a:r>
              <a:rPr lang="cs-CZ" b="1" i="1" baseline="-25000" dirty="0" err="1" smtClean="0">
                <a:latin typeface="Cambria Math"/>
                <a:ea typeface="Cambria Math"/>
              </a:rPr>
              <a:t>k</a:t>
            </a:r>
            <a:r>
              <a:rPr lang="cs-CZ" dirty="0" smtClean="0">
                <a:latin typeface="Calibri" pitchFamily="34" charset="0"/>
                <a:ea typeface="Cambria Math"/>
              </a:rPr>
              <a:t> = </a:t>
            </a:r>
            <a:r>
              <a:rPr lang="cs-CZ" b="1" i="1" dirty="0" err="1" smtClean="0">
                <a:latin typeface="Cambria Math"/>
                <a:ea typeface="Cambria Math"/>
              </a:rPr>
              <a:t>g</a:t>
            </a:r>
            <a:r>
              <a:rPr lang="cs-CZ" b="1" i="1" baseline="-25000" dirty="0" err="1" smtClean="0">
                <a:latin typeface="Cambria Math"/>
                <a:ea typeface="Cambria Math"/>
              </a:rPr>
              <a:t>i</a:t>
            </a:r>
            <a:r>
              <a:rPr lang="cs-CZ" b="1" i="1" dirty="0" smtClean="0">
                <a:latin typeface="Cambria Math"/>
                <a:ea typeface="Cambria Math"/>
              </a:rPr>
              <a:t> </a:t>
            </a:r>
            <a:r>
              <a:rPr lang="cs-CZ" dirty="0" smtClean="0">
                <a:latin typeface="Cambria Math"/>
                <a:ea typeface="Cambria Math"/>
              </a:rPr>
              <a:t>⊗</a:t>
            </a:r>
            <a:r>
              <a:rPr lang="cs-CZ" b="1" i="1" dirty="0" smtClean="0">
                <a:latin typeface="Cambria Math"/>
                <a:ea typeface="Cambria Math"/>
              </a:rPr>
              <a:t> </a:t>
            </a:r>
            <a:r>
              <a:rPr lang="cs-CZ" dirty="0" smtClean="0">
                <a:latin typeface="Calibri" pitchFamily="34" charset="0"/>
                <a:ea typeface="Cambria Math"/>
              </a:rPr>
              <a:t>(</a:t>
            </a:r>
            <a:r>
              <a:rPr lang="cs-CZ" b="1" i="1" dirty="0" err="1" smtClean="0">
                <a:latin typeface="Cambria Math"/>
                <a:ea typeface="Cambria Math"/>
              </a:rPr>
              <a:t>g</a:t>
            </a:r>
            <a:r>
              <a:rPr lang="cs-CZ" b="1" i="1" baseline="-25000" dirty="0" err="1" smtClean="0">
                <a:latin typeface="Cambria Math"/>
                <a:ea typeface="Cambria Math"/>
              </a:rPr>
              <a:t>j</a:t>
            </a:r>
            <a:r>
              <a:rPr lang="cs-CZ" dirty="0" smtClean="0">
                <a:latin typeface="Calibri" pitchFamily="34" charset="0"/>
                <a:ea typeface="Cambria Math"/>
              </a:rPr>
              <a:t> </a:t>
            </a:r>
            <a:r>
              <a:rPr lang="cs-CZ" dirty="0" smtClean="0">
                <a:latin typeface="Cambria Math"/>
                <a:ea typeface="Cambria Math"/>
              </a:rPr>
              <a:t>⊗</a:t>
            </a:r>
            <a:r>
              <a:rPr lang="cs-CZ" b="1" i="1" dirty="0" smtClean="0">
                <a:latin typeface="Cambria Math"/>
                <a:ea typeface="Cambria Math"/>
              </a:rPr>
              <a:t> </a:t>
            </a:r>
            <a:r>
              <a:rPr lang="cs-CZ" b="1" i="1" dirty="0" err="1" smtClean="0">
                <a:latin typeface="Cambria Math"/>
                <a:ea typeface="Cambria Math"/>
              </a:rPr>
              <a:t>g</a:t>
            </a:r>
            <a:r>
              <a:rPr lang="cs-CZ" b="1" i="1" baseline="-25000" dirty="0" err="1" smtClean="0">
                <a:latin typeface="Cambria Math"/>
                <a:ea typeface="Cambria Math"/>
              </a:rPr>
              <a:t>k</a:t>
            </a:r>
            <a:r>
              <a:rPr lang="cs-CZ" dirty="0" smtClean="0">
                <a:latin typeface="Calibri" pitchFamily="34" charset="0"/>
                <a:ea typeface="Cambria Math"/>
              </a:rPr>
              <a:t> ) , pro všechny prvky </a:t>
            </a:r>
            <a:r>
              <a:rPr lang="cs-CZ" dirty="0" smtClean="0">
                <a:latin typeface="Cambria Math"/>
                <a:ea typeface="Cambria Math"/>
              </a:rPr>
              <a:t>𝓖.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1600" i="1" dirty="0" smtClean="0"/>
              <a:t>Poznámky: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1600" dirty="0" smtClean="0"/>
              <a:t>grupa může být </a:t>
            </a:r>
            <a:r>
              <a:rPr lang="cs-CZ" sz="1600" b="1" i="1" dirty="0" smtClean="0">
                <a:solidFill>
                  <a:schemeClr val="accent6">
                    <a:lumMod val="50000"/>
                  </a:schemeClr>
                </a:solidFill>
              </a:rPr>
              <a:t>konečná</a:t>
            </a:r>
            <a:r>
              <a:rPr lang="cs-CZ" sz="1600" i="1" dirty="0" smtClean="0"/>
              <a:t> </a:t>
            </a:r>
            <a:r>
              <a:rPr lang="cs-CZ" sz="1600" dirty="0" smtClean="0"/>
              <a:t>(</a:t>
            </a:r>
            <a:r>
              <a:rPr lang="cs-CZ" sz="1600" i="1" dirty="0" smtClean="0">
                <a:latin typeface="Cambria" pitchFamily="18" charset="0"/>
              </a:rPr>
              <a:t>n</a:t>
            </a:r>
            <a:r>
              <a:rPr lang="cs-CZ" sz="1600" dirty="0" smtClean="0"/>
              <a:t> je konečné) nebo </a:t>
            </a:r>
            <a:r>
              <a:rPr lang="cs-CZ" sz="1600" b="1" i="1" dirty="0" smtClean="0">
                <a:solidFill>
                  <a:schemeClr val="accent6">
                    <a:lumMod val="50000"/>
                  </a:schemeClr>
                </a:solidFill>
              </a:rPr>
              <a:t>nekonečná</a:t>
            </a:r>
            <a:r>
              <a:rPr lang="cs-CZ" sz="1600" i="1" dirty="0" smtClean="0"/>
              <a:t> </a:t>
            </a:r>
            <a:r>
              <a:rPr lang="cs-CZ" sz="1600" dirty="0" smtClean="0"/>
              <a:t>(</a:t>
            </a:r>
            <a:r>
              <a:rPr lang="cs-CZ" sz="1600" i="1" dirty="0" smtClean="0">
                <a:latin typeface="Cambria" pitchFamily="18" charset="0"/>
              </a:rPr>
              <a:t>n=</a:t>
            </a:r>
            <a:r>
              <a:rPr lang="cs-CZ" sz="1600" dirty="0" smtClean="0">
                <a:latin typeface="Cambria Math"/>
                <a:ea typeface="Cambria Math"/>
              </a:rPr>
              <a:t>∞),</a:t>
            </a:r>
            <a:endParaRPr lang="cs-CZ" sz="1600" dirty="0" smtClean="0">
              <a:latin typeface="Calibri" pitchFamily="34" charset="0"/>
              <a:ea typeface="Cambria Math"/>
            </a:endParaRPr>
          </a:p>
          <a:p>
            <a:pPr marL="342900" indent="-342900">
              <a:buFont typeface="+mj-lt"/>
              <a:buAutoNum type="alphaLcParenR"/>
            </a:pPr>
            <a:r>
              <a:rPr lang="cs-CZ" sz="1600" dirty="0" smtClean="0">
                <a:latin typeface="Calibri" pitchFamily="34" charset="0"/>
                <a:ea typeface="Cambria Math"/>
              </a:rPr>
              <a:t>grupové </a:t>
            </a:r>
            <a:r>
              <a:rPr lang="cs-CZ" sz="16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mbria Math"/>
              </a:rPr>
              <a:t>násobení je obecně nekomutativní</a:t>
            </a:r>
            <a:r>
              <a:rPr lang="cs-CZ" sz="1600" dirty="0" smtClean="0">
                <a:latin typeface="Calibri" pitchFamily="34" charset="0"/>
                <a:ea typeface="Cambria Math"/>
              </a:rPr>
              <a:t>, tj. </a:t>
            </a:r>
            <a:r>
              <a:rPr lang="cs-CZ" sz="1600" b="1" i="1" dirty="0" err="1" smtClean="0">
                <a:latin typeface="Cambria Math"/>
                <a:ea typeface="Cambria Math"/>
              </a:rPr>
              <a:t>g</a:t>
            </a:r>
            <a:r>
              <a:rPr lang="cs-CZ" sz="1600" b="1" i="1" baseline="-25000" dirty="0" err="1" smtClean="0">
                <a:latin typeface="Cambria Math"/>
                <a:ea typeface="Cambria Math"/>
              </a:rPr>
              <a:t>j</a:t>
            </a:r>
            <a:r>
              <a:rPr lang="cs-CZ" sz="1600" b="1" i="1" dirty="0" smtClean="0">
                <a:latin typeface="Cambria Math"/>
                <a:ea typeface="Cambria Math"/>
              </a:rPr>
              <a:t> </a:t>
            </a:r>
            <a:r>
              <a:rPr lang="cs-CZ" sz="1600" dirty="0" smtClean="0">
                <a:latin typeface="Cambria Math"/>
                <a:ea typeface="Cambria Math"/>
              </a:rPr>
              <a:t>⊗</a:t>
            </a:r>
            <a:r>
              <a:rPr lang="cs-CZ" sz="1600" b="1" i="1" dirty="0" smtClean="0">
                <a:latin typeface="Cambria Math"/>
                <a:ea typeface="Cambria Math"/>
              </a:rPr>
              <a:t> </a:t>
            </a:r>
            <a:r>
              <a:rPr lang="cs-CZ" sz="1600" b="1" i="1" dirty="0" err="1" smtClean="0">
                <a:latin typeface="Cambria Math"/>
                <a:ea typeface="Cambria Math"/>
              </a:rPr>
              <a:t>g</a:t>
            </a:r>
            <a:r>
              <a:rPr lang="cs-CZ" sz="1600" b="1" i="1" baseline="-25000" dirty="0" err="1" smtClean="0">
                <a:latin typeface="Cambria Math"/>
                <a:ea typeface="Cambria Math"/>
              </a:rPr>
              <a:t>k</a:t>
            </a:r>
            <a:r>
              <a:rPr lang="cs-CZ" sz="1600" b="1" i="1" baseline="-25000" dirty="0" smtClean="0">
                <a:latin typeface="Cambria Math"/>
                <a:ea typeface="Cambria Math"/>
              </a:rPr>
              <a:t>  </a:t>
            </a:r>
            <a:r>
              <a:rPr lang="cs-CZ" sz="1600" dirty="0" smtClean="0"/>
              <a:t>≠ </a:t>
            </a:r>
            <a:r>
              <a:rPr lang="cs-CZ" sz="1600" b="1" i="1" dirty="0" err="1" smtClean="0">
                <a:latin typeface="Cambria Math"/>
                <a:ea typeface="Cambria Math"/>
              </a:rPr>
              <a:t>g</a:t>
            </a:r>
            <a:r>
              <a:rPr lang="cs-CZ" sz="1600" b="1" i="1" baseline="-25000" dirty="0" err="1" smtClean="0">
                <a:latin typeface="Cambria Math"/>
                <a:ea typeface="Cambria Math"/>
              </a:rPr>
              <a:t>k</a:t>
            </a:r>
            <a:r>
              <a:rPr lang="cs-CZ" sz="1600" b="1" i="1" baseline="-25000" dirty="0" smtClean="0">
                <a:latin typeface="Cambria Math"/>
                <a:ea typeface="Cambria Math"/>
              </a:rPr>
              <a:t> </a:t>
            </a:r>
            <a:r>
              <a:rPr lang="cs-CZ" sz="1600" dirty="0" smtClean="0">
                <a:latin typeface="Cambria Math"/>
                <a:ea typeface="Cambria Math"/>
              </a:rPr>
              <a:t>⊗</a:t>
            </a:r>
            <a:r>
              <a:rPr lang="cs-CZ" sz="1600" b="1" i="1" dirty="0" smtClean="0">
                <a:latin typeface="Cambria Math"/>
                <a:ea typeface="Cambria Math"/>
              </a:rPr>
              <a:t> </a:t>
            </a:r>
            <a:r>
              <a:rPr lang="cs-CZ" sz="1600" b="1" i="1" dirty="0" err="1" smtClean="0">
                <a:latin typeface="Cambria Math"/>
                <a:ea typeface="Cambria Math"/>
              </a:rPr>
              <a:t>g</a:t>
            </a:r>
            <a:r>
              <a:rPr lang="cs-CZ" sz="1600" b="1" i="1" baseline="-25000" dirty="0" err="1" smtClean="0">
                <a:latin typeface="Cambria Math"/>
                <a:ea typeface="Cambria Math"/>
              </a:rPr>
              <a:t>j</a:t>
            </a:r>
            <a:r>
              <a:rPr lang="cs-CZ" sz="1600" dirty="0" smtClean="0"/>
              <a:t>  , 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1600" dirty="0" smtClean="0"/>
              <a:t>je-li násobení komutativní  (</a:t>
            </a:r>
            <a:r>
              <a:rPr lang="cs-CZ" sz="1600" b="1" i="1" dirty="0" err="1" smtClean="0">
                <a:latin typeface="Cambria Math"/>
                <a:ea typeface="Cambria Math"/>
              </a:rPr>
              <a:t>g</a:t>
            </a:r>
            <a:r>
              <a:rPr lang="cs-CZ" sz="1600" b="1" i="1" baseline="-25000" dirty="0" err="1" smtClean="0">
                <a:latin typeface="Cambria Math"/>
                <a:ea typeface="Cambria Math"/>
              </a:rPr>
              <a:t>j</a:t>
            </a:r>
            <a:r>
              <a:rPr lang="cs-CZ" sz="1600" b="1" i="1" dirty="0" smtClean="0">
                <a:latin typeface="Cambria Math"/>
                <a:ea typeface="Cambria Math"/>
              </a:rPr>
              <a:t> </a:t>
            </a:r>
            <a:r>
              <a:rPr lang="cs-CZ" sz="1600" dirty="0" smtClean="0">
                <a:latin typeface="Cambria Math"/>
                <a:ea typeface="Cambria Math"/>
              </a:rPr>
              <a:t>⊗</a:t>
            </a:r>
            <a:r>
              <a:rPr lang="cs-CZ" sz="1600" b="1" i="1" dirty="0" smtClean="0">
                <a:latin typeface="Cambria Math"/>
                <a:ea typeface="Cambria Math"/>
              </a:rPr>
              <a:t> </a:t>
            </a:r>
            <a:r>
              <a:rPr lang="cs-CZ" sz="1600" b="1" i="1" dirty="0" err="1" smtClean="0">
                <a:latin typeface="Cambria Math"/>
                <a:ea typeface="Cambria Math"/>
              </a:rPr>
              <a:t>g</a:t>
            </a:r>
            <a:r>
              <a:rPr lang="cs-CZ" sz="1600" b="1" i="1" baseline="-25000" dirty="0" err="1" smtClean="0">
                <a:latin typeface="Cambria Math"/>
                <a:ea typeface="Cambria Math"/>
              </a:rPr>
              <a:t>k</a:t>
            </a:r>
            <a:r>
              <a:rPr lang="cs-CZ" sz="1600" b="1" i="1" baseline="-25000" dirty="0" smtClean="0">
                <a:latin typeface="Cambria Math"/>
                <a:ea typeface="Cambria Math"/>
              </a:rPr>
              <a:t>  </a:t>
            </a:r>
            <a:r>
              <a:rPr lang="cs-CZ" sz="1600" dirty="0" smtClean="0"/>
              <a:t>= </a:t>
            </a:r>
            <a:r>
              <a:rPr lang="cs-CZ" sz="1600" b="1" i="1" dirty="0" err="1" smtClean="0">
                <a:latin typeface="Cambria Math"/>
                <a:ea typeface="Cambria Math"/>
              </a:rPr>
              <a:t>g</a:t>
            </a:r>
            <a:r>
              <a:rPr lang="cs-CZ" sz="1600" b="1" i="1" baseline="-25000" dirty="0" err="1" smtClean="0">
                <a:latin typeface="Cambria Math"/>
                <a:ea typeface="Cambria Math"/>
              </a:rPr>
              <a:t>k</a:t>
            </a:r>
            <a:r>
              <a:rPr lang="cs-CZ" sz="1600" b="1" i="1" baseline="-25000" dirty="0" smtClean="0">
                <a:latin typeface="Cambria Math"/>
                <a:ea typeface="Cambria Math"/>
              </a:rPr>
              <a:t> </a:t>
            </a:r>
            <a:r>
              <a:rPr lang="cs-CZ" sz="1600" dirty="0" smtClean="0">
                <a:latin typeface="Cambria Math"/>
                <a:ea typeface="Cambria Math"/>
              </a:rPr>
              <a:t>⊗</a:t>
            </a:r>
            <a:r>
              <a:rPr lang="cs-CZ" sz="1600" b="1" i="1" dirty="0" smtClean="0">
                <a:latin typeface="Cambria Math"/>
                <a:ea typeface="Cambria Math"/>
              </a:rPr>
              <a:t> </a:t>
            </a:r>
            <a:r>
              <a:rPr lang="cs-CZ" sz="1600" b="1" i="1" dirty="0" err="1" smtClean="0">
                <a:latin typeface="Cambria Math"/>
                <a:ea typeface="Cambria Math"/>
              </a:rPr>
              <a:t>g</a:t>
            </a:r>
            <a:r>
              <a:rPr lang="cs-CZ" sz="1600" b="1" i="1" baseline="-25000" dirty="0" err="1" smtClean="0">
                <a:latin typeface="Cambria Math"/>
                <a:ea typeface="Cambria Math"/>
              </a:rPr>
              <a:t>j</a:t>
            </a:r>
            <a:r>
              <a:rPr lang="cs-CZ" sz="1600" dirty="0" smtClean="0"/>
              <a:t>  pro všechny prvky </a:t>
            </a:r>
            <a:r>
              <a:rPr lang="cs-CZ" sz="1600" dirty="0" smtClean="0">
                <a:latin typeface="Cambria Math"/>
                <a:ea typeface="Cambria Math"/>
              </a:rPr>
              <a:t>𝓖),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jde o </a:t>
            </a:r>
            <a:r>
              <a:rPr lang="cs-CZ" sz="1600" b="1" i="1" dirty="0" smtClean="0">
                <a:solidFill>
                  <a:schemeClr val="accent6">
                    <a:lumMod val="50000"/>
                  </a:schemeClr>
                </a:solidFill>
              </a:rPr>
              <a:t>komutativní grupu</a:t>
            </a:r>
            <a:r>
              <a:rPr lang="cs-CZ" sz="1600" i="1" dirty="0" smtClean="0"/>
              <a:t>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642910" y="4643446"/>
            <a:ext cx="79296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429388" y="214290"/>
            <a:ext cx="1714512" cy="400110"/>
          </a:xfrm>
          <a:prstGeom prst="rect">
            <a:avLst/>
          </a:prstGeom>
          <a:solidFill>
            <a:srgbClr val="F2F6EA"/>
          </a:solidFill>
          <a:ln w="19050" cap="rnd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Příklady grup</a:t>
            </a:r>
            <a:endParaRPr lang="cs-CZ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8596" y="714356"/>
            <a:ext cx="80724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Množina celých čísel </a:t>
            </a:r>
            <a:r>
              <a:rPr lang="cs-CZ" b="1" dirty="0" smtClean="0">
                <a:latin typeface="Cambria Math"/>
                <a:ea typeface="Cambria Math"/>
              </a:rPr>
              <a:t>ℤ </a:t>
            </a:r>
            <a:r>
              <a:rPr lang="cs-CZ" dirty="0" smtClean="0">
                <a:latin typeface="Cambria Math"/>
                <a:ea typeface="Cambria Math"/>
              </a:rPr>
              <a:t>(…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  <a:r>
              <a:rPr lang="cs-CZ" dirty="0" smtClean="0">
                <a:latin typeface="Cambria Math"/>
                <a:ea typeface="Cambria Math"/>
              </a:rPr>
              <a:t>, </a:t>
            </a:r>
            <a:r>
              <a:rPr lang="en-US" dirty="0" smtClean="0">
                <a:latin typeface="Cambria Math"/>
                <a:ea typeface="Cambria Math"/>
              </a:rPr>
              <a:t>-3,</a:t>
            </a:r>
            <a:r>
              <a:rPr lang="cs-CZ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-2,</a:t>
            </a:r>
            <a:r>
              <a:rPr lang="cs-CZ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-1,</a:t>
            </a:r>
            <a:r>
              <a:rPr lang="cs-CZ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0,</a:t>
            </a:r>
            <a:r>
              <a:rPr lang="cs-CZ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1,</a:t>
            </a:r>
            <a:r>
              <a:rPr lang="cs-CZ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2,</a:t>
            </a:r>
            <a:r>
              <a:rPr lang="cs-CZ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3, …  </a:t>
            </a:r>
            <a:r>
              <a:rPr lang="en-US" sz="1600" dirty="0" smtClean="0">
                <a:latin typeface="Cambria Math"/>
                <a:ea typeface="Cambria Math"/>
              </a:rPr>
              <a:t>; </a:t>
            </a:r>
            <a:r>
              <a:rPr lang="en-US" sz="1600" i="1" dirty="0" err="1" smtClean="0">
                <a:latin typeface="+mj-lt"/>
                <a:ea typeface="Cambria Math"/>
              </a:rPr>
              <a:t>nekone</a:t>
            </a:r>
            <a:r>
              <a:rPr lang="cs-CZ" sz="1600" i="1" dirty="0" err="1" smtClean="0">
                <a:latin typeface="+mj-lt"/>
                <a:ea typeface="Cambria Math"/>
              </a:rPr>
              <a:t>čná</a:t>
            </a:r>
            <a:r>
              <a:rPr lang="cs-CZ" sz="1600" dirty="0" smtClean="0">
                <a:latin typeface="+mj-lt"/>
                <a:ea typeface="Cambria Math"/>
              </a:rPr>
              <a:t> grupa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cs-CZ" sz="1600" i="1" dirty="0" smtClean="0">
                <a:latin typeface="+mj-lt"/>
                <a:ea typeface="Cambria Math"/>
              </a:rPr>
              <a:t> </a:t>
            </a:r>
            <a:r>
              <a:rPr lang="en-US" sz="1600" i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mbria Math"/>
              </a:rPr>
              <a:t>Grupov</a:t>
            </a:r>
            <a:r>
              <a:rPr lang="cs-CZ" sz="1600" i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mbria Math"/>
              </a:rPr>
              <a:t>ým</a:t>
            </a:r>
            <a:r>
              <a:rPr lang="cs-CZ" sz="160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mbria Math"/>
              </a:rPr>
              <a:t> násobením je</a:t>
            </a:r>
            <a:r>
              <a:rPr lang="cs-CZ" sz="1600" i="1" dirty="0" smtClean="0">
                <a:latin typeface="+mj-lt"/>
                <a:ea typeface="Cambria Math"/>
              </a:rPr>
              <a:t> </a:t>
            </a:r>
            <a:r>
              <a:rPr lang="cs-CZ" sz="1600" dirty="0" smtClean="0">
                <a:latin typeface="+mj-lt"/>
                <a:ea typeface="Cambria Math"/>
              </a:rPr>
              <a:t>běžná operace </a:t>
            </a:r>
            <a:r>
              <a:rPr lang="cs-CZ" sz="160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mbria Math"/>
              </a:rPr>
              <a:t>sečítání</a:t>
            </a:r>
            <a:r>
              <a:rPr lang="cs-CZ" sz="1600" dirty="0" smtClean="0">
                <a:latin typeface="+mj-lt"/>
                <a:ea typeface="Cambria Math"/>
              </a:rPr>
              <a:t> </a:t>
            </a:r>
            <a:r>
              <a:rPr lang="en-US" sz="1600" dirty="0" smtClean="0">
                <a:latin typeface="+mj-lt"/>
                <a:ea typeface="Cambria Math"/>
              </a:rPr>
              <a:t>  </a:t>
            </a:r>
            <a:r>
              <a:rPr lang="cs-CZ" sz="1600" dirty="0" smtClean="0">
                <a:latin typeface="+mj-lt"/>
                <a:ea typeface="Cambria Math"/>
              </a:rPr>
              <a:t>(</a:t>
            </a:r>
            <a:r>
              <a:rPr lang="cs-CZ" sz="1600" dirty="0" smtClean="0">
                <a:solidFill>
                  <a:srgbClr val="FF0000"/>
                </a:solidFill>
                <a:latin typeface="Cambria Math"/>
                <a:ea typeface="Cambria Math"/>
              </a:rPr>
              <a:t>⊗ </a:t>
            </a:r>
            <a:r>
              <a:rPr lang="cs-CZ" sz="1600" dirty="0" smtClean="0">
                <a:solidFill>
                  <a:srgbClr val="FF0000"/>
                </a:solidFill>
                <a:latin typeface="+mj-lt"/>
                <a:ea typeface="Cambria Math"/>
              </a:rPr>
              <a:t>je +</a:t>
            </a:r>
            <a:r>
              <a:rPr lang="cs-CZ" sz="1600" dirty="0" smtClean="0">
                <a:latin typeface="+mj-lt"/>
                <a:ea typeface="Cambria Math"/>
              </a:rPr>
              <a:t>, součet dvou čísel je číslo v </a:t>
            </a:r>
            <a:r>
              <a:rPr lang="cs-CZ" sz="1600" dirty="0" smtClean="0">
                <a:latin typeface="Cambria Math"/>
                <a:ea typeface="Cambria Math"/>
              </a:rPr>
              <a:t>ℤ</a:t>
            </a:r>
            <a:r>
              <a:rPr lang="cs-CZ" sz="1600" dirty="0" smtClean="0">
                <a:latin typeface="+mj-lt"/>
                <a:ea typeface="Cambria Math"/>
              </a:rPr>
              <a:t>),</a:t>
            </a:r>
          </a:p>
          <a:p>
            <a:pPr lvl="1">
              <a:buFont typeface="Wingdings" pitchFamily="2" charset="2"/>
              <a:buChar char="§"/>
            </a:pPr>
            <a:r>
              <a:rPr lang="cs-CZ" sz="1600" i="1" dirty="0" smtClean="0">
                <a:latin typeface="+mj-lt"/>
                <a:ea typeface="Cambria Math"/>
              </a:rPr>
              <a:t> </a:t>
            </a:r>
            <a:r>
              <a:rPr lang="cs-CZ" sz="160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mbria Math"/>
              </a:rPr>
              <a:t>jednotkovým prvkem je</a:t>
            </a:r>
            <a:r>
              <a:rPr lang="cs-CZ" sz="1600" i="1" dirty="0" smtClean="0">
                <a:latin typeface="+mj-lt"/>
                <a:ea typeface="Cambria Math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Cambria" pitchFamily="18" charset="0"/>
                <a:ea typeface="Cambria Math"/>
              </a:rPr>
              <a:t>0</a:t>
            </a:r>
            <a:r>
              <a:rPr lang="cs-CZ" sz="1600" dirty="0" smtClean="0">
                <a:latin typeface="+mj-lt"/>
                <a:ea typeface="Cambria Math"/>
              </a:rPr>
              <a:t>  </a:t>
            </a:r>
            <a:r>
              <a:rPr lang="en-US" sz="1600" dirty="0" smtClean="0">
                <a:latin typeface="+mj-lt"/>
                <a:ea typeface="Cambria Math"/>
              </a:rPr>
              <a:t>                                          </a:t>
            </a:r>
            <a:r>
              <a:rPr lang="cs-CZ" sz="1600" dirty="0" smtClean="0">
                <a:latin typeface="+mj-lt"/>
                <a:ea typeface="Cambria Math"/>
              </a:rPr>
              <a:t>(</a:t>
            </a:r>
            <a:r>
              <a:rPr lang="en-US" sz="1600" dirty="0" smtClean="0">
                <a:latin typeface="+mj-lt"/>
                <a:ea typeface="Cambria Math"/>
              </a:rPr>
              <a:t>nap</a:t>
            </a:r>
            <a:r>
              <a:rPr lang="cs-CZ" sz="1600" dirty="0" err="1" smtClean="0">
                <a:latin typeface="+mj-lt"/>
                <a:ea typeface="Cambria Math"/>
              </a:rPr>
              <a:t>ř</a:t>
            </a:r>
            <a:r>
              <a:rPr lang="cs-CZ" sz="1600" dirty="0" smtClean="0">
                <a:latin typeface="+mj-lt"/>
                <a:ea typeface="Cambria Math"/>
              </a:rPr>
              <a:t>.</a:t>
            </a:r>
            <a:r>
              <a:rPr lang="cs-CZ" dirty="0" smtClean="0">
                <a:latin typeface="+mj-lt"/>
                <a:ea typeface="Cambria Math"/>
              </a:rPr>
              <a:t> </a:t>
            </a:r>
            <a:r>
              <a:rPr lang="en-US" sz="1600" dirty="0" smtClean="0">
                <a:latin typeface="Cambria" pitchFamily="18" charset="0"/>
                <a:ea typeface="Cambria Math"/>
              </a:rPr>
              <a:t>-3+0=-3, 0-3=-3</a:t>
            </a:r>
            <a:r>
              <a:rPr lang="cs-CZ" sz="1600" dirty="0" smtClean="0">
                <a:latin typeface="Cambria" pitchFamily="18" charset="0"/>
                <a:ea typeface="Cambria Math"/>
              </a:rPr>
              <a:t>, </a:t>
            </a:r>
            <a:r>
              <a:rPr lang="en-US" sz="1600" dirty="0" smtClean="0">
                <a:latin typeface="Cambria" pitchFamily="18" charset="0"/>
                <a:ea typeface="Cambria Math"/>
              </a:rPr>
              <a:t>8+0=0+8=8</a:t>
            </a:r>
            <a:r>
              <a:rPr lang="en-US" dirty="0" smtClean="0">
                <a:latin typeface="+mj-lt"/>
                <a:ea typeface="Cambria Math"/>
              </a:rPr>
              <a:t>) </a:t>
            </a:r>
            <a:r>
              <a:rPr lang="cs-CZ" dirty="0" smtClean="0">
                <a:latin typeface="+mj-lt"/>
                <a:ea typeface="Cambria Math"/>
              </a:rPr>
              <a:t>,</a:t>
            </a:r>
            <a:endParaRPr lang="en-US" dirty="0" smtClean="0">
              <a:latin typeface="+mj-lt"/>
              <a:ea typeface="Cambria Math"/>
            </a:endParaRPr>
          </a:p>
          <a:p>
            <a:pPr lvl="1">
              <a:buFont typeface="Wingdings" pitchFamily="2" charset="2"/>
              <a:buChar char="§"/>
            </a:pPr>
            <a:r>
              <a:rPr lang="cs-CZ" sz="1600" i="1" dirty="0" smtClean="0">
                <a:latin typeface="+mj-lt"/>
                <a:ea typeface="Cambria Math"/>
              </a:rPr>
              <a:t> </a:t>
            </a:r>
            <a:r>
              <a:rPr lang="en-US" sz="1600" i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mbria Math"/>
              </a:rPr>
              <a:t>inverzn</a:t>
            </a:r>
            <a:r>
              <a:rPr lang="cs-CZ" sz="1600" i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ea typeface="Cambria Math"/>
              </a:rPr>
              <a:t>ím</a:t>
            </a:r>
            <a:r>
              <a:rPr lang="cs-CZ" sz="160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mbria Math"/>
              </a:rPr>
              <a:t> prvkem</a:t>
            </a:r>
            <a:r>
              <a:rPr lang="cs-CZ" sz="1600" dirty="0" smtClean="0">
                <a:latin typeface="+mj-lt"/>
                <a:ea typeface="Cambria Math"/>
              </a:rPr>
              <a:t> k </a:t>
            </a:r>
            <a:r>
              <a:rPr lang="cs-CZ" i="1" dirty="0" smtClean="0">
                <a:solidFill>
                  <a:srgbClr val="FF0000"/>
                </a:solidFill>
                <a:latin typeface="Cambria" pitchFamily="18" charset="0"/>
                <a:ea typeface="Cambria Math"/>
              </a:rPr>
              <a:t>a</a:t>
            </a:r>
            <a:r>
              <a:rPr lang="cs-CZ" sz="1600" dirty="0" smtClean="0">
                <a:latin typeface="+mj-lt"/>
                <a:ea typeface="Cambria Math"/>
              </a:rPr>
              <a:t> je </a:t>
            </a:r>
            <a:r>
              <a:rPr lang="cs-CZ" i="1" dirty="0" smtClean="0">
                <a:solidFill>
                  <a:srgbClr val="FF0000"/>
                </a:solidFill>
                <a:latin typeface="Cambria" pitchFamily="18" charset="0"/>
                <a:ea typeface="Cambria Math"/>
              </a:rPr>
              <a:t>–a</a:t>
            </a:r>
            <a:r>
              <a:rPr lang="cs-CZ" sz="1600" dirty="0" smtClean="0">
                <a:latin typeface="+mj-lt"/>
                <a:ea typeface="Cambria Math"/>
              </a:rPr>
              <a:t> </a:t>
            </a:r>
            <a:r>
              <a:rPr lang="en-US" sz="1600" dirty="0" smtClean="0">
                <a:latin typeface="+mj-lt"/>
                <a:ea typeface="Cambria Math"/>
              </a:rPr>
              <a:t>                                       </a:t>
            </a:r>
            <a:r>
              <a:rPr lang="cs-CZ" sz="1600" dirty="0" smtClean="0">
                <a:latin typeface="+mj-lt"/>
                <a:ea typeface="Cambria Math"/>
              </a:rPr>
              <a:t>(např.</a:t>
            </a:r>
            <a:r>
              <a:rPr lang="en-US" sz="1600" dirty="0" smtClean="0">
                <a:latin typeface="+mj-lt"/>
                <a:ea typeface="Cambria Math"/>
              </a:rPr>
              <a:t> 3+(-3)=(-3)+3=0)</a:t>
            </a:r>
            <a:r>
              <a:rPr lang="cs-CZ" sz="1600" dirty="0" smtClean="0">
                <a:latin typeface="+mj-lt"/>
                <a:ea typeface="Cambria Math"/>
              </a:rPr>
              <a:t>,</a:t>
            </a:r>
            <a:endParaRPr lang="cs-CZ" sz="1600" i="1" dirty="0" smtClean="0">
              <a:solidFill>
                <a:schemeClr val="accent6">
                  <a:lumMod val="50000"/>
                </a:schemeClr>
              </a:solidFill>
              <a:latin typeface="+mj-lt"/>
              <a:ea typeface="Cambria Math"/>
            </a:endParaRPr>
          </a:p>
          <a:p>
            <a:pPr lvl="1">
              <a:buFont typeface="Wingdings" pitchFamily="2" charset="2"/>
              <a:buChar char="§"/>
            </a:pPr>
            <a:r>
              <a:rPr lang="cs-CZ" sz="1600" i="1" dirty="0" smtClean="0">
                <a:latin typeface="+mj-lt"/>
                <a:ea typeface="Cambria Math"/>
              </a:rPr>
              <a:t> </a:t>
            </a:r>
            <a:r>
              <a:rPr lang="cs-CZ" sz="160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mbria Math"/>
              </a:rPr>
              <a:t>operace je asociativní </a:t>
            </a:r>
            <a:r>
              <a:rPr lang="cs-CZ" sz="1600" dirty="0" smtClean="0">
                <a:latin typeface="+mj-lt"/>
                <a:ea typeface="Cambria Math"/>
              </a:rPr>
              <a:t>neboť  </a:t>
            </a:r>
            <a:r>
              <a:rPr lang="cs-CZ" sz="1600" dirty="0" smtClean="0">
                <a:solidFill>
                  <a:srgbClr val="FF0000"/>
                </a:solidFill>
                <a:latin typeface="Cambria" pitchFamily="18" charset="0"/>
                <a:ea typeface="Cambria Math"/>
              </a:rPr>
              <a:t>(a</a:t>
            </a:r>
            <a:r>
              <a:rPr lang="en-US" sz="1600" dirty="0" smtClean="0">
                <a:solidFill>
                  <a:srgbClr val="FF0000"/>
                </a:solidFill>
                <a:latin typeface="Cambria" pitchFamily="18" charset="0"/>
                <a:ea typeface="Cambria Math"/>
              </a:rPr>
              <a:t>+b)+c=a+(</a:t>
            </a:r>
            <a:r>
              <a:rPr lang="en-US" sz="1600" dirty="0" err="1" smtClean="0">
                <a:solidFill>
                  <a:srgbClr val="FF0000"/>
                </a:solidFill>
                <a:latin typeface="Cambria" pitchFamily="18" charset="0"/>
                <a:ea typeface="Cambria Math"/>
              </a:rPr>
              <a:t>b+c</a:t>
            </a:r>
            <a:r>
              <a:rPr lang="en-US" sz="1600" dirty="0" smtClean="0">
                <a:solidFill>
                  <a:srgbClr val="FF0000"/>
                </a:solidFill>
                <a:latin typeface="Cambria" pitchFamily="18" charset="0"/>
                <a:ea typeface="Cambria Math"/>
              </a:rPr>
              <a:t>)</a:t>
            </a:r>
            <a:r>
              <a:rPr lang="en-US" sz="1600" dirty="0" smtClean="0">
                <a:latin typeface="Cambria" pitchFamily="18" charset="0"/>
                <a:ea typeface="Cambria Math"/>
              </a:rPr>
              <a:t>     </a:t>
            </a:r>
            <a:r>
              <a:rPr lang="en-US" sz="1600" dirty="0" smtClean="0">
                <a:latin typeface="+mj-lt"/>
                <a:ea typeface="Cambria Math"/>
              </a:rPr>
              <a:t>(nap</a:t>
            </a:r>
            <a:r>
              <a:rPr lang="cs-CZ" sz="1600" dirty="0" err="1" smtClean="0">
                <a:latin typeface="+mj-lt"/>
                <a:ea typeface="Cambria Math"/>
              </a:rPr>
              <a:t>ř</a:t>
            </a:r>
            <a:r>
              <a:rPr lang="cs-CZ" sz="1600" dirty="0" smtClean="0">
                <a:latin typeface="+mj-lt"/>
                <a:ea typeface="Cambria Math"/>
              </a:rPr>
              <a:t>.  </a:t>
            </a:r>
            <a:r>
              <a:rPr lang="en-US" sz="1600" dirty="0" smtClean="0">
                <a:latin typeface="+mj-lt"/>
                <a:ea typeface="Cambria Math"/>
              </a:rPr>
              <a:t>(-3)+5)+8=(-3)+(5+8)=10)</a:t>
            </a:r>
            <a:r>
              <a:rPr lang="cs-CZ" sz="1600" dirty="0" smtClean="0">
                <a:latin typeface="+mj-lt"/>
                <a:ea typeface="Cambria Math"/>
              </a:rPr>
              <a:t>,</a:t>
            </a:r>
          </a:p>
          <a:p>
            <a:pPr lvl="1">
              <a:buFont typeface="Wingdings" pitchFamily="2" charset="2"/>
              <a:buChar char="§"/>
            </a:pPr>
            <a:r>
              <a:rPr lang="cs-CZ" sz="1600" dirty="0" smtClean="0">
                <a:latin typeface="+mj-lt"/>
                <a:ea typeface="Cambria Math"/>
              </a:rPr>
              <a:t> </a:t>
            </a:r>
            <a:r>
              <a:rPr lang="cs-CZ" sz="1600" i="1" dirty="0" smtClean="0">
                <a:solidFill>
                  <a:schemeClr val="accent6">
                    <a:lumMod val="50000"/>
                  </a:schemeClr>
                </a:solidFill>
                <a:ea typeface="Cambria Math"/>
              </a:rPr>
              <a:t>operace je komutativní </a:t>
            </a:r>
            <a:r>
              <a:rPr lang="cs-CZ" sz="1600" dirty="0" smtClean="0">
                <a:ea typeface="Cambria Math"/>
              </a:rPr>
              <a:t>neboť </a:t>
            </a:r>
            <a:r>
              <a:rPr lang="cs-CZ" sz="1600" dirty="0" smtClean="0">
                <a:solidFill>
                  <a:srgbClr val="FF0000"/>
                </a:solidFill>
                <a:latin typeface="Cambria" pitchFamily="18" charset="0"/>
                <a:ea typeface="Cambria Math"/>
              </a:rPr>
              <a:t>a+b = b+a</a:t>
            </a:r>
            <a:r>
              <a:rPr lang="cs-CZ" sz="1600" dirty="0" smtClean="0">
                <a:solidFill>
                  <a:srgbClr val="FF0000"/>
                </a:solidFill>
                <a:ea typeface="Cambria Math"/>
              </a:rPr>
              <a:t> </a:t>
            </a:r>
            <a:r>
              <a:rPr lang="cs-CZ" sz="1600" dirty="0" smtClean="0">
                <a:ea typeface="Cambria Math"/>
              </a:rPr>
              <a:t> </a:t>
            </a:r>
            <a:r>
              <a:rPr lang="en-US" sz="1600" dirty="0" smtClean="0">
                <a:ea typeface="Cambria Math"/>
              </a:rPr>
              <a:t>               </a:t>
            </a:r>
            <a:r>
              <a:rPr lang="cs-CZ" sz="1600" dirty="0" smtClean="0">
                <a:ea typeface="Cambria Math"/>
              </a:rPr>
              <a:t>(je to </a:t>
            </a:r>
            <a:r>
              <a:rPr lang="cs-CZ" sz="1600" i="1" dirty="0" smtClean="0">
                <a:ea typeface="Cambria Math"/>
              </a:rPr>
              <a:t>komutativní grupa</a:t>
            </a:r>
            <a:r>
              <a:rPr lang="cs-CZ" sz="1600" dirty="0" smtClean="0">
                <a:ea typeface="Cambria Math"/>
              </a:rPr>
              <a:t>)</a:t>
            </a:r>
            <a:r>
              <a:rPr lang="cs-CZ" dirty="0" smtClean="0">
                <a:latin typeface="+mj-lt"/>
                <a:ea typeface="Cambria Math"/>
              </a:rPr>
              <a:t> </a:t>
            </a:r>
            <a:endParaRPr lang="cs-CZ" dirty="0"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8596" y="4500570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</a:t>
            </a:r>
            <a:endParaRPr lang="cs-CZ" b="1" dirty="0"/>
          </a:p>
        </p:txBody>
      </p:sp>
      <p:grpSp>
        <p:nvGrpSpPr>
          <p:cNvPr id="36" name="Skupina 35"/>
          <p:cNvGrpSpPr/>
          <p:nvPr/>
        </p:nvGrpSpPr>
        <p:grpSpPr>
          <a:xfrm>
            <a:off x="285720" y="2613250"/>
            <a:ext cx="8577324" cy="1815882"/>
            <a:chOff x="285720" y="2500306"/>
            <a:chExt cx="8577324" cy="1815882"/>
          </a:xfrm>
        </p:grpSpPr>
        <p:grpSp>
          <p:nvGrpSpPr>
            <p:cNvPr id="37" name="Skupina 18"/>
            <p:cNvGrpSpPr/>
            <p:nvPr/>
          </p:nvGrpSpPr>
          <p:grpSpPr>
            <a:xfrm>
              <a:off x="285720" y="2500306"/>
              <a:ext cx="8577324" cy="1815882"/>
              <a:chOff x="285720" y="2500306"/>
              <a:chExt cx="8577324" cy="1815882"/>
            </a:xfrm>
          </p:grpSpPr>
          <p:sp>
            <p:nvSpPr>
              <p:cNvPr id="41" name="TextovéPole 40"/>
              <p:cNvSpPr txBox="1"/>
              <p:nvPr/>
            </p:nvSpPr>
            <p:spPr>
              <a:xfrm>
                <a:off x="285720" y="2500306"/>
                <a:ext cx="807249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 </a:t>
                </a:r>
                <a:r>
                  <a:rPr lang="en-US" b="1" dirty="0" err="1" smtClean="0"/>
                  <a:t>Transla</a:t>
                </a:r>
                <a:r>
                  <a:rPr lang="cs-CZ" b="1" dirty="0" smtClean="0"/>
                  <a:t>ční grupa </a:t>
                </a:r>
                <a:r>
                  <a:rPr lang="cs-CZ" b="1" dirty="0" smtClean="0">
                    <a:latin typeface="Cambria Math"/>
                    <a:ea typeface="Cambria Math"/>
                  </a:rPr>
                  <a:t>𝓣</a:t>
                </a:r>
                <a:r>
                  <a:rPr lang="cs-CZ" b="1" dirty="0" smtClean="0"/>
                  <a:t>  </a:t>
                </a:r>
                <a:r>
                  <a:rPr lang="cs-CZ" sz="1600" dirty="0" smtClean="0"/>
                  <a:t>tvořená všemi translačními vektory </a:t>
                </a:r>
                <a:r>
                  <a:rPr lang="cs-CZ" b="1" i="1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cs-CZ" sz="2000" b="1" i="1" baseline="-25000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cs-CZ" sz="2000" b="1" i="1" baseline="-25000" dirty="0" smtClean="0"/>
                  <a:t>  </a:t>
                </a:r>
                <a:r>
                  <a:rPr lang="cs-CZ" sz="1600" dirty="0" smtClean="0"/>
                  <a:t>(</a:t>
                </a:r>
                <a:r>
                  <a:rPr lang="cs-CZ" sz="1600" i="1" dirty="0" smtClean="0"/>
                  <a:t>nekonečná</a:t>
                </a:r>
                <a:r>
                  <a:rPr lang="cs-CZ" sz="1600" dirty="0" smtClean="0"/>
                  <a:t> grupa)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cs-CZ" sz="1600" i="1" dirty="0" smtClean="0"/>
                  <a:t> </a:t>
                </a:r>
                <a:r>
                  <a:rPr lang="cs-CZ" sz="16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Grupové násobení</a:t>
                </a:r>
                <a:r>
                  <a:rPr lang="cs-CZ" sz="1600" i="1" dirty="0" smtClean="0"/>
                  <a:t> : </a:t>
                </a:r>
                <a:r>
                  <a:rPr lang="cs-CZ" sz="1600" dirty="0" smtClean="0"/>
                  <a:t> standardní </a:t>
                </a:r>
                <a:r>
                  <a:rPr lang="cs-CZ" sz="1600" i="1" dirty="0" smtClean="0">
                    <a:solidFill>
                      <a:srgbClr val="FF0000"/>
                    </a:solidFill>
                  </a:rPr>
                  <a:t>vektorový součet</a:t>
                </a:r>
                <a:r>
                  <a:rPr lang="cs-CZ" sz="1600" dirty="0" smtClean="0"/>
                  <a:t>:      </a:t>
                </a:r>
                <a:r>
                  <a:rPr lang="cs-CZ" b="1" i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cs-CZ" sz="2000" b="1" i="1" baseline="-25000" dirty="0" smtClean="0">
                    <a:solidFill>
                      <a:srgbClr val="FF0000"/>
                    </a:solidFill>
                  </a:rPr>
                  <a:t>i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+</a:t>
                </a:r>
                <a:r>
                  <a:rPr lang="cs-CZ" b="1" i="1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cs-CZ" sz="2000" b="1" i="1" baseline="-25000" dirty="0" err="1" smtClean="0">
                    <a:solidFill>
                      <a:srgbClr val="FF0000"/>
                    </a:solidFill>
                  </a:rPr>
                  <a:t>j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=</a:t>
                </a:r>
                <a:r>
                  <a:rPr lang="cs-CZ" sz="2400" b="1" i="1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b="1" i="1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cs-CZ" sz="2000" b="1" i="1" baseline="-25000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cs-CZ" sz="2000" b="1" i="1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sz="2000" b="1" i="1" baseline="-25000" dirty="0" smtClean="0"/>
                  <a:t> </a:t>
                </a:r>
                <a:r>
                  <a:rPr lang="cs-CZ" dirty="0" smtClean="0"/>
                  <a:t>,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cs-CZ" i="1" dirty="0" smtClean="0"/>
                  <a:t> </a:t>
                </a:r>
                <a:r>
                  <a:rPr lang="cs-CZ" sz="16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jednotkový prvek :  </a:t>
                </a:r>
                <a:r>
                  <a:rPr lang="cs-CZ" sz="1600" dirty="0" smtClean="0"/>
                  <a:t>nulový vektor</a:t>
                </a:r>
                <a:r>
                  <a:rPr lang="cs-CZ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b="1" i="1" dirty="0" smtClean="0">
                    <a:solidFill>
                      <a:srgbClr val="FF0000"/>
                    </a:solidFill>
                  </a:rPr>
                  <a:t>0</a:t>
                </a:r>
                <a:r>
                  <a:rPr lang="cs-CZ" b="1" i="1" dirty="0" smtClean="0"/>
                  <a:t>    </a:t>
                </a:r>
                <a:r>
                  <a:rPr lang="cs-CZ" sz="1600" i="1" dirty="0" smtClean="0"/>
                  <a:t> </a:t>
                </a:r>
                <a:r>
                  <a:rPr lang="cs-CZ" b="1" i="1" dirty="0" err="1" smtClean="0"/>
                  <a:t>T</a:t>
                </a:r>
                <a:r>
                  <a:rPr lang="cs-CZ" sz="2000" b="1" i="1" baseline="-25000" dirty="0" err="1" smtClean="0"/>
                  <a:t>k</a:t>
                </a:r>
                <a:r>
                  <a:rPr lang="cs-CZ" dirty="0" smtClean="0"/>
                  <a:t>+</a:t>
                </a:r>
                <a:r>
                  <a:rPr lang="cs-CZ" b="1" i="1" dirty="0" smtClean="0"/>
                  <a:t> 0</a:t>
                </a:r>
                <a:r>
                  <a:rPr lang="cs-CZ" dirty="0" smtClean="0"/>
                  <a:t>   = </a:t>
                </a:r>
                <a:r>
                  <a:rPr lang="cs-CZ" b="1" i="1" dirty="0" smtClean="0"/>
                  <a:t>0</a:t>
                </a:r>
                <a:r>
                  <a:rPr lang="cs-CZ" dirty="0" smtClean="0"/>
                  <a:t> +</a:t>
                </a:r>
                <a:r>
                  <a:rPr lang="cs-CZ" b="1" i="1" dirty="0" smtClean="0"/>
                  <a:t> </a:t>
                </a:r>
                <a:r>
                  <a:rPr lang="cs-CZ" b="1" i="1" dirty="0" err="1" smtClean="0"/>
                  <a:t>T</a:t>
                </a:r>
                <a:r>
                  <a:rPr lang="cs-CZ" sz="2000" b="1" i="1" baseline="-25000" dirty="0" err="1" smtClean="0"/>
                  <a:t>k</a:t>
                </a:r>
                <a:r>
                  <a:rPr lang="cs-CZ" sz="2000" b="1" i="1" baseline="-25000" dirty="0" smtClean="0"/>
                  <a:t> </a:t>
                </a:r>
                <a:r>
                  <a:rPr lang="en-US" sz="1600" dirty="0" smtClean="0"/>
                  <a:t> </a:t>
                </a:r>
                <a:r>
                  <a:rPr lang="cs-CZ" sz="1600" i="1" dirty="0" smtClean="0"/>
                  <a:t>,</a:t>
                </a:r>
                <a:endParaRPr lang="cs-CZ" i="1" dirty="0" smtClean="0"/>
              </a:p>
              <a:p>
                <a:pPr lvl="1">
                  <a:buFont typeface="Wingdings" pitchFamily="2" charset="2"/>
                  <a:buChar char="§"/>
                </a:pPr>
                <a:r>
                  <a:rPr lang="cs-CZ" sz="1600" i="1" dirty="0" smtClean="0"/>
                  <a:t> </a:t>
                </a:r>
                <a:r>
                  <a:rPr lang="cs-CZ" sz="16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inverzní prvek</a:t>
                </a:r>
                <a:r>
                  <a:rPr lang="cs-CZ" sz="1600" i="1" dirty="0" smtClean="0"/>
                  <a:t> k  </a:t>
                </a:r>
                <a:r>
                  <a:rPr lang="cs-CZ" b="1" i="1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cs-CZ" b="1" i="1" baseline="-25000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cs-CZ" b="1" i="1" baseline="-25000" dirty="0" smtClean="0"/>
                  <a:t>   </a:t>
                </a:r>
                <a:r>
                  <a:rPr lang="cs-CZ" sz="1600" dirty="0" smtClean="0"/>
                  <a:t>je </a:t>
                </a:r>
                <a:r>
                  <a:rPr lang="cs-CZ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–</a:t>
                </a:r>
                <a:r>
                  <a:rPr lang="cs-CZ" b="1" i="1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cs-CZ" sz="2000" b="1" i="1" baseline="-25000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cs-CZ" sz="2000" b="1" i="1" baseline="-25000" dirty="0" smtClean="0"/>
                  <a:t>                        </a:t>
                </a:r>
                <a:r>
                  <a:rPr lang="cs-CZ" i="1" dirty="0" smtClean="0"/>
                  <a:t> </a:t>
                </a:r>
                <a:r>
                  <a:rPr lang="cs-CZ" b="1" i="1" dirty="0" err="1" smtClean="0"/>
                  <a:t>T</a:t>
                </a:r>
                <a:r>
                  <a:rPr lang="cs-CZ" b="1" i="1" baseline="-25000" dirty="0" err="1" smtClean="0"/>
                  <a:t>k</a:t>
                </a:r>
                <a:r>
                  <a:rPr lang="cs-CZ" dirty="0" smtClean="0"/>
                  <a:t>+ (–</a:t>
                </a:r>
                <a:r>
                  <a:rPr lang="cs-CZ" b="1" i="1" dirty="0" err="1" smtClean="0"/>
                  <a:t>T</a:t>
                </a:r>
                <a:r>
                  <a:rPr lang="cs-CZ" b="1" i="1" baseline="-25000" dirty="0" err="1" smtClean="0"/>
                  <a:t>k</a:t>
                </a:r>
                <a:r>
                  <a:rPr lang="cs-CZ" sz="2000" dirty="0" smtClean="0"/>
                  <a:t>)</a:t>
                </a:r>
                <a:r>
                  <a:rPr lang="cs-CZ" dirty="0" smtClean="0"/>
                  <a:t> = (–</a:t>
                </a:r>
                <a:r>
                  <a:rPr lang="cs-CZ" b="1" i="1" dirty="0" err="1" smtClean="0"/>
                  <a:t>T</a:t>
                </a:r>
                <a:r>
                  <a:rPr lang="cs-CZ" b="1" i="1" baseline="-25000" dirty="0" err="1" smtClean="0"/>
                  <a:t>k</a:t>
                </a:r>
                <a:r>
                  <a:rPr lang="cs-CZ" dirty="0" smtClean="0"/>
                  <a:t>) +</a:t>
                </a:r>
                <a:r>
                  <a:rPr lang="cs-CZ" b="1" i="1" dirty="0" smtClean="0"/>
                  <a:t> </a:t>
                </a:r>
                <a:r>
                  <a:rPr lang="cs-CZ" b="1" i="1" dirty="0" err="1" smtClean="0"/>
                  <a:t>T</a:t>
                </a:r>
                <a:r>
                  <a:rPr lang="cs-CZ" b="1" i="1" baseline="-25000" dirty="0" err="1" smtClean="0"/>
                  <a:t>k</a:t>
                </a:r>
                <a:r>
                  <a:rPr lang="cs-CZ" b="1" i="1" baseline="-25000" dirty="0" smtClean="0"/>
                  <a:t> </a:t>
                </a:r>
                <a:r>
                  <a:rPr lang="cs-CZ" sz="1600" dirty="0" smtClean="0"/>
                  <a:t>= </a:t>
                </a:r>
                <a:r>
                  <a:rPr lang="cs-CZ" b="1" i="1" dirty="0" smtClean="0"/>
                  <a:t>0 </a:t>
                </a:r>
                <a:endParaRPr lang="cs-CZ" sz="1600" dirty="0" smtClean="0"/>
              </a:p>
              <a:p>
                <a:pPr lvl="1">
                  <a:buFont typeface="Wingdings" pitchFamily="2" charset="2"/>
                  <a:buChar char="§"/>
                </a:pPr>
                <a:r>
                  <a:rPr lang="cs-CZ" sz="1600" dirty="0" smtClean="0"/>
                  <a:t> </a:t>
                </a:r>
                <a:r>
                  <a:rPr lang="cs-CZ" sz="16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operace je asociativní                            </a:t>
                </a:r>
                <a:r>
                  <a:rPr lang="cs-CZ" sz="1600" dirty="0" smtClean="0"/>
                  <a:t>(</a:t>
                </a:r>
                <a:r>
                  <a:rPr lang="cs-CZ" sz="1600" i="1" dirty="0" smtClean="0"/>
                  <a:t> </a:t>
                </a:r>
                <a:r>
                  <a:rPr lang="cs-CZ" b="1" i="1" dirty="0" smtClean="0"/>
                  <a:t>T</a:t>
                </a:r>
                <a:r>
                  <a:rPr lang="cs-CZ" b="1" i="1" baseline="-25000" dirty="0" smtClean="0"/>
                  <a:t>i  </a:t>
                </a:r>
                <a:r>
                  <a:rPr lang="cs-CZ" dirty="0" smtClean="0"/>
                  <a:t>+</a:t>
                </a:r>
                <a:r>
                  <a:rPr lang="cs-CZ" b="1" i="1" dirty="0" smtClean="0"/>
                  <a:t> </a:t>
                </a:r>
                <a:r>
                  <a:rPr lang="cs-CZ" b="1" i="1" dirty="0" err="1" smtClean="0"/>
                  <a:t>T</a:t>
                </a:r>
                <a:r>
                  <a:rPr lang="cs-CZ" b="1" i="1" baseline="-25000" dirty="0" err="1" smtClean="0"/>
                  <a:t>j</a:t>
                </a:r>
                <a:r>
                  <a:rPr lang="cs-CZ" b="1" i="1" baseline="-25000" dirty="0" smtClean="0"/>
                  <a:t> </a:t>
                </a:r>
                <a:r>
                  <a:rPr lang="cs-CZ" sz="1600" dirty="0" smtClean="0"/>
                  <a:t>) + </a:t>
                </a:r>
                <a:r>
                  <a:rPr lang="cs-CZ" b="1" i="1" dirty="0" err="1" smtClean="0"/>
                  <a:t>T</a:t>
                </a:r>
                <a:r>
                  <a:rPr lang="cs-CZ" b="1" i="1" baseline="-25000" dirty="0" err="1" smtClean="0"/>
                  <a:t>k</a:t>
                </a:r>
                <a:r>
                  <a:rPr lang="cs-CZ" dirty="0" smtClean="0"/>
                  <a:t>  = </a:t>
                </a:r>
                <a:r>
                  <a:rPr lang="cs-CZ" b="1" i="1" dirty="0" smtClean="0"/>
                  <a:t>T</a:t>
                </a:r>
                <a:r>
                  <a:rPr lang="cs-CZ" b="1" i="1" baseline="-25000" dirty="0" smtClean="0"/>
                  <a:t>i  </a:t>
                </a:r>
                <a:r>
                  <a:rPr lang="cs-CZ" dirty="0" smtClean="0"/>
                  <a:t>+</a:t>
                </a:r>
                <a:r>
                  <a:rPr lang="cs-CZ" b="1" i="1" dirty="0" smtClean="0"/>
                  <a:t> </a:t>
                </a:r>
                <a:r>
                  <a:rPr lang="cs-CZ" dirty="0" smtClean="0"/>
                  <a:t>( </a:t>
                </a:r>
                <a:r>
                  <a:rPr lang="cs-CZ" b="1" i="1" dirty="0" err="1" smtClean="0"/>
                  <a:t>T</a:t>
                </a:r>
                <a:r>
                  <a:rPr lang="cs-CZ" b="1" i="1" baseline="-25000" dirty="0" err="1" smtClean="0"/>
                  <a:t>j</a:t>
                </a:r>
                <a:r>
                  <a:rPr lang="cs-CZ" sz="1600" dirty="0" smtClean="0"/>
                  <a:t> + </a:t>
                </a:r>
                <a:r>
                  <a:rPr lang="cs-CZ" b="1" i="1" dirty="0" err="1" smtClean="0"/>
                  <a:t>T</a:t>
                </a:r>
                <a:r>
                  <a:rPr lang="cs-CZ" b="1" i="1" baseline="-25000" dirty="0" err="1" smtClean="0"/>
                  <a:t>k</a:t>
                </a:r>
                <a:r>
                  <a:rPr lang="cs-CZ" dirty="0" smtClean="0"/>
                  <a:t> </a:t>
                </a:r>
                <a:r>
                  <a:rPr lang="cs-CZ" sz="1600" dirty="0" smtClean="0"/>
                  <a:t>) 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cs-CZ" sz="1600" i="1" dirty="0" smtClean="0"/>
                  <a:t> </a:t>
                </a:r>
                <a:r>
                  <a:rPr lang="cs-CZ" sz="16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operace je komutativní                           </a:t>
                </a:r>
                <a:r>
                  <a:rPr lang="cs-CZ" sz="1600" i="1" dirty="0" smtClean="0"/>
                  <a:t> </a:t>
                </a:r>
                <a:r>
                  <a:rPr lang="cs-CZ" b="1" i="1" dirty="0" smtClean="0"/>
                  <a:t>T</a:t>
                </a:r>
                <a:r>
                  <a:rPr lang="cs-CZ" b="1" i="1" baseline="-25000" dirty="0" smtClean="0"/>
                  <a:t>i  </a:t>
                </a:r>
                <a:r>
                  <a:rPr lang="cs-CZ" dirty="0" smtClean="0"/>
                  <a:t>+</a:t>
                </a:r>
                <a:r>
                  <a:rPr lang="cs-CZ" b="1" i="1" dirty="0" smtClean="0"/>
                  <a:t> </a:t>
                </a:r>
                <a:r>
                  <a:rPr lang="cs-CZ" b="1" i="1" dirty="0" err="1" smtClean="0"/>
                  <a:t>T</a:t>
                </a:r>
                <a:r>
                  <a:rPr lang="cs-CZ" b="1" i="1" baseline="-25000" dirty="0" err="1" smtClean="0"/>
                  <a:t>j</a:t>
                </a:r>
                <a:r>
                  <a:rPr lang="cs-CZ" dirty="0" smtClean="0"/>
                  <a:t>  = </a:t>
                </a:r>
                <a:r>
                  <a:rPr lang="cs-CZ" b="1" i="1" dirty="0" err="1" smtClean="0"/>
                  <a:t>T</a:t>
                </a:r>
                <a:r>
                  <a:rPr lang="cs-CZ" b="1" i="1" baseline="-25000" dirty="0" err="1" smtClean="0"/>
                  <a:t>j</a:t>
                </a:r>
                <a:r>
                  <a:rPr lang="cs-CZ" b="1" i="1" baseline="-25000" dirty="0" smtClean="0"/>
                  <a:t>  </a:t>
                </a:r>
                <a:r>
                  <a:rPr lang="cs-CZ" dirty="0" smtClean="0"/>
                  <a:t>+</a:t>
                </a:r>
                <a:r>
                  <a:rPr lang="cs-CZ" b="1" i="1" dirty="0" smtClean="0"/>
                  <a:t> </a:t>
                </a:r>
                <a:r>
                  <a:rPr lang="cs-CZ" dirty="0" smtClean="0"/>
                  <a:t> </a:t>
                </a:r>
                <a:r>
                  <a:rPr lang="cs-CZ" b="1" i="1" dirty="0" smtClean="0"/>
                  <a:t>T</a:t>
                </a:r>
                <a:r>
                  <a:rPr lang="cs-CZ" b="1" i="1" baseline="-25000" dirty="0" smtClean="0"/>
                  <a:t>i</a:t>
                </a:r>
                <a:r>
                  <a:rPr lang="cs-CZ" sz="1600" dirty="0" smtClean="0"/>
                  <a:t> , </a:t>
                </a:r>
                <a:r>
                  <a:rPr lang="cs-CZ" sz="1600" i="1" dirty="0" smtClean="0"/>
                  <a:t>komutativní grupa.</a:t>
                </a:r>
                <a:endParaRPr lang="cs-CZ" sz="1600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42" name="Skupina 17"/>
              <p:cNvGrpSpPr/>
              <p:nvPr/>
            </p:nvGrpSpPr>
            <p:grpSpPr>
              <a:xfrm>
                <a:off x="6986607" y="2714620"/>
                <a:ext cx="1876437" cy="666755"/>
                <a:chOff x="6986607" y="2714620"/>
                <a:chExt cx="1876437" cy="666755"/>
              </a:xfrm>
            </p:grpSpPr>
            <p:cxnSp>
              <p:nvCxnSpPr>
                <p:cNvPr id="43" name="Přímá spojovací šipka 42"/>
                <p:cNvCxnSpPr/>
                <p:nvPr/>
              </p:nvCxnSpPr>
              <p:spPr>
                <a:xfrm>
                  <a:off x="7015182" y="3357562"/>
                  <a:ext cx="1214446" cy="1588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Přímá spojovací šipka 43"/>
                <p:cNvCxnSpPr/>
                <p:nvPr/>
              </p:nvCxnSpPr>
              <p:spPr>
                <a:xfrm rot="5400000" flipH="1" flipV="1">
                  <a:off x="6986607" y="2714620"/>
                  <a:ext cx="642942" cy="642942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Přímá spojovací šipka 44"/>
                <p:cNvCxnSpPr/>
                <p:nvPr/>
              </p:nvCxnSpPr>
              <p:spPr>
                <a:xfrm>
                  <a:off x="7648598" y="2724145"/>
                  <a:ext cx="1214446" cy="1588"/>
                </a:xfrm>
                <a:prstGeom prst="straightConnector1">
                  <a:avLst/>
                </a:prstGeom>
                <a:ln>
                  <a:prstDash val="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Přímá spojovací šipka 45"/>
                <p:cNvCxnSpPr/>
                <p:nvPr/>
              </p:nvCxnSpPr>
              <p:spPr>
                <a:xfrm rot="5400000" flipH="1" flipV="1">
                  <a:off x="8215338" y="2738433"/>
                  <a:ext cx="642942" cy="642942"/>
                </a:xfrm>
                <a:prstGeom prst="straightConnector1">
                  <a:avLst/>
                </a:prstGeom>
                <a:ln>
                  <a:solidFill>
                    <a:schemeClr val="accent1"/>
                  </a:solidFill>
                  <a:prstDash val="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Přímá spojovací šipka 46"/>
                <p:cNvCxnSpPr/>
                <p:nvPr/>
              </p:nvCxnSpPr>
              <p:spPr>
                <a:xfrm flipV="1">
                  <a:off x="7000892" y="2714620"/>
                  <a:ext cx="1857388" cy="642942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8" name="Obdélník 37"/>
            <p:cNvSpPr/>
            <p:nvPr/>
          </p:nvSpPr>
          <p:spPr>
            <a:xfrm>
              <a:off x="7398462" y="3286124"/>
              <a:ext cx="3401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i="1" dirty="0" smtClean="0"/>
                <a:t>T</a:t>
              </a:r>
              <a:r>
                <a:rPr lang="en-US" sz="2000" b="1" i="1" baseline="-25000" dirty="0" err="1" smtClean="0"/>
                <a:t>i</a:t>
              </a:r>
              <a:endParaRPr lang="cs-CZ" dirty="0"/>
            </a:p>
          </p:txBody>
        </p:sp>
        <p:sp>
          <p:nvSpPr>
            <p:cNvPr id="39" name="Obdélník 38"/>
            <p:cNvSpPr/>
            <p:nvPr/>
          </p:nvSpPr>
          <p:spPr>
            <a:xfrm>
              <a:off x="7005654" y="2714620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i="1" dirty="0" smtClean="0"/>
                <a:t>T</a:t>
              </a:r>
              <a:r>
                <a:rPr lang="en-US" sz="2000" b="1" i="1" baseline="-25000" dirty="0" smtClean="0"/>
                <a:t>j</a:t>
              </a:r>
              <a:endParaRPr lang="cs-CZ" dirty="0"/>
            </a:p>
          </p:txBody>
        </p:sp>
        <p:sp>
          <p:nvSpPr>
            <p:cNvPr id="40" name="Obdélník 39"/>
            <p:cNvSpPr/>
            <p:nvPr/>
          </p:nvSpPr>
          <p:spPr>
            <a:xfrm>
              <a:off x="7945016" y="2886014"/>
              <a:ext cx="3802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i="1" dirty="0" smtClean="0"/>
                <a:t>T</a:t>
              </a:r>
              <a:r>
                <a:rPr lang="en-US" sz="2000" b="1" i="1" baseline="-25000" dirty="0" smtClean="0"/>
                <a:t>k</a:t>
              </a:r>
              <a:endParaRPr lang="cs-CZ" dirty="0"/>
            </a:p>
          </p:txBody>
        </p:sp>
      </p:grpSp>
      <p:sp>
        <p:nvSpPr>
          <p:cNvPr id="48" name="TextovéPole 47"/>
          <p:cNvSpPr txBox="1"/>
          <p:nvPr/>
        </p:nvSpPr>
        <p:spPr>
          <a:xfrm>
            <a:off x="428596" y="4572008"/>
            <a:ext cx="83582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Rotační grupa </a:t>
            </a:r>
            <a:r>
              <a:rPr lang="cs-CZ" dirty="0" smtClean="0">
                <a:latin typeface="Cambria Math"/>
                <a:ea typeface="Cambria Math"/>
              </a:rPr>
              <a:t>𝓒</a:t>
            </a:r>
            <a:r>
              <a:rPr lang="cs-CZ" b="1" baseline="-25000" dirty="0" smtClean="0">
                <a:latin typeface="Cambria Math"/>
                <a:ea typeface="Cambria Math"/>
              </a:rPr>
              <a:t>n  </a:t>
            </a:r>
            <a:r>
              <a:rPr lang="cs-CZ" sz="1600" dirty="0" smtClean="0"/>
              <a:t>tvořená rotacemi o úhly</a:t>
            </a:r>
            <a:r>
              <a:rPr lang="cs-CZ" dirty="0" smtClean="0"/>
              <a:t> </a:t>
            </a:r>
            <a:r>
              <a:rPr lang="el-GR" sz="20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φ</a:t>
            </a:r>
            <a:r>
              <a:rPr lang="cs-CZ" sz="2000" i="1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k </a:t>
            </a:r>
            <a:r>
              <a:rPr lang="cs-CZ" dirty="0" smtClean="0">
                <a:solidFill>
                  <a:srgbClr val="FF0000"/>
                </a:solidFill>
              </a:rPr>
              <a:t>= </a:t>
            </a:r>
            <a:r>
              <a:rPr lang="en-US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cs-CZ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l-GR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π</a:t>
            </a:r>
            <a:r>
              <a:rPr lang="en-US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/n)</a:t>
            </a:r>
            <a:r>
              <a:rPr lang="cs-CZ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.</a:t>
            </a:r>
            <a:r>
              <a:rPr lang="en-US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k   (k=0,1,…,n-1)</a:t>
            </a:r>
            <a:r>
              <a:rPr lang="en-US" i="1" dirty="0" smtClean="0">
                <a:solidFill>
                  <a:schemeClr val="tx2"/>
                </a:solidFill>
                <a:latin typeface="+mj-lt"/>
                <a:ea typeface="Cambria Math" pitchFamily="18" charset="0"/>
              </a:rPr>
              <a:t>; </a:t>
            </a:r>
            <a:r>
              <a:rPr lang="en-US" sz="1600" i="1" dirty="0" err="1" smtClean="0">
                <a:latin typeface="+mj-lt"/>
                <a:ea typeface="Cambria Math" pitchFamily="18" charset="0"/>
              </a:rPr>
              <a:t>kone</a:t>
            </a:r>
            <a:r>
              <a:rPr lang="cs-CZ" sz="1600" i="1" dirty="0" err="1" smtClean="0">
                <a:latin typeface="+mj-lt"/>
                <a:ea typeface="Cambria Math" pitchFamily="18" charset="0"/>
              </a:rPr>
              <a:t>čná</a:t>
            </a:r>
            <a:r>
              <a:rPr lang="cs-CZ" sz="1600" dirty="0" smtClean="0">
                <a:latin typeface="+mj-lt"/>
                <a:ea typeface="Cambria Math" pitchFamily="18" charset="0"/>
              </a:rPr>
              <a:t> grupa.</a:t>
            </a:r>
            <a:endParaRPr lang="cs-CZ" dirty="0" smtClean="0">
              <a:solidFill>
                <a:schemeClr val="tx2"/>
              </a:solidFill>
              <a:latin typeface="+mj-lt"/>
              <a:ea typeface="Cambria Math" pitchFamily="18" charset="0"/>
            </a:endParaRPr>
          </a:p>
          <a:p>
            <a:r>
              <a:rPr lang="cs-CZ" sz="1600" dirty="0" smtClean="0">
                <a:latin typeface="+mj-lt"/>
                <a:ea typeface="Cambria Math" pitchFamily="18" charset="0"/>
              </a:rPr>
              <a:t>(prvkem symetrie je </a:t>
            </a:r>
            <a:r>
              <a:rPr lang="cs-CZ" sz="1600" i="1" dirty="0" smtClean="0">
                <a:solidFill>
                  <a:srgbClr val="FF0000"/>
                </a:solidFill>
                <a:latin typeface="+mj-lt"/>
                <a:ea typeface="Cambria Math" pitchFamily="18" charset="0"/>
              </a:rPr>
              <a:t>n</a:t>
            </a:r>
            <a:r>
              <a:rPr lang="cs-CZ" sz="1600" dirty="0" smtClean="0">
                <a:solidFill>
                  <a:srgbClr val="FF0000"/>
                </a:solidFill>
                <a:latin typeface="+mj-lt"/>
                <a:ea typeface="Cambria Math" pitchFamily="18" charset="0"/>
              </a:rPr>
              <a:t>-četná rotační osa </a:t>
            </a:r>
            <a:r>
              <a:rPr lang="cs-CZ" sz="1600" i="1" dirty="0" err="1" smtClean="0">
                <a:solidFill>
                  <a:srgbClr val="FF0000"/>
                </a:solidFill>
                <a:latin typeface="+mj-lt"/>
                <a:ea typeface="Cambria Math" pitchFamily="18" charset="0"/>
              </a:rPr>
              <a:t>C</a:t>
            </a:r>
            <a:r>
              <a:rPr lang="cs-CZ" sz="1600" i="1" baseline="-25000" dirty="0" err="1" smtClean="0">
                <a:solidFill>
                  <a:srgbClr val="FF0000"/>
                </a:solidFill>
                <a:latin typeface="+mj-lt"/>
                <a:ea typeface="Cambria Math" pitchFamily="18" charset="0"/>
              </a:rPr>
              <a:t>n</a:t>
            </a:r>
            <a:r>
              <a:rPr lang="cs-CZ" sz="1600" dirty="0" smtClean="0">
                <a:latin typeface="+mj-lt"/>
                <a:ea typeface="Cambria Math" pitchFamily="18" charset="0"/>
              </a:rPr>
              <a:t>  převádějící </a:t>
            </a:r>
            <a:r>
              <a:rPr lang="cs-CZ" sz="1600" dirty="0" smtClean="0">
                <a:ea typeface="Cambria Math" pitchFamily="18" charset="0"/>
              </a:rPr>
              <a:t>pravidelný </a:t>
            </a:r>
            <a:r>
              <a:rPr lang="cs-CZ" sz="1600" i="1" dirty="0" smtClean="0">
                <a:latin typeface="+mj-lt"/>
                <a:ea typeface="Cambria Math" pitchFamily="18" charset="0"/>
              </a:rPr>
              <a:t>n</a:t>
            </a:r>
            <a:r>
              <a:rPr lang="cs-CZ" sz="1600" dirty="0" smtClean="0">
                <a:latin typeface="+mj-lt"/>
                <a:ea typeface="Cambria Math" pitchFamily="18" charset="0"/>
              </a:rPr>
              <a:t>-</a:t>
            </a:r>
            <a:r>
              <a:rPr lang="cs-CZ" sz="1600" dirty="0" err="1" smtClean="0">
                <a:latin typeface="+mj-lt"/>
                <a:ea typeface="Cambria Math" pitchFamily="18" charset="0"/>
              </a:rPr>
              <a:t>boký</a:t>
            </a:r>
            <a:r>
              <a:rPr lang="cs-CZ" sz="1600" dirty="0" smtClean="0">
                <a:latin typeface="+mj-lt"/>
                <a:ea typeface="Cambria Math" pitchFamily="18" charset="0"/>
              </a:rPr>
              <a:t>  jehlan v sebe).</a:t>
            </a:r>
          </a:p>
          <a:p>
            <a:pPr lvl="1">
              <a:buFont typeface="Wingdings" pitchFamily="2" charset="2"/>
              <a:buChar char="§"/>
            </a:pPr>
            <a:r>
              <a:rPr lang="cs-CZ" sz="1600" dirty="0" smtClean="0">
                <a:latin typeface="+mj-lt"/>
                <a:ea typeface="Cambria Math" pitchFamily="18" charset="0"/>
              </a:rPr>
              <a:t>  </a:t>
            </a:r>
            <a:r>
              <a:rPr lang="cs-CZ" sz="160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mbria Math" pitchFamily="18" charset="0"/>
              </a:rPr>
              <a:t>Grupové násobení : </a:t>
            </a:r>
            <a:r>
              <a:rPr lang="el-GR" sz="1600" i="1" dirty="0" smtClean="0">
                <a:latin typeface="Cambria Math"/>
                <a:ea typeface="Cambria Math"/>
              </a:rPr>
              <a:t>φ</a:t>
            </a:r>
            <a:r>
              <a:rPr lang="cs-CZ" sz="1600" i="1" baseline="-25000" dirty="0" smtClean="0">
                <a:latin typeface="Cambria Math"/>
                <a:ea typeface="Cambria Math"/>
              </a:rPr>
              <a:t>k </a:t>
            </a:r>
            <a:r>
              <a:rPr lang="cs-CZ" sz="1600" dirty="0" smtClean="0"/>
              <a:t>= </a:t>
            </a:r>
            <a:r>
              <a:rPr lang="el-GR" sz="1600" i="1" dirty="0" smtClean="0">
                <a:latin typeface="Cambria Math"/>
                <a:ea typeface="Cambria Math"/>
              </a:rPr>
              <a:t>φ</a:t>
            </a:r>
            <a:r>
              <a:rPr lang="cs-CZ" sz="1600" i="1" baseline="-25000" dirty="0" smtClean="0">
                <a:latin typeface="Cambria Math"/>
                <a:ea typeface="Cambria Math"/>
              </a:rPr>
              <a:t>i </a:t>
            </a:r>
            <a:r>
              <a:rPr lang="cs-CZ" sz="1400" dirty="0" smtClean="0">
                <a:latin typeface="Cambria Math"/>
                <a:ea typeface="Cambria Math"/>
              </a:rPr>
              <a:t>⊗</a:t>
            </a:r>
            <a:r>
              <a:rPr lang="el-GR" sz="16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el-GR" sz="1600" i="1" dirty="0" smtClean="0">
                <a:latin typeface="Cambria Math"/>
                <a:ea typeface="Cambria Math"/>
              </a:rPr>
              <a:t>φ</a:t>
            </a:r>
            <a:r>
              <a:rPr lang="cs-CZ" sz="1600" i="1" baseline="-25000" dirty="0" smtClean="0">
                <a:latin typeface="Cambria Math"/>
                <a:ea typeface="Cambria Math"/>
              </a:rPr>
              <a:t>j </a:t>
            </a:r>
            <a:r>
              <a:rPr lang="cs-CZ" dirty="0" smtClean="0"/>
              <a:t>, </a:t>
            </a:r>
            <a:r>
              <a:rPr lang="cs-CZ" sz="1600" dirty="0" smtClean="0"/>
              <a:t>otočení o úhel </a:t>
            </a:r>
            <a:r>
              <a:rPr lang="el-GR" sz="1400" i="1" dirty="0" smtClean="0">
                <a:latin typeface="Cambria Math"/>
                <a:ea typeface="Cambria Math"/>
              </a:rPr>
              <a:t>φ</a:t>
            </a:r>
            <a:r>
              <a:rPr lang="cs-CZ" sz="1400" i="1" baseline="-25000" dirty="0" smtClean="0">
                <a:latin typeface="Cambria Math"/>
                <a:ea typeface="Cambria Math"/>
              </a:rPr>
              <a:t>k  </a:t>
            </a:r>
            <a:r>
              <a:rPr lang="cs-CZ" sz="1600" dirty="0" smtClean="0"/>
              <a:t>se získá postupným otočením o </a:t>
            </a:r>
            <a:r>
              <a:rPr lang="el-GR" sz="1600" i="1" dirty="0" smtClean="0">
                <a:latin typeface="Cambria Math"/>
                <a:ea typeface="Cambria Math"/>
              </a:rPr>
              <a:t>φ</a:t>
            </a:r>
            <a:r>
              <a:rPr lang="cs-CZ" sz="1600" i="1" baseline="-25000" dirty="0" smtClean="0">
                <a:latin typeface="Cambria Math"/>
                <a:ea typeface="Cambria Math"/>
              </a:rPr>
              <a:t>i  </a:t>
            </a:r>
            <a:r>
              <a:rPr lang="cs-CZ" sz="1600" dirty="0" smtClean="0"/>
              <a:t>a </a:t>
            </a:r>
            <a:r>
              <a:rPr lang="el-GR" sz="1600" i="1" dirty="0" smtClean="0">
                <a:latin typeface="Cambria Math"/>
                <a:ea typeface="Cambria Math"/>
              </a:rPr>
              <a:t>φ</a:t>
            </a:r>
            <a:r>
              <a:rPr lang="cs-CZ" sz="1600" i="1" baseline="-25000" dirty="0" smtClean="0">
                <a:latin typeface="Cambria Math"/>
                <a:ea typeface="Cambria Math"/>
              </a:rPr>
              <a:t>j </a:t>
            </a:r>
            <a:r>
              <a:rPr lang="cs-CZ" dirty="0" smtClean="0"/>
              <a:t>,</a:t>
            </a:r>
          </a:p>
          <a:p>
            <a:pPr lvl="1">
              <a:buFont typeface="Wingdings" pitchFamily="2" charset="2"/>
              <a:buChar char="§"/>
            </a:pPr>
            <a:r>
              <a:rPr lang="cs-CZ" sz="1600" dirty="0" smtClean="0">
                <a:latin typeface="+mj-lt"/>
                <a:ea typeface="Cambria Math" pitchFamily="18" charset="0"/>
              </a:rPr>
              <a:t>  </a:t>
            </a:r>
            <a:r>
              <a:rPr lang="cs-CZ" sz="160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mbria Math" pitchFamily="18" charset="0"/>
              </a:rPr>
              <a:t>jednotkový prvek</a:t>
            </a:r>
            <a:r>
              <a:rPr lang="cs-CZ" sz="1600" dirty="0" smtClean="0">
                <a:latin typeface="+mj-lt"/>
                <a:ea typeface="Cambria Math" pitchFamily="18" charset="0"/>
              </a:rPr>
              <a:t> : otočení o </a:t>
            </a:r>
            <a:r>
              <a:rPr lang="el-GR" sz="16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φ</a:t>
            </a:r>
            <a:r>
              <a:rPr lang="cs-CZ" sz="1600" i="1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0</a:t>
            </a:r>
            <a:r>
              <a:rPr lang="cs-CZ" sz="1600" i="1" baseline="-25000" dirty="0" smtClean="0">
                <a:latin typeface="Cambria Math"/>
                <a:ea typeface="Cambria Math"/>
              </a:rPr>
              <a:t>  </a:t>
            </a:r>
            <a:r>
              <a:rPr lang="cs-CZ" sz="1600" dirty="0" smtClean="0"/>
              <a:t>(otočení o </a:t>
            </a:r>
            <a:r>
              <a:rPr lang="cs-CZ" sz="1600" i="1" dirty="0" smtClean="0"/>
              <a:t>0</a:t>
            </a:r>
            <a:r>
              <a:rPr lang="cs-CZ" sz="1600" dirty="0" smtClean="0">
                <a:latin typeface="Cambria Math"/>
                <a:ea typeface="Cambria Math"/>
              </a:rPr>
              <a:t>° , </a:t>
            </a:r>
            <a:r>
              <a:rPr lang="cs-CZ" sz="1600" dirty="0" smtClean="0">
                <a:solidFill>
                  <a:srgbClr val="FF0000"/>
                </a:solidFill>
                <a:latin typeface="+mj-lt"/>
                <a:ea typeface="Cambria Math"/>
              </a:rPr>
              <a:t>identita</a:t>
            </a:r>
            <a:r>
              <a:rPr lang="cs-CZ" sz="1600" dirty="0" smtClean="0">
                <a:latin typeface="+mj-lt"/>
                <a:ea typeface="Cambria Math"/>
              </a:rPr>
              <a:t>),</a:t>
            </a:r>
          </a:p>
          <a:p>
            <a:pPr lvl="1">
              <a:buFont typeface="Wingdings" pitchFamily="2" charset="2"/>
              <a:buChar char="§"/>
            </a:pPr>
            <a:r>
              <a:rPr lang="cs-CZ" sz="1600" dirty="0" smtClean="0">
                <a:latin typeface="+mj-lt"/>
                <a:ea typeface="Cambria Math"/>
              </a:rPr>
              <a:t>  </a:t>
            </a:r>
            <a:r>
              <a:rPr lang="cs-CZ" sz="160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mbria Math"/>
              </a:rPr>
              <a:t>inverzní prvek</a:t>
            </a:r>
            <a:r>
              <a:rPr lang="cs-CZ" sz="1600" dirty="0" smtClean="0">
                <a:latin typeface="+mj-lt"/>
                <a:ea typeface="Cambria Math"/>
              </a:rPr>
              <a:t> k otočení o </a:t>
            </a:r>
            <a:r>
              <a:rPr lang="el-GR" sz="16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φ</a:t>
            </a:r>
            <a:r>
              <a:rPr lang="cs-CZ" sz="1600" i="1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k</a:t>
            </a:r>
            <a:r>
              <a:rPr lang="cs-CZ" sz="1600" dirty="0" smtClean="0">
                <a:latin typeface="+mj-lt"/>
                <a:ea typeface="Cambria Math"/>
              </a:rPr>
              <a:t>  je </a:t>
            </a:r>
            <a:r>
              <a:rPr lang="cs-CZ" sz="1600" dirty="0" smtClean="0">
                <a:solidFill>
                  <a:srgbClr val="FF0000"/>
                </a:solidFill>
                <a:latin typeface="+mj-lt"/>
                <a:ea typeface="Cambria Math"/>
              </a:rPr>
              <a:t>–</a:t>
            </a:r>
            <a:r>
              <a:rPr lang="el-GR" sz="16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 φ</a:t>
            </a:r>
            <a:r>
              <a:rPr lang="cs-CZ" sz="1600" i="1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k</a:t>
            </a:r>
            <a:r>
              <a:rPr lang="cs-CZ" sz="1600" i="1" baseline="-25000" dirty="0" smtClean="0">
                <a:latin typeface="Cambria Math"/>
                <a:ea typeface="Cambria Math"/>
              </a:rPr>
              <a:t>  </a:t>
            </a:r>
            <a:r>
              <a:rPr lang="cs-CZ" dirty="0" smtClean="0"/>
              <a:t>,</a:t>
            </a:r>
          </a:p>
          <a:p>
            <a:pPr lvl="1">
              <a:buFont typeface="Wingdings" pitchFamily="2" charset="2"/>
              <a:buChar char="§"/>
            </a:pPr>
            <a:r>
              <a:rPr lang="cs-CZ" sz="1600" dirty="0" smtClean="0">
                <a:latin typeface="+mj-lt"/>
                <a:ea typeface="Cambria Math" pitchFamily="18" charset="0"/>
              </a:rPr>
              <a:t>  operace je </a:t>
            </a:r>
            <a:r>
              <a:rPr lang="cs-CZ" sz="1600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mbria Math" pitchFamily="18" charset="0"/>
              </a:rPr>
              <a:t>asociativní i komutativní</a:t>
            </a:r>
            <a:r>
              <a:rPr lang="cs-CZ" sz="1600" dirty="0" smtClean="0">
                <a:latin typeface="+mj-lt"/>
                <a:ea typeface="Cambria Math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429388" y="214290"/>
            <a:ext cx="1714512" cy="400110"/>
          </a:xfrm>
          <a:prstGeom prst="rect">
            <a:avLst/>
          </a:prstGeom>
          <a:solidFill>
            <a:srgbClr val="F2F6EA"/>
          </a:solidFill>
          <a:ln w="19050" cap="rnd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Podgrupa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42910" y="928670"/>
            <a:ext cx="8072494" cy="1332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Nechť  </a:t>
            </a:r>
            <a:r>
              <a:rPr lang="cs-CZ" dirty="0" smtClean="0">
                <a:solidFill>
                  <a:srgbClr val="FF0000"/>
                </a:solidFill>
                <a:latin typeface="Cambria Math"/>
                <a:ea typeface="Cambria Math"/>
              </a:rPr>
              <a:t>𝓖</a:t>
            </a:r>
            <a:r>
              <a:rPr lang="cs-CZ" b="1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k</a:t>
            </a:r>
            <a:r>
              <a:rPr lang="cs-CZ" dirty="0" smtClean="0"/>
              <a:t>  je </a:t>
            </a:r>
            <a:r>
              <a:rPr lang="cs-CZ" i="1" dirty="0" smtClean="0"/>
              <a:t>neprázdná podmnožina</a:t>
            </a:r>
            <a:r>
              <a:rPr lang="cs-CZ" dirty="0" smtClean="0"/>
              <a:t> v grupě </a:t>
            </a:r>
            <a:r>
              <a:rPr lang="cs-CZ" dirty="0" smtClean="0">
                <a:solidFill>
                  <a:srgbClr val="FF0000"/>
                </a:solidFill>
                <a:latin typeface="Cambria Math"/>
                <a:ea typeface="Cambria Math"/>
              </a:rPr>
              <a:t>𝓖</a:t>
            </a:r>
            <a:r>
              <a:rPr lang="cs-CZ" dirty="0" smtClean="0">
                <a:latin typeface="Cambria Math"/>
                <a:ea typeface="Cambria Math"/>
              </a:rPr>
              <a:t>. </a:t>
            </a:r>
            <a:br>
              <a:rPr lang="cs-CZ" dirty="0" smtClean="0">
                <a:latin typeface="Cambria Math"/>
                <a:ea typeface="Cambria Math"/>
              </a:rPr>
            </a:br>
            <a:r>
              <a:rPr lang="cs-CZ" dirty="0" smtClean="0">
                <a:latin typeface="Calibri" pitchFamily="34" charset="0"/>
                <a:ea typeface="Cambria Math"/>
              </a:rPr>
              <a:t>Podmnožina  </a:t>
            </a:r>
            <a:r>
              <a:rPr lang="cs-CZ" dirty="0" smtClean="0">
                <a:solidFill>
                  <a:srgbClr val="FF0000"/>
                </a:solidFill>
                <a:latin typeface="Cambria Math"/>
                <a:ea typeface="Cambria Math"/>
              </a:rPr>
              <a:t>𝓖</a:t>
            </a:r>
            <a:r>
              <a:rPr lang="cs-CZ" b="1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k </a:t>
            </a:r>
            <a:r>
              <a:rPr lang="cs-CZ" dirty="0" smtClean="0">
                <a:latin typeface="Calibri" pitchFamily="34" charset="0"/>
                <a:ea typeface="Cambria Math"/>
              </a:rPr>
              <a:t> </a:t>
            </a:r>
            <a:r>
              <a:rPr lang="cs-CZ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mbria Math"/>
              </a:rPr>
              <a:t>je podgrupou grupy</a:t>
            </a: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mbria Math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Cambria Math"/>
                <a:ea typeface="Cambria Math"/>
              </a:rPr>
              <a:t>𝓖,</a:t>
            </a:r>
            <a:r>
              <a:rPr lang="cs-CZ" dirty="0" smtClean="0"/>
              <a:t> je-li sama grupou vzhledem ke grupové</a:t>
            </a:r>
            <a:br>
              <a:rPr lang="cs-CZ" dirty="0" smtClean="0"/>
            </a:br>
            <a:r>
              <a:rPr lang="cs-CZ" dirty="0" smtClean="0"/>
              <a:t>operaci definované v </a:t>
            </a:r>
            <a:r>
              <a:rPr lang="cs-CZ" dirty="0" smtClean="0">
                <a:solidFill>
                  <a:srgbClr val="FF0000"/>
                </a:solidFill>
                <a:latin typeface="Cambria Math"/>
                <a:ea typeface="Cambria Math"/>
              </a:rPr>
              <a:t>𝓖</a:t>
            </a:r>
            <a:r>
              <a:rPr lang="en-US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cs-CZ" smtClean="0">
                <a:solidFill>
                  <a:schemeClr val="tx1"/>
                </a:solidFill>
                <a:latin typeface="Cambria Math"/>
                <a:ea typeface="Cambria Math"/>
              </a:rPr>
              <a:t>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42910" y="2500306"/>
            <a:ext cx="2214578" cy="400110"/>
          </a:xfrm>
          <a:prstGeom prst="rect">
            <a:avLst/>
          </a:prstGeom>
          <a:solidFill>
            <a:srgbClr val="F2F6EA"/>
          </a:solidFill>
          <a:ln w="19050" cap="rnd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Příklady  podgrup</a:t>
            </a:r>
            <a:endParaRPr lang="cs-CZ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42910" y="3143248"/>
            <a:ext cx="807249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spcBef>
                <a:spcPts val="600"/>
              </a:spcBef>
              <a:buFont typeface="Wingdings" pitchFamily="2" charset="2"/>
              <a:buChar char="Ø"/>
            </a:pPr>
            <a:r>
              <a:rPr lang="cs-CZ" dirty="0" smtClean="0"/>
              <a:t>  Podmnožina sudých  čísel v grupě </a:t>
            </a:r>
            <a:r>
              <a:rPr lang="cs-CZ" b="1" dirty="0" smtClean="0">
                <a:latin typeface="Cambria Math"/>
                <a:ea typeface="Cambria Math"/>
              </a:rPr>
              <a:t>ℤ .</a:t>
            </a:r>
          </a:p>
          <a:p>
            <a:pPr marL="36000">
              <a:spcBef>
                <a:spcPts val="600"/>
              </a:spcBef>
              <a:buFont typeface="Wingdings" pitchFamily="2" charset="2"/>
              <a:buChar char="Ø"/>
            </a:pPr>
            <a:r>
              <a:rPr lang="cs-CZ" b="1" dirty="0" smtClean="0">
                <a:latin typeface="Cambria Math"/>
                <a:ea typeface="Cambria Math"/>
              </a:rPr>
              <a:t>  </a:t>
            </a:r>
            <a:r>
              <a:rPr lang="cs-CZ" dirty="0" smtClean="0">
                <a:latin typeface="Calibri" pitchFamily="34" charset="0"/>
                <a:ea typeface="Cambria Math"/>
              </a:rPr>
              <a:t>Translační  vektory </a:t>
            </a: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mbria Math"/>
              </a:rPr>
              <a:t>v rovině  určené </a:t>
            </a:r>
            <a:r>
              <a:rPr lang="cs-CZ" dirty="0" smtClean="0">
                <a:latin typeface="Calibri" pitchFamily="34" charset="0"/>
                <a:ea typeface="Cambria Math"/>
              </a:rPr>
              <a:t>elementárními  translací</a:t>
            </a:r>
            <a:r>
              <a:rPr lang="cs-CZ" b="1" dirty="0" smtClean="0">
                <a:latin typeface="Calibri" pitchFamily="34" charset="0"/>
                <a:ea typeface="Cambria Math"/>
              </a:rPr>
              <a:t> 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cs-CZ" sz="2000" b="1" baseline="-25000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cs-CZ" sz="2000" b="1" baseline="-25000" dirty="0" smtClean="0">
                <a:solidFill>
                  <a:schemeClr val="accent6">
                    <a:lumMod val="50000"/>
                  </a:schemeClr>
                </a:solidFill>
              </a:rPr>
              <a:t>j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cs-CZ" dirty="0" smtClean="0"/>
              <a:t>(i≠j). </a:t>
            </a:r>
            <a:br>
              <a:rPr lang="cs-CZ" dirty="0" smtClean="0"/>
            </a:br>
            <a:r>
              <a:rPr lang="cs-CZ" dirty="0" smtClean="0"/>
              <a:t>      Tyto vektory vytvoří </a:t>
            </a: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  <a:t>dvojrozměrnou translační mříž</a:t>
            </a:r>
            <a:r>
              <a:rPr lang="cs-CZ" dirty="0" smtClean="0"/>
              <a:t>.</a:t>
            </a:r>
          </a:p>
          <a:p>
            <a:pPr marL="36000">
              <a:spcBef>
                <a:spcPts val="600"/>
              </a:spcBef>
              <a:buFont typeface="Wingdings" pitchFamily="2" charset="2"/>
              <a:buChar char="Ø"/>
            </a:pPr>
            <a:r>
              <a:rPr lang="cs-CZ" dirty="0" smtClean="0"/>
              <a:t>  Translační vektory na přímce určené elementární translací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cs-CZ" sz="2000" b="1" baseline="-25000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cs-CZ" dirty="0" smtClean="0"/>
              <a:t> .</a:t>
            </a:r>
            <a:br>
              <a:rPr lang="cs-CZ" dirty="0" smtClean="0"/>
            </a:br>
            <a:r>
              <a:rPr lang="cs-CZ" dirty="0" smtClean="0"/>
              <a:t>      Vektory vytvoří </a:t>
            </a: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  <a:t>jednorozměrnou translační mříž</a:t>
            </a:r>
            <a:r>
              <a:rPr lang="cs-CZ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28957" y="357166"/>
            <a:ext cx="5286412" cy="369332"/>
          </a:xfrm>
          <a:prstGeom prst="rect">
            <a:avLst/>
          </a:prstGeom>
          <a:solidFill>
            <a:srgbClr val="F7F9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Mo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žné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o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perace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symetrie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v geometrické mříži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928670"/>
            <a:ext cx="8460000" cy="2236510"/>
          </a:xfrm>
          <a:prstGeom prst="rect">
            <a:avLst/>
          </a:prstGeom>
          <a:solidFill>
            <a:srgbClr val="FFFFC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Lze dokázat, že naše </a:t>
            </a:r>
            <a:r>
              <a:rPr lang="cs-CZ" i="1" dirty="0" smtClean="0">
                <a:solidFill>
                  <a:srgbClr val="0070C0"/>
                </a:solidFill>
              </a:rPr>
              <a:t>geometrické mříže mohou mít </a:t>
            </a:r>
            <a:r>
              <a:rPr lang="cs-CZ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pouze následující prvky symetrie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000" i="1" dirty="0" smtClean="0"/>
              <a:t> Rotační osy</a:t>
            </a:r>
            <a:r>
              <a:rPr lang="cs-CZ" i="1" dirty="0" smtClean="0"/>
              <a:t>  </a:t>
            </a:r>
            <a:r>
              <a:rPr lang="en-US" i="1" dirty="0" smtClean="0"/>
              <a:t> </a:t>
            </a:r>
            <a:r>
              <a:rPr lang="cs-CZ" sz="2000" i="1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sz="2000" b="1" i="1" baseline="-25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  <a:t>  , </a:t>
            </a:r>
            <a:r>
              <a:rPr lang="cs-CZ" sz="2000" i="1" dirty="0" err="1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cs-CZ" sz="2400" b="1" i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cs-CZ" sz="2000" i="1" dirty="0" smtClean="0">
                <a:solidFill>
                  <a:schemeClr val="accent6">
                    <a:lumMod val="50000"/>
                  </a:schemeClr>
                </a:solidFill>
              </a:rPr>
              <a:t>  , </a:t>
            </a:r>
            <a:r>
              <a:rPr lang="cs-CZ" sz="2000" i="1" dirty="0" err="1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cs-CZ" sz="2400" b="1" i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cs-CZ" sz="2000" i="1" dirty="0" smtClean="0">
                <a:solidFill>
                  <a:schemeClr val="accent6">
                    <a:lumMod val="50000"/>
                  </a:schemeClr>
                </a:solidFill>
              </a:rPr>
              <a:t>  , </a:t>
            </a:r>
            <a:r>
              <a:rPr lang="cs-CZ" sz="2000" i="1" dirty="0" err="1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cs-CZ" sz="2400" b="1" i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cs-CZ" sz="2000" i="1" baseline="-25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i="1" dirty="0" smtClean="0">
                <a:solidFill>
                  <a:schemeClr val="accent6">
                    <a:lumMod val="50000"/>
                  </a:schemeClr>
                </a:solidFill>
              </a:rPr>
              <a:t> , C</a:t>
            </a:r>
            <a:r>
              <a:rPr lang="en-US" sz="2400" b="1" i="1" baseline="-25000" dirty="0" smtClean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cs-CZ" sz="2000" i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000" i="1" dirty="0" smtClean="0"/>
              <a:t> Inverzi             </a:t>
            </a:r>
            <a:r>
              <a:rPr lang="cs-CZ" sz="2000" i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   </a:t>
            </a:r>
            <a:r>
              <a:rPr lang="cs-CZ" sz="2000" i="1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en-US" sz="1600" i="1" dirty="0" smtClean="0"/>
              <a:t>( </a:t>
            </a:r>
            <a:r>
              <a:rPr lang="en-US" sz="1600" i="1" dirty="0" err="1" smtClean="0"/>
              <a:t>obsahuje</a:t>
            </a:r>
            <a:r>
              <a:rPr lang="en-US" sz="1600" i="1" dirty="0" smtClean="0"/>
              <a:t> v</a:t>
            </a:r>
            <a:r>
              <a:rPr lang="cs-CZ" sz="1600" i="1" dirty="0" err="1" smtClean="0"/>
              <a:t>ždy</a:t>
            </a:r>
            <a:r>
              <a:rPr lang="cs-CZ" sz="1600" i="1" dirty="0" smtClean="0"/>
              <a:t> neboť s každým </a:t>
            </a:r>
            <a:r>
              <a:rPr lang="cs-CZ" sz="1600" b="1" i="1" dirty="0" err="1" smtClean="0"/>
              <a:t>T</a:t>
            </a:r>
            <a:r>
              <a:rPr lang="cs-CZ" b="1" i="1" baseline="-25000" dirty="0" err="1" smtClean="0"/>
              <a:t>n</a:t>
            </a:r>
            <a:r>
              <a:rPr lang="cs-CZ" sz="1600" i="1" dirty="0" smtClean="0"/>
              <a:t>  je v mříži i  </a:t>
            </a:r>
            <a:r>
              <a:rPr lang="cs-CZ" sz="1600" b="1" i="1" dirty="0" smtClean="0"/>
              <a:t>-</a:t>
            </a:r>
            <a:r>
              <a:rPr lang="cs-CZ" sz="1600" b="1" i="1" dirty="0" err="1" smtClean="0"/>
              <a:t>T</a:t>
            </a:r>
            <a:r>
              <a:rPr lang="cs-CZ" b="1" i="1" baseline="-25000" dirty="0" err="1" smtClean="0"/>
              <a:t>n</a:t>
            </a:r>
            <a:r>
              <a:rPr lang="cs-CZ" sz="1600" i="1" dirty="0" smtClean="0"/>
              <a:t> 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000" i="1" dirty="0" smtClean="0"/>
              <a:t> S osami  </a:t>
            </a:r>
            <a:r>
              <a:rPr lang="cs-CZ" sz="2000" i="1" dirty="0" err="1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cs-CZ" sz="2400" b="1" i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cs-CZ" sz="2000" i="1" dirty="0" smtClean="0">
                <a:solidFill>
                  <a:schemeClr val="accent6">
                    <a:lumMod val="50000"/>
                  </a:schemeClr>
                </a:solidFill>
              </a:rPr>
              <a:t>  , </a:t>
            </a:r>
            <a:r>
              <a:rPr lang="cs-CZ" sz="2000" i="1" dirty="0" err="1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cs-CZ" sz="2400" b="1" i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cs-CZ" sz="2000" i="1" baseline="-25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i="1" dirty="0" smtClean="0">
                <a:solidFill>
                  <a:schemeClr val="accent6">
                    <a:lumMod val="50000"/>
                  </a:schemeClr>
                </a:solidFill>
              </a:rPr>
              <a:t> , C</a:t>
            </a:r>
            <a:r>
              <a:rPr lang="en-US" sz="2400" b="1" i="1" baseline="-25000" dirty="0" smtClean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cs-CZ" sz="2000" i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cs-CZ" sz="2000" i="1" dirty="0" smtClean="0"/>
              <a:t>musí obsahovat i zrcadlové roviny procházející osou (</a:t>
            </a:r>
            <a:r>
              <a:rPr lang="el-GR" sz="2000" b="1" i="1" dirty="0" smtClean="0">
                <a:solidFill>
                  <a:srgbClr val="FF0000"/>
                </a:solidFill>
              </a:rPr>
              <a:t>σ</a:t>
            </a:r>
            <a:r>
              <a:rPr lang="cs-CZ" sz="2000" b="1" i="1" baseline="-25000" dirty="0" smtClean="0">
                <a:solidFill>
                  <a:srgbClr val="FF0000"/>
                </a:solidFill>
              </a:rPr>
              <a:t>v</a:t>
            </a:r>
            <a:r>
              <a:rPr lang="el-GR" sz="1400" i="1" dirty="0" smtClean="0">
                <a:solidFill>
                  <a:srgbClr val="FF0000"/>
                </a:solidFill>
              </a:rPr>
              <a:t> </a:t>
            </a:r>
            <a:r>
              <a:rPr lang="cs-CZ" i="1" dirty="0" smtClean="0"/>
              <a:t>)</a:t>
            </a:r>
            <a:endParaRPr lang="cs-CZ" sz="1600" i="1" baseline="-25000" dirty="0" smtClean="0">
              <a:solidFill>
                <a:srgbClr val="FF0000"/>
              </a:solidFill>
            </a:endParaRPr>
          </a:p>
          <a:p>
            <a:endParaRPr lang="cs-CZ" sz="2000" i="1" baseline="-250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00034" y="3500438"/>
            <a:ext cx="8143932" cy="461665"/>
          </a:xfrm>
          <a:prstGeom prst="rect">
            <a:avLst/>
          </a:prstGeom>
          <a:solidFill>
            <a:srgbClr val="EBF6F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chemeClr val="tx2"/>
                </a:solidFill>
              </a:rPr>
              <a:t>Grupa symetrie mříže:</a:t>
            </a:r>
            <a:r>
              <a:rPr lang="cs-CZ" sz="2000" dirty="0" smtClean="0">
                <a:solidFill>
                  <a:schemeClr val="tx2"/>
                </a:solidFill>
              </a:rPr>
              <a:t>  množina všech operací symetrie dané mříže</a:t>
            </a:r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034" y="4214818"/>
            <a:ext cx="814393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i="1" dirty="0" err="1" smtClean="0"/>
              <a:t>Syngonie</a:t>
            </a:r>
            <a:r>
              <a:rPr lang="cs-CZ" sz="2400" b="1" i="1" dirty="0" smtClean="0"/>
              <a:t> :</a:t>
            </a:r>
            <a:r>
              <a:rPr lang="cs-CZ" sz="2000" dirty="0" smtClean="0"/>
              <a:t>  množina mříží které mají stejnou grupu symetrie </a:t>
            </a:r>
            <a:endParaRPr lang="cs-CZ" sz="2000" b="1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0034" y="4857760"/>
            <a:ext cx="81439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Existuje pouze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i="1" dirty="0" smtClean="0">
                <a:solidFill>
                  <a:srgbClr val="FF0000"/>
                </a:solidFill>
              </a:rPr>
              <a:t>7 </a:t>
            </a:r>
            <a:r>
              <a:rPr lang="cs-CZ" sz="2800" i="1" dirty="0" err="1" smtClean="0">
                <a:solidFill>
                  <a:srgbClr val="FF0000"/>
                </a:solidFill>
              </a:rPr>
              <a:t>syngonií</a:t>
            </a:r>
            <a:r>
              <a:rPr lang="cs-CZ" sz="2800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cs-CZ" dirty="0" smtClean="0"/>
              <a:t>triklinická, monoklinická, </a:t>
            </a:r>
            <a:r>
              <a:rPr lang="cs-CZ" dirty="0" err="1" smtClean="0"/>
              <a:t>ortorombická</a:t>
            </a:r>
            <a:r>
              <a:rPr lang="cs-CZ" dirty="0" smtClean="0"/>
              <a:t>, </a:t>
            </a:r>
            <a:r>
              <a:rPr lang="cs-CZ" dirty="0" err="1" smtClean="0"/>
              <a:t>trigonální</a:t>
            </a:r>
            <a:r>
              <a:rPr lang="cs-CZ" dirty="0" smtClean="0"/>
              <a:t>, hexagonální, tetragonální</a:t>
            </a:r>
            <a:r>
              <a:rPr lang="cs-CZ" sz="2000" dirty="0" smtClean="0"/>
              <a:t>, </a:t>
            </a:r>
            <a:r>
              <a:rPr lang="cs-CZ" dirty="0" smtClean="0"/>
              <a:t>kubická</a:t>
            </a:r>
            <a:r>
              <a:rPr lang="cs-CZ" sz="2000" dirty="0" smtClean="0"/>
              <a:t>  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2095</Words>
  <Application>Microsoft Office PowerPoint</Application>
  <PresentationFormat>Předvádění na obrazovce (4:3)</PresentationFormat>
  <Paragraphs>380</Paragraphs>
  <Slides>40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2" baseType="lpstr">
      <vt:lpstr>Motiv sady Office</vt:lpstr>
      <vt:lpstr>Rovnice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</vt:vector>
  </TitlesOfParts>
  <Company>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ÚFKL</dc:creator>
  <cp:lastModifiedBy>ÚFKL</cp:lastModifiedBy>
  <cp:revision>552</cp:revision>
  <dcterms:created xsi:type="dcterms:W3CDTF">2009-07-21T15:24:55Z</dcterms:created>
  <dcterms:modified xsi:type="dcterms:W3CDTF">2011-06-10T09:32:13Z</dcterms:modified>
</cp:coreProperties>
</file>