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4" r:id="rId9"/>
    <p:sldId id="260" r:id="rId10"/>
    <p:sldId id="263" r:id="rId11"/>
    <p:sldId id="270" r:id="rId12"/>
    <p:sldId id="272" r:id="rId13"/>
    <p:sldId id="265" r:id="rId14"/>
    <p:sldId id="267" r:id="rId15"/>
    <p:sldId id="268" r:id="rId16"/>
    <p:sldId id="269" r:id="rId17"/>
    <p:sldId id="273" r:id="rId18"/>
    <p:sldId id="271" r:id="rId19"/>
    <p:sldId id="274" r:id="rId20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FEF2"/>
    <a:srgbClr val="FFFFCC"/>
    <a:srgbClr val="E5F5FF"/>
    <a:srgbClr val="CCECFF"/>
    <a:srgbClr val="FFFF00"/>
    <a:srgbClr val="FEF2E8"/>
    <a:srgbClr val="E7E7FF"/>
    <a:srgbClr val="CCCCFF"/>
    <a:srgbClr val="E3FA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68" autoAdjust="0"/>
  </p:normalViewPr>
  <p:slideViewPr>
    <p:cSldViewPr>
      <p:cViewPr>
        <p:scale>
          <a:sx n="90" d="100"/>
          <a:sy n="90" d="100"/>
        </p:scale>
        <p:origin x="-6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064" y="-91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4.wmf"/><Relationship Id="rId1" Type="http://schemas.openxmlformats.org/officeDocument/2006/relationships/image" Target="../media/image23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46711-2DE0-45A9-AB4F-B460562E69DB}" type="datetimeFigureOut">
              <a:rPr lang="cs-CZ" smtClean="0"/>
              <a:pPr/>
              <a:t>20.6.2011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1802B-CC7A-4D35-A69E-864009A5C2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7" Type="http://schemas.openxmlformats.org/officeDocument/2006/relationships/oleObject" Target="../embeddings/oleObject24.bin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7" y="4690269"/>
            <a:ext cx="4914168" cy="3872583"/>
          </a:xfrm>
        </p:spPr>
        <p:txBody>
          <a:bodyPr>
            <a:norm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 algn="ctr"/>
            <a:r>
              <a:rPr lang="en-US" sz="1400" dirty="0" smtClean="0"/>
              <a:t>Pro </a:t>
            </a:r>
            <a:r>
              <a:rPr lang="en-US" sz="1400" dirty="0" err="1" smtClean="0"/>
              <a:t>elektron</a:t>
            </a:r>
            <a:r>
              <a:rPr lang="en-US" sz="1400" dirty="0" smtClean="0"/>
              <a:t> </a:t>
            </a:r>
            <a:r>
              <a:rPr lang="en-US" sz="1400" b="1" i="1" dirty="0" smtClean="0"/>
              <a:t>F</a:t>
            </a:r>
            <a:r>
              <a:rPr lang="en-US" sz="1400" dirty="0" smtClean="0"/>
              <a:t>=-</a:t>
            </a:r>
            <a:r>
              <a:rPr lang="en-US" sz="1400" dirty="0" err="1" smtClean="0"/>
              <a:t>e</a:t>
            </a:r>
            <a:r>
              <a:rPr lang="en-US" sz="1400" b="1" i="1" dirty="0" err="1" smtClean="0"/>
              <a:t>E</a:t>
            </a:r>
            <a:endParaRPr lang="cs-CZ" sz="1400" b="1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11</a:t>
            </a:fld>
            <a:endParaRPr lang="cs-CZ"/>
          </a:p>
        </p:txBody>
      </p:sp>
      <p:grpSp>
        <p:nvGrpSpPr>
          <p:cNvPr id="7" name="Skupina 6"/>
          <p:cNvGrpSpPr/>
          <p:nvPr/>
        </p:nvGrpSpPr>
        <p:grpSpPr>
          <a:xfrm>
            <a:off x="1770221" y="5245698"/>
            <a:ext cx="3278641" cy="2238865"/>
            <a:chOff x="4979052" y="714356"/>
            <a:chExt cx="3307737" cy="2073290"/>
          </a:xfrm>
        </p:grpSpPr>
        <p:grpSp>
          <p:nvGrpSpPr>
            <p:cNvPr id="8" name="Skupina 38"/>
            <p:cNvGrpSpPr/>
            <p:nvPr/>
          </p:nvGrpSpPr>
          <p:grpSpPr>
            <a:xfrm>
              <a:off x="4979052" y="1214421"/>
              <a:ext cx="3307737" cy="1411826"/>
              <a:chOff x="1928794" y="1945737"/>
              <a:chExt cx="3626363" cy="1886491"/>
            </a:xfrm>
          </p:grpSpPr>
          <p:sp>
            <p:nvSpPr>
              <p:cNvPr id="13" name="Elipsa 12"/>
              <p:cNvSpPr/>
              <p:nvPr/>
            </p:nvSpPr>
            <p:spPr>
              <a:xfrm>
                <a:off x="1928794" y="2071679"/>
                <a:ext cx="197339" cy="240517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ovací šipka 13"/>
              <p:cNvCxnSpPr>
                <a:stCxn id="13" idx="5"/>
              </p:cNvCxnSpPr>
              <p:nvPr/>
            </p:nvCxnSpPr>
            <p:spPr>
              <a:xfrm rot="16200000" flipH="1">
                <a:off x="2365695" y="2008513"/>
                <a:ext cx="651960" cy="118888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ovací šipka 14"/>
              <p:cNvCxnSpPr/>
              <p:nvPr/>
            </p:nvCxnSpPr>
            <p:spPr>
              <a:xfrm rot="10800000" flipV="1">
                <a:off x="2000232" y="2928934"/>
                <a:ext cx="1285884" cy="21431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šipka 15"/>
              <p:cNvCxnSpPr/>
              <p:nvPr/>
            </p:nvCxnSpPr>
            <p:spPr>
              <a:xfrm rot="16200000" flipH="1">
                <a:off x="2029335" y="3184520"/>
                <a:ext cx="642942" cy="64294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ovací šipka 16"/>
              <p:cNvCxnSpPr/>
              <p:nvPr/>
            </p:nvCxnSpPr>
            <p:spPr>
              <a:xfrm rot="5400000" flipH="1" flipV="1">
                <a:off x="2512998" y="2416168"/>
                <a:ext cx="1571636" cy="126048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ovací šipka 17"/>
              <p:cNvCxnSpPr/>
              <p:nvPr/>
            </p:nvCxnSpPr>
            <p:spPr>
              <a:xfrm rot="10800000">
                <a:off x="3286116" y="1945737"/>
                <a:ext cx="642942" cy="3063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ovací šipka 18"/>
              <p:cNvCxnSpPr/>
              <p:nvPr/>
            </p:nvCxnSpPr>
            <p:spPr>
              <a:xfrm rot="16200000" flipH="1">
                <a:off x="3205457" y="2106300"/>
                <a:ext cx="1052442" cy="8572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ovací šipka 19"/>
              <p:cNvCxnSpPr/>
              <p:nvPr/>
            </p:nvCxnSpPr>
            <p:spPr>
              <a:xfrm flipV="1">
                <a:off x="4160306" y="2428868"/>
                <a:ext cx="857256" cy="64294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ovací šipka 20"/>
              <p:cNvCxnSpPr/>
              <p:nvPr/>
            </p:nvCxnSpPr>
            <p:spPr>
              <a:xfrm rot="5400000">
                <a:off x="4116120" y="2787909"/>
                <a:ext cx="1214446" cy="57150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ovací šipka 21"/>
              <p:cNvCxnSpPr/>
              <p:nvPr/>
            </p:nvCxnSpPr>
            <p:spPr>
              <a:xfrm flipV="1">
                <a:off x="4448253" y="3643314"/>
                <a:ext cx="909565" cy="191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Elipsa 22"/>
              <p:cNvSpPr/>
              <p:nvPr/>
            </p:nvSpPr>
            <p:spPr>
              <a:xfrm>
                <a:off x="5357818" y="3534190"/>
                <a:ext cx="197339" cy="240517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9" name="Přímá spojovací šipka 8"/>
            <p:cNvCxnSpPr/>
            <p:nvPr/>
          </p:nvCxnSpPr>
          <p:spPr>
            <a:xfrm>
              <a:off x="6000760" y="2786058"/>
              <a:ext cx="1500198" cy="1588"/>
            </a:xfrm>
            <a:prstGeom prst="straightConnector1">
              <a:avLst/>
            </a:prstGeom>
            <a:ln w="28575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6500826" y="2500306"/>
              <a:ext cx="214314" cy="256514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cs-CZ" b="1" i="1" dirty="0" smtClean="0"/>
                <a:t>F</a:t>
              </a:r>
              <a:endParaRPr lang="cs-CZ" b="1" i="1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6143636" y="714356"/>
              <a:ext cx="571504" cy="256514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cs-CZ" b="1" i="1" dirty="0" err="1" smtClean="0"/>
                <a:t>v</a:t>
              </a:r>
              <a:r>
                <a:rPr lang="cs-CZ" sz="2000" baseline="-25000" dirty="0" err="1" smtClean="0"/>
                <a:t>drift</a:t>
              </a:r>
              <a:endParaRPr lang="cs-CZ" b="1" i="1" baseline="-25000" dirty="0"/>
            </a:p>
          </p:txBody>
        </p:sp>
        <p:cxnSp>
          <p:nvCxnSpPr>
            <p:cNvPr id="12" name="Přímá spojovací šipka 11"/>
            <p:cNvCxnSpPr/>
            <p:nvPr/>
          </p:nvCxnSpPr>
          <p:spPr>
            <a:xfrm>
              <a:off x="5857884" y="1071546"/>
              <a:ext cx="1285884" cy="1588"/>
            </a:xfrm>
            <a:prstGeom prst="straightConnector1">
              <a:avLst/>
            </a:prstGeom>
            <a:ln w="28575">
              <a:solidFill>
                <a:srgbClr val="0A13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Alternativně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15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1628597" y="4551410"/>
            <a:ext cx="3894529" cy="4860016"/>
            <a:chOff x="4357686" y="714356"/>
            <a:chExt cx="4071966" cy="5500726"/>
          </a:xfrm>
          <a:solidFill>
            <a:srgbClr val="DAFEF2"/>
          </a:solidFill>
        </p:grpSpPr>
        <p:sp>
          <p:nvSpPr>
            <p:cNvPr id="6" name="Zaoblený obdélník 5"/>
            <p:cNvSpPr/>
            <p:nvPr/>
          </p:nvSpPr>
          <p:spPr>
            <a:xfrm>
              <a:off x="4357686" y="714356"/>
              <a:ext cx="4071966" cy="5500726"/>
            </a:xfrm>
            <a:prstGeom prst="roundRect">
              <a:avLst>
                <a:gd name="adj" fmla="val 8766"/>
              </a:avLst>
            </a:prstGeom>
            <a:grpFill/>
            <a:ln>
              <a:solidFill>
                <a:srgbClr val="E0FE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7" name="Objekt 6"/>
            <p:cNvGraphicFramePr>
              <a:graphicFrameLocks noChangeAspect="1"/>
            </p:cNvGraphicFramePr>
            <p:nvPr/>
          </p:nvGraphicFramePr>
          <p:xfrm>
            <a:off x="5578473" y="1285875"/>
            <a:ext cx="1568450" cy="571500"/>
          </p:xfrm>
          <a:graphic>
            <a:graphicData uri="http://schemas.openxmlformats.org/presentationml/2006/ole">
              <p:oleObj spid="_x0000_s31746" name="Rovnice" r:id="rId4" imgW="1079280" imgH="393480" progId="Equation.3">
                <p:embed/>
              </p:oleObj>
            </a:graphicData>
          </a:graphic>
        </p:graphicFrame>
        <p:sp>
          <p:nvSpPr>
            <p:cNvPr id="8" name="TextovéPole 7"/>
            <p:cNvSpPr txBox="1"/>
            <p:nvPr/>
          </p:nvSpPr>
          <p:spPr>
            <a:xfrm>
              <a:off x="4714876" y="1928803"/>
              <a:ext cx="3429024" cy="106247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předpokládejme</a:t>
              </a:r>
              <a:r>
                <a:rPr lang="en-US" sz="1600" dirty="0" smtClean="0"/>
                <a:t>  </a:t>
              </a:r>
              <a:r>
                <a:rPr lang="cs-CZ" sz="1400" dirty="0" smtClean="0"/>
                <a:t>(vzdálenost  </a:t>
              </a:r>
              <a:r>
                <a:rPr lang="cs-CZ" sz="1400" dirty="0" smtClean="0">
                  <a:latin typeface="Cambria Math"/>
                  <a:ea typeface="Cambria Math"/>
                </a:rPr>
                <a:t>ℓ </a:t>
              </a:r>
              <a:r>
                <a:rPr lang="cs-CZ" sz="1400" dirty="0" smtClean="0">
                  <a:ea typeface="Cambria Math"/>
                </a:rPr>
                <a:t>je malá</a:t>
              </a:r>
              <a:r>
                <a:rPr lang="cs-CZ" sz="1400" dirty="0" smtClean="0">
                  <a:latin typeface="Cambria Math"/>
                  <a:ea typeface="Cambria Math"/>
                </a:rPr>
                <a:t>)</a:t>
              </a:r>
              <a:endParaRPr lang="cs-CZ" sz="1600" dirty="0" smtClean="0"/>
            </a:p>
            <a:p>
              <a:pPr algn="ctr"/>
              <a:r>
                <a:rPr lang="cs-CZ" i="1" dirty="0" smtClean="0">
                  <a:latin typeface="Cambria Math" pitchFamily="18" charset="0"/>
                  <a:ea typeface="Cambria Math" pitchFamily="18" charset="0"/>
                </a:rPr>
                <a:t>n</a:t>
              </a:r>
              <a:r>
                <a:rPr lang="en-US" sz="2000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 = </a:t>
              </a:r>
              <a:r>
                <a:rPr lang="en-US" i="1" dirty="0" err="1" smtClean="0">
                  <a:latin typeface="Cambria Math" pitchFamily="18" charset="0"/>
                  <a:ea typeface="Cambria Math" pitchFamily="18" charset="0"/>
                </a:rPr>
                <a:t>n</a:t>
              </a:r>
              <a:r>
                <a:rPr lang="en-US" sz="2000" baseline="-25000" dirty="0" err="1" smtClean="0"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 = </a:t>
              </a:r>
              <a:r>
                <a:rPr lang="en-US" i="1" dirty="0" smtClean="0">
                  <a:latin typeface="Cambria Math" pitchFamily="18" charset="0"/>
                  <a:ea typeface="Cambria Math" pitchFamily="18" charset="0"/>
                </a:rPr>
                <a:t>n</a:t>
              </a:r>
              <a:endParaRPr lang="cs-CZ" i="1" dirty="0" smtClean="0">
                <a:latin typeface="Cambria Math" pitchFamily="18" charset="0"/>
                <a:ea typeface="Cambria Math" pitchFamily="18" charset="0"/>
              </a:endParaRPr>
            </a:p>
            <a:p>
              <a:pPr algn="ctr"/>
              <a:endParaRPr lang="en-US" sz="500" i="1" dirty="0" smtClean="0">
                <a:latin typeface="Cambria Math" pitchFamily="18" charset="0"/>
                <a:ea typeface="Cambria Math" pitchFamily="18" charset="0"/>
              </a:endParaRPr>
            </a:p>
            <a:p>
              <a:r>
                <a:rPr lang="en-US" sz="1600" dirty="0" smtClean="0">
                  <a:latin typeface="+mj-lt"/>
                  <a:ea typeface="Cambria Math" pitchFamily="18" charset="0"/>
                </a:rPr>
                <a:t>v</a:t>
              </a:r>
              <a:r>
                <a:rPr lang="cs-CZ" sz="1600" dirty="0" err="1" smtClean="0">
                  <a:latin typeface="+mj-lt"/>
                  <a:ea typeface="Cambria Math" pitchFamily="18" charset="0"/>
                </a:rPr>
                <a:t>ýsledný</a:t>
              </a:r>
              <a:r>
                <a:rPr lang="cs-CZ" sz="1600" dirty="0" smtClean="0">
                  <a:latin typeface="+mj-lt"/>
                  <a:ea typeface="Cambria Math" pitchFamily="18" charset="0"/>
                </a:rPr>
                <a:t> tok částic potom bude</a:t>
              </a:r>
              <a:endParaRPr lang="cs-CZ" dirty="0">
                <a:latin typeface="+mj-lt"/>
                <a:ea typeface="Cambria Math" pitchFamily="18" charset="0"/>
              </a:endParaRPr>
            </a:p>
          </p:txBody>
        </p:sp>
        <p:graphicFrame>
          <p:nvGraphicFramePr>
            <p:cNvPr id="9" name="Objekt 8"/>
            <p:cNvGraphicFramePr>
              <a:graphicFrameLocks noChangeAspect="1"/>
            </p:cNvGraphicFramePr>
            <p:nvPr/>
          </p:nvGraphicFramePr>
          <p:xfrm>
            <a:off x="5348286" y="2928938"/>
            <a:ext cx="2268537" cy="571500"/>
          </p:xfrm>
          <a:graphic>
            <a:graphicData uri="http://schemas.openxmlformats.org/presentationml/2006/ole">
              <p:oleObj spid="_x0000_s31747" name="Rovnice" r:id="rId5" imgW="1562040" imgH="393480" progId="Equation.3">
                <p:embed/>
              </p:oleObj>
            </a:graphicData>
          </a:graphic>
        </p:graphicFrame>
        <p:graphicFrame>
          <p:nvGraphicFramePr>
            <p:cNvPr id="10" name="Objekt 9"/>
            <p:cNvGraphicFramePr>
              <a:graphicFrameLocks noChangeAspect="1"/>
            </p:cNvGraphicFramePr>
            <p:nvPr/>
          </p:nvGraphicFramePr>
          <p:xfrm>
            <a:off x="5000623" y="5143500"/>
            <a:ext cx="2946400" cy="642938"/>
          </p:xfrm>
          <a:graphic>
            <a:graphicData uri="http://schemas.openxmlformats.org/presentationml/2006/ole">
              <p:oleObj spid="_x0000_s31748" name="Rovnice" r:id="rId6" imgW="1803240" imgH="393480" progId="Equation.3">
                <p:embed/>
              </p:oleObj>
            </a:graphicData>
          </a:graphic>
        </p:graphicFrame>
        <p:graphicFrame>
          <p:nvGraphicFramePr>
            <p:cNvPr id="11" name="Objekt 10"/>
            <p:cNvGraphicFramePr>
              <a:graphicFrameLocks noChangeAspect="1"/>
            </p:cNvGraphicFramePr>
            <p:nvPr/>
          </p:nvGraphicFramePr>
          <p:xfrm>
            <a:off x="5286381" y="3972882"/>
            <a:ext cx="2643205" cy="599126"/>
          </p:xfrm>
          <a:graphic>
            <a:graphicData uri="http://schemas.openxmlformats.org/presentationml/2006/ole">
              <p:oleObj spid="_x0000_s31749" name="Rovnice" r:id="rId7" imgW="1904760" imgH="431640" progId="Equation.3">
                <p:embed/>
              </p:oleObj>
            </a:graphicData>
          </a:graphic>
        </p:graphicFrame>
        <p:sp>
          <p:nvSpPr>
            <p:cNvPr id="12" name="TextovéPole 11"/>
            <p:cNvSpPr txBox="1"/>
            <p:nvPr/>
          </p:nvSpPr>
          <p:spPr>
            <a:xfrm>
              <a:off x="4643438" y="3549851"/>
              <a:ext cx="3286148" cy="3831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Proto</a:t>
              </a:r>
              <a:r>
                <a:rPr lang="cs-CZ" sz="1600" dirty="0" smtClean="0"/>
                <a:t>že </a:t>
              </a:r>
              <a:endParaRPr lang="cs-CZ" sz="2400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618037" y="4643446"/>
              <a:ext cx="1214446" cy="3831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dostáváme</a:t>
              </a:r>
              <a:endParaRPr lang="cs-CZ" sz="2400" dirty="0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4714876" y="857232"/>
              <a:ext cx="1214446" cy="3831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Počítejme   </a:t>
              </a:r>
              <a:endParaRPr lang="cs-CZ" sz="2400" dirty="0"/>
            </a:p>
          </p:txBody>
        </p:sp>
      </p:grp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 dirty="0" smtClean="0"/>
              <a:t>Někteří autoři berou místo </a:t>
            </a:r>
            <a:r>
              <a:rPr lang="cs-CZ" baseline="0" dirty="0" err="1" smtClean="0"/>
              <a:t>v</a:t>
            </a:r>
            <a:r>
              <a:rPr lang="cs-CZ" baseline="-25000" dirty="0" err="1" smtClean="0"/>
              <a:t>k</a:t>
            </a:r>
            <a:r>
              <a:rPr lang="cs-CZ" baseline="0" dirty="0" smtClean="0"/>
              <a:t> střední rychlost </a:t>
            </a:r>
            <a:r>
              <a:rPr lang="cs-CZ" baseline="0" dirty="0" err="1" smtClean="0"/>
              <a:t>v</a:t>
            </a:r>
            <a:r>
              <a:rPr lang="cs-CZ" baseline="-25000" dirty="0" err="1" smtClean="0"/>
              <a:t>s</a:t>
            </a:r>
            <a:r>
              <a:rPr lang="cs-CZ" baseline="0" dirty="0" smtClean="0"/>
              <a:t> a dostávají </a:t>
            </a:r>
            <a:r>
              <a:rPr lang="en-US" dirty="0" smtClean="0"/>
              <a:t>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0</a:t>
            </a:r>
            <a:r>
              <a:rPr lang="cs-CZ" dirty="0" smtClean="0"/>
              <a:t>=2.</a:t>
            </a:r>
            <a:r>
              <a:rPr lang="en-US" dirty="0" smtClean="0"/>
              <a:t>45×10</a:t>
            </a:r>
            <a:r>
              <a:rPr lang="en-US" baseline="30000" dirty="0" smtClean="0"/>
              <a:t>-8</a:t>
            </a:r>
            <a:r>
              <a:rPr lang="en-US" dirty="0" smtClean="0"/>
              <a:t> </a:t>
            </a:r>
            <a:r>
              <a:rPr lang="en-US" sz="1200" dirty="0" smtClean="0"/>
              <a:t>W.</a:t>
            </a:r>
            <a:r>
              <a:rPr lang="el-GR" sz="1200" dirty="0" smtClean="0"/>
              <a:t>Ω</a:t>
            </a:r>
            <a:r>
              <a:rPr lang="en-US" sz="1200" dirty="0" smtClean="0"/>
              <a:t>.K</a:t>
            </a:r>
            <a:r>
              <a:rPr lang="en-US" sz="1200" baseline="30000" dirty="0" smtClean="0"/>
              <a:t>-2</a:t>
            </a:r>
            <a:r>
              <a:rPr lang="en-US" dirty="0" smtClean="0"/>
              <a:t> </a:t>
            </a:r>
            <a:r>
              <a:rPr lang="cs-CZ" dirty="0" smtClean="0"/>
              <a:t>.</a:t>
            </a:r>
            <a:r>
              <a:rPr lang="en-US" baseline="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1802B-CC7A-4D35-A69E-864009A5C292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BB65-CA2C-486D-9248-D46E3F37A48E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4CF19-28E6-42AF-985A-98B84DD5A27B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378-B84A-48E2-A060-B05472EBA329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5DEF-4FDB-426D-A96A-4EB6BEE73C0E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B7AA-5F15-4892-B5C4-AF71C753FB95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C36D-8561-43D9-A1E6-072C9725417C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C139-9F36-43A9-9381-A214F793CA40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79CB-F4D6-4A28-89AC-756ED6145231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4AB3-E35C-4254-8D33-78DBE266E3BB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C3F-80C0-41CE-86B2-C04B04E46B7B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C1A4-FCBE-4D76-B98C-740C998D8061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BEF8-53A1-436A-BA9F-22BAEA2DF858}" type="datetime1">
              <a:rPr lang="cs-CZ" smtClean="0"/>
              <a:pPr/>
              <a:t>20.6.2011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15825-6D24-4CCC-A59D-D075134543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/Vyuka/SSS/winbin/drude.exe" TargetMode="External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hyperlink" Target="http://www.uop-perg.unipa.it/f21/promamos/elettriche/conduzione_metalli_file/Conduzione.html" TargetMode="Externa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0.jpeg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6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6.jpeg"/><Relationship Id="rId9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0.bin"/><Relationship Id="rId4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Electrona_in_crystallo_fluentia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pload.wikimedia.org/wikipedia/commons/0/01/Paul_Drude.jpg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openxmlformats.org/officeDocument/2006/relationships/hyperlink" Target="TheMaxwellSpeedDistribution.nbp" TargetMode="External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17397" y="2643182"/>
            <a:ext cx="8547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Voln</a:t>
            </a:r>
            <a:r>
              <a:rPr lang="cs-CZ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é elektrony v kovu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1</a:t>
            </a:r>
            <a:endParaRPr lang="cs-CZ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43174" y="385762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00FF"/>
                </a:solidFill>
              </a:rPr>
              <a:t>Drudeho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teorie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cs-CZ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3357554" y="3286124"/>
            <a:ext cx="1500198" cy="857256"/>
          </a:xfrm>
          <a:prstGeom prst="rect">
            <a:avLst/>
          </a:prstGeom>
          <a:solidFill>
            <a:srgbClr val="F0F5FA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071538" y="1643050"/>
            <a:ext cx="6357982" cy="1000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19956" y="214290"/>
            <a:ext cx="5566886" cy="400110"/>
          </a:xfrm>
          <a:prstGeom prst="rect">
            <a:avLst/>
          </a:prstGeom>
          <a:solidFill>
            <a:srgbClr val="F0F5F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Elektrická vodivost kovů pro stejnosměrný proud  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cs-CZ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85875" y="1714500"/>
          <a:ext cx="5676900" cy="849313"/>
        </p:xfrm>
        <a:graphic>
          <a:graphicData uri="http://schemas.openxmlformats.org/presentationml/2006/ole">
            <p:oleObj spid="_x0000_s22532" name="Rovnice" r:id="rId4" imgW="3225600" imgH="482400" progId="Equation.3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857224" y="1071546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Protože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&lt;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&gt; = 0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 střední doba mezi srážkami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&lt;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&gt; = </a:t>
            </a:r>
            <a:r>
              <a:rPr lang="el-GR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τ</a:t>
            </a:r>
            <a:r>
              <a:rPr lang="en-US" dirty="0" smtClean="0"/>
              <a:t>, plat</a:t>
            </a:r>
            <a:r>
              <a:rPr lang="cs-CZ" dirty="0" smtClean="0"/>
              <a:t>í vztahy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28662" y="2916792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</a:t>
            </a:r>
            <a:r>
              <a:rPr lang="en-US" dirty="0" smtClean="0"/>
              <a:t> v</a:t>
            </a:r>
            <a:r>
              <a:rPr lang="cs-CZ" dirty="0" smtClean="0"/>
              <a:t>ý</a:t>
            </a:r>
            <a:r>
              <a:rPr lang="en-US" dirty="0" err="1" smtClean="0"/>
              <a:t>razu</a:t>
            </a:r>
            <a:r>
              <a:rPr lang="en-US" dirty="0" smtClean="0"/>
              <a:t> pro</a:t>
            </a:r>
            <a:r>
              <a:rPr lang="cs-CZ" dirty="0" smtClean="0"/>
              <a:t> </a:t>
            </a:r>
            <a:r>
              <a:rPr lang="el-GR" i="1" dirty="0" smtClean="0"/>
              <a:t>σ</a:t>
            </a:r>
            <a:r>
              <a:rPr lang="cs-CZ" i="1" dirty="0" smtClean="0"/>
              <a:t>  </a:t>
            </a:r>
            <a:r>
              <a:rPr lang="cs-CZ" dirty="0" smtClean="0"/>
              <a:t>můžeme získat </a:t>
            </a:r>
            <a:r>
              <a:rPr lang="cs-CZ" i="1" dirty="0" smtClean="0">
                <a:solidFill>
                  <a:srgbClr val="FF0000"/>
                </a:solidFill>
              </a:rPr>
              <a:t>odhad pro relaxační dobu  </a:t>
            </a:r>
            <a:r>
              <a:rPr lang="el-GR" i="1" dirty="0" smtClean="0">
                <a:solidFill>
                  <a:srgbClr val="FF0000"/>
                </a:solidFill>
              </a:rPr>
              <a:t>τ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endParaRPr lang="cs-CZ" i="1" dirty="0">
              <a:solidFill>
                <a:srgbClr val="FF0000"/>
              </a:solidFill>
            </a:endParaRP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3571868" y="3357562"/>
          <a:ext cx="1060746" cy="714380"/>
        </p:xfrm>
        <a:graphic>
          <a:graphicData uri="http://schemas.openxmlformats.org/presentationml/2006/ole">
            <p:oleObj spid="_x0000_s22533" name="Rovnice" r:id="rId5" imgW="622080" imgH="419040" progId="Equation.3">
              <p:embed/>
            </p:oleObj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285721" y="4432320"/>
          <a:ext cx="821536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369228"/>
                <a:gridCol w="1226352"/>
                <a:gridCol w="1226352"/>
                <a:gridCol w="1226352"/>
                <a:gridCol w="1226352"/>
                <a:gridCol w="12263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mbria" pitchFamily="18" charset="0"/>
                        </a:rPr>
                        <a:t>Prvek</a:t>
                      </a:r>
                      <a:endParaRPr lang="cs-CZ" sz="1400" dirty="0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Cambria" pitchFamily="18" charset="0"/>
                        </a:rPr>
                        <a:t>77 K</a:t>
                      </a:r>
                      <a:endParaRPr lang="cs-CZ" sz="160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Cambria" pitchFamily="18" charset="0"/>
                        </a:rPr>
                        <a:t>273 K</a:t>
                      </a:r>
                      <a:endParaRPr lang="cs-CZ" sz="160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Cambria" pitchFamily="18" charset="0"/>
                        </a:rPr>
                        <a:t>373 K</a:t>
                      </a:r>
                      <a:endParaRPr lang="cs-CZ" sz="160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ρ</a:t>
                      </a:r>
                      <a:r>
                        <a:rPr lang="cs-CZ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[</a:t>
                      </a:r>
                      <a:r>
                        <a:rPr lang="el-GR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μΩ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/cm]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τ</a:t>
                      </a:r>
                      <a:r>
                        <a:rPr lang="en-US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[10</a:t>
                      </a:r>
                      <a:r>
                        <a:rPr lang="en-US" sz="1600" i="0" baseline="30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-14</a:t>
                      </a:r>
                      <a:r>
                        <a:rPr lang="en-US" sz="160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s]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ρ</a:t>
                      </a:r>
                      <a:r>
                        <a:rPr lang="cs-CZ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[</a:t>
                      </a:r>
                      <a:r>
                        <a:rPr lang="el-GR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μΩ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/cm]</a:t>
                      </a:r>
                      <a:endParaRPr lang="cs-CZ" i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τ</a:t>
                      </a:r>
                      <a:r>
                        <a:rPr lang="en-US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[10</a:t>
                      </a:r>
                      <a:r>
                        <a:rPr lang="en-US" sz="1600" i="0" baseline="30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-14</a:t>
                      </a:r>
                      <a:r>
                        <a:rPr lang="en-US" sz="160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s]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ρ</a:t>
                      </a:r>
                      <a:r>
                        <a:rPr lang="cs-CZ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[</a:t>
                      </a:r>
                      <a:r>
                        <a:rPr lang="el-GR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μΩ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/cm]</a:t>
                      </a:r>
                      <a:endParaRPr lang="cs-CZ" i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τ</a:t>
                      </a:r>
                      <a:r>
                        <a:rPr lang="en-US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en-US" sz="1600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[10</a:t>
                      </a:r>
                      <a:r>
                        <a:rPr lang="en-US" sz="1600" i="0" baseline="30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-14</a:t>
                      </a:r>
                      <a:r>
                        <a:rPr lang="en-US" sz="160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s]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Na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tavenina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Mg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Al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aoblený obdélník 25"/>
          <p:cNvSpPr/>
          <p:nvPr/>
        </p:nvSpPr>
        <p:spPr>
          <a:xfrm>
            <a:off x="428596" y="5572140"/>
            <a:ext cx="8429684" cy="11430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19956" y="214290"/>
            <a:ext cx="5566886" cy="400110"/>
          </a:xfrm>
          <a:prstGeom prst="rect">
            <a:avLst/>
          </a:prstGeom>
          <a:solidFill>
            <a:srgbClr val="F0F5F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Elektrická vodivost kovů pro stejnosměrný proud  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endParaRPr lang="cs-CZ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785794"/>
            <a:ext cx="3714776" cy="369332"/>
          </a:xfrm>
          <a:prstGeom prst="rect">
            <a:avLst/>
          </a:prstGeom>
          <a:solidFill>
            <a:srgbClr val="EFFAFF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A13FF"/>
                </a:solidFill>
                <a:latin typeface="Comic Sans MS" pitchFamily="66" charset="0"/>
              </a:rPr>
              <a:t>Driftov</a:t>
            </a:r>
            <a:r>
              <a:rPr lang="cs-CZ" dirty="0" smtClean="0">
                <a:solidFill>
                  <a:srgbClr val="0A13FF"/>
                </a:solidFill>
                <a:latin typeface="Comic Sans MS" pitchFamily="66" charset="0"/>
              </a:rPr>
              <a:t>á rychlost a pohyblivost</a:t>
            </a:r>
            <a:endParaRPr lang="cs-CZ" dirty="0">
              <a:solidFill>
                <a:srgbClr val="0A13FF"/>
              </a:solidFill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643438" y="3214686"/>
            <a:ext cx="422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V elektrickém poli  </a:t>
            </a:r>
            <a:r>
              <a:rPr lang="cs-CZ" b="1" i="1" dirty="0" smtClean="0"/>
              <a:t>F </a:t>
            </a:r>
            <a:r>
              <a:rPr lang="cs-CZ" dirty="0" smtClean="0"/>
              <a:t>=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cs-CZ" sz="11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b="1" i="1" dirty="0" smtClean="0"/>
              <a:t>E</a:t>
            </a:r>
            <a:r>
              <a:rPr lang="en-US" i="1" dirty="0" smtClean="0"/>
              <a:t>, </a:t>
            </a:r>
            <a:r>
              <a:rPr lang="en-US" sz="1600" dirty="0" smtClean="0"/>
              <a:t>pro </a:t>
            </a:r>
            <a:r>
              <a:rPr lang="en-US" sz="1600" dirty="0" err="1" smtClean="0"/>
              <a:t>elektron</a:t>
            </a:r>
            <a:r>
              <a:rPr lang="en-US" sz="1600" dirty="0" smtClean="0"/>
              <a:t> </a:t>
            </a:r>
            <a:r>
              <a:rPr lang="cs-CZ" b="1" i="1" dirty="0" smtClean="0"/>
              <a:t>F </a:t>
            </a:r>
            <a:r>
              <a:rPr lang="cs-CZ" dirty="0" smtClean="0"/>
              <a:t>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-e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b="1" i="1" dirty="0" smtClean="0"/>
              <a:t>E</a:t>
            </a:r>
            <a:endParaRPr lang="cs-CZ" b="1" dirty="0"/>
          </a:p>
        </p:txBody>
      </p:sp>
      <p:grpSp>
        <p:nvGrpSpPr>
          <p:cNvPr id="32" name="Skupina 31"/>
          <p:cNvGrpSpPr/>
          <p:nvPr/>
        </p:nvGrpSpPr>
        <p:grpSpPr>
          <a:xfrm>
            <a:off x="354118" y="3824591"/>
            <a:ext cx="6361022" cy="1247483"/>
            <a:chOff x="354118" y="3714752"/>
            <a:chExt cx="6361022" cy="1247483"/>
          </a:xfrm>
          <a:solidFill>
            <a:srgbClr val="DAFEF2"/>
          </a:solidFill>
        </p:grpSpPr>
        <p:sp>
          <p:nvSpPr>
            <p:cNvPr id="53" name="TextovéPole 52"/>
            <p:cNvSpPr txBox="1"/>
            <p:nvPr/>
          </p:nvSpPr>
          <p:spPr>
            <a:xfrm>
              <a:off x="354118" y="3714752"/>
              <a:ext cx="5658042" cy="67710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Driftová rychlost je úměrná síle. Pro </a:t>
              </a:r>
              <a:r>
                <a:rPr lang="cs-CZ" i="1" dirty="0" smtClean="0">
                  <a:solidFill>
                    <a:schemeClr val="accent6">
                      <a:lumMod val="50000"/>
                    </a:schemeClr>
                  </a:solidFill>
                </a:rPr>
                <a:t>koeficient úměrnosti</a:t>
              </a:r>
              <a:r>
                <a:rPr lang="cs-CZ" dirty="0" smtClean="0"/>
                <a:t> </a:t>
              </a:r>
              <a:endParaRPr lang="en-US" dirty="0" smtClean="0"/>
            </a:p>
            <a:p>
              <a:r>
                <a:rPr lang="cs-CZ" dirty="0" smtClean="0"/>
                <a:t>můžeme </a:t>
              </a:r>
              <a:r>
                <a:rPr lang="cs-CZ" i="1" dirty="0" smtClean="0">
                  <a:solidFill>
                    <a:schemeClr val="accent2">
                      <a:lumMod val="75000"/>
                    </a:schemeClr>
                  </a:solidFill>
                </a:rPr>
                <a:t>obecně</a:t>
              </a:r>
              <a:r>
                <a:rPr lang="cs-CZ" dirty="0" smtClean="0"/>
                <a:t> zavést  </a:t>
              </a:r>
              <a:r>
                <a:rPr lang="cs-CZ" b="1" i="1" dirty="0" smtClean="0">
                  <a:solidFill>
                    <a:srgbClr val="FF0000"/>
                  </a:solidFill>
                </a:rPr>
                <a:t>pohyblivost  </a:t>
              </a:r>
              <a:r>
                <a:rPr lang="el-GR" sz="2000" b="1" i="1" dirty="0" smtClean="0">
                  <a:solidFill>
                    <a:srgbClr val="FF0000"/>
                  </a:solidFill>
                </a:rPr>
                <a:t>μ</a:t>
              </a:r>
              <a:r>
                <a:rPr lang="cs-CZ" sz="2000" i="1" dirty="0" smtClean="0">
                  <a:solidFill>
                    <a:srgbClr val="FF0000"/>
                  </a:solidFill>
                </a:rPr>
                <a:t> </a:t>
              </a:r>
              <a:r>
                <a:rPr lang="cs-CZ" dirty="0" smtClean="0"/>
                <a:t>vztahem  </a:t>
              </a:r>
              <a:r>
                <a:rPr lang="cs-CZ" sz="2000" b="1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v</a:t>
              </a:r>
              <a:r>
                <a:rPr lang="cs-CZ" sz="2000" i="1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cs-CZ" sz="2000" i="1" dirty="0" smtClean="0">
                  <a:solidFill>
                    <a:schemeClr val="accent2">
                      <a:lumMod val="75000"/>
                    </a:schemeClr>
                  </a:solidFill>
                </a:rPr>
                <a:t> = </a:t>
              </a:r>
              <a:r>
                <a:rPr lang="el-GR" sz="2000" i="1" dirty="0" smtClean="0">
                  <a:solidFill>
                    <a:schemeClr val="accent2">
                      <a:lumMod val="75000"/>
                    </a:schemeClr>
                  </a:solidFill>
                </a:rPr>
                <a:t>μ</a:t>
              </a:r>
              <a:r>
                <a:rPr lang="cs-CZ" sz="2000" b="1" i="1" dirty="0" smtClean="0">
                  <a:solidFill>
                    <a:schemeClr val="accent2">
                      <a:lumMod val="75000"/>
                    </a:schemeClr>
                  </a:solidFill>
                </a:rPr>
                <a:t>F</a:t>
              </a:r>
              <a:r>
                <a:rPr lang="cs-CZ" b="1" i="1" dirty="0" smtClean="0"/>
                <a:t> .</a:t>
              </a:r>
              <a:endParaRPr lang="cs-CZ" sz="900" dirty="0" smtClean="0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357158" y="4500570"/>
              <a:ext cx="6357982" cy="461665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6">
                      <a:lumMod val="50000"/>
                    </a:schemeClr>
                  </a:solidFill>
                </a:rPr>
                <a:t>V elektrickém poli</a:t>
              </a:r>
              <a:r>
                <a:rPr lang="cs-CZ" i="1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r>
                <a:rPr lang="cs-CZ" dirty="0" smtClean="0">
                  <a:solidFill>
                    <a:schemeClr val="accent6">
                      <a:lumMod val="50000"/>
                    </a:schemeClr>
                  </a:solidFill>
                </a:rPr>
                <a:t>se </a:t>
              </a:r>
              <a:r>
                <a:rPr lang="cs-CZ" b="1" i="1" dirty="0" smtClean="0">
                  <a:solidFill>
                    <a:srgbClr val="FF0000"/>
                  </a:solidFill>
                </a:rPr>
                <a:t>pohyblivost</a:t>
              </a:r>
              <a:r>
                <a:rPr lang="cs-CZ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r>
                <a:rPr lang="el-GR" sz="2000" b="1" i="1" dirty="0" smtClean="0">
                  <a:solidFill>
                    <a:srgbClr val="FF0000"/>
                  </a:solidFill>
                </a:rPr>
                <a:t>μ</a:t>
              </a:r>
              <a:r>
                <a:rPr lang="en-US" dirty="0" smtClean="0">
                  <a:solidFill>
                    <a:schemeClr val="accent6">
                      <a:lumMod val="50000"/>
                    </a:schemeClr>
                  </a:solidFill>
                </a:rPr>
                <a:t>  </a:t>
              </a:r>
              <a:r>
                <a:rPr lang="cs-CZ" dirty="0" smtClean="0">
                  <a:solidFill>
                    <a:schemeClr val="accent6">
                      <a:lumMod val="50000"/>
                    </a:schemeClr>
                  </a:solidFill>
                </a:rPr>
                <a:t>zavádí vztahem</a:t>
              </a:r>
              <a:r>
                <a:rPr lang="cs-CZ" sz="1600" dirty="0" smtClean="0">
                  <a:solidFill>
                    <a:schemeClr val="accent6">
                      <a:lumMod val="50000"/>
                    </a:schemeClr>
                  </a:solidFill>
                </a:rPr>
                <a:t>   </a:t>
              </a:r>
              <a:r>
                <a:rPr lang="cs-CZ" sz="2400" b="1" i="1" dirty="0" err="1" smtClean="0">
                  <a:solidFill>
                    <a:srgbClr val="FF0000"/>
                  </a:solidFill>
                </a:rPr>
                <a:t>v</a:t>
              </a:r>
              <a:r>
                <a:rPr lang="cs-CZ" sz="2000" baseline="-25000" dirty="0" err="1" smtClean="0">
                  <a:solidFill>
                    <a:srgbClr val="FF0000"/>
                  </a:solidFill>
                </a:rPr>
                <a:t>d</a:t>
              </a:r>
              <a:r>
                <a:rPr lang="cs-CZ" sz="2400" i="1" dirty="0" smtClean="0">
                  <a:solidFill>
                    <a:srgbClr val="FF0000"/>
                  </a:solidFill>
                </a:rPr>
                <a:t> = </a:t>
              </a:r>
              <a:r>
                <a:rPr lang="el-GR" sz="2400" i="1" dirty="0" smtClean="0">
                  <a:solidFill>
                    <a:srgbClr val="FF0000"/>
                  </a:solidFill>
                </a:rPr>
                <a:t>μ</a:t>
              </a:r>
              <a:r>
                <a:rPr lang="cs-CZ" sz="800" i="1" dirty="0" smtClean="0">
                  <a:solidFill>
                    <a:srgbClr val="FF0000"/>
                  </a:solidFill>
                </a:rPr>
                <a:t> </a:t>
              </a:r>
              <a:r>
                <a:rPr lang="cs-CZ" sz="2400" b="1" i="1" dirty="0" smtClean="0">
                  <a:solidFill>
                    <a:srgbClr val="FF0000"/>
                  </a:solidFill>
                </a:rPr>
                <a:t>E</a:t>
              </a:r>
              <a:endParaRPr lang="cs-CZ" sz="1600" dirty="0" smtClean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40" name="Objekt 39"/>
          <p:cNvGraphicFramePr>
            <a:graphicFrameLocks noChangeAspect="1"/>
          </p:cNvGraphicFramePr>
          <p:nvPr/>
        </p:nvGraphicFramePr>
        <p:xfrm>
          <a:off x="705380" y="5702832"/>
          <a:ext cx="7813675" cy="857250"/>
        </p:xfrm>
        <a:graphic>
          <a:graphicData uri="http://schemas.openxmlformats.org/presentationml/2006/ole">
            <p:oleObj spid="_x0000_s32778" name="Rovnice" r:id="rId5" imgW="3365280" imgH="419040" progId="Equation.3">
              <p:embed/>
            </p:oleObj>
          </a:graphicData>
        </a:graphic>
      </p:graphicFrame>
      <p:sp>
        <p:nvSpPr>
          <p:cNvPr id="45" name="TextovéPole 44"/>
          <p:cNvSpPr txBox="1"/>
          <p:nvPr/>
        </p:nvSpPr>
        <p:spPr>
          <a:xfrm>
            <a:off x="285720" y="519801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Z předchozích výsledků</a:t>
            </a:r>
            <a:endParaRPr lang="cs-CZ" dirty="0"/>
          </a:p>
        </p:txBody>
      </p:sp>
      <p:sp>
        <p:nvSpPr>
          <p:cNvPr id="33" name="Tlačítko akce: Vlastní 32">
            <a:hlinkClick r:id="rId6" highlightClick="1"/>
          </p:cNvPr>
          <p:cNvSpPr/>
          <p:nvPr/>
        </p:nvSpPr>
        <p:spPr>
          <a:xfrm>
            <a:off x="7572396" y="3714752"/>
            <a:ext cx="1368000" cy="288000"/>
          </a:xfrm>
          <a:prstGeom prst="actionButtonBlank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/>
              <a:t>Conduzione.html</a:t>
            </a:r>
            <a:endParaRPr lang="cs-CZ" sz="1200" dirty="0"/>
          </a:p>
        </p:txBody>
      </p:sp>
      <p:sp>
        <p:nvSpPr>
          <p:cNvPr id="32780" name="AutoShape 12"/>
          <p:cNvSpPr>
            <a:spLocks noChangeAspect="1" noChangeArrowheads="1" noTextEdit="1"/>
          </p:cNvSpPr>
          <p:nvPr/>
        </p:nvSpPr>
        <p:spPr bwMode="auto">
          <a:xfrm>
            <a:off x="4714875" y="928688"/>
            <a:ext cx="3714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6000760" y="881085"/>
            <a:ext cx="35719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endParaRPr lang="cs-CZ" dirty="0"/>
          </a:p>
        </p:txBody>
      </p:sp>
      <p:grpSp>
        <p:nvGrpSpPr>
          <p:cNvPr id="79" name="Skupina 78"/>
          <p:cNvGrpSpPr/>
          <p:nvPr/>
        </p:nvGrpSpPr>
        <p:grpSpPr>
          <a:xfrm>
            <a:off x="4714876" y="785794"/>
            <a:ext cx="3719513" cy="2266929"/>
            <a:chOff x="4714875" y="809647"/>
            <a:chExt cx="3719513" cy="2266929"/>
          </a:xfrm>
        </p:grpSpPr>
        <p:grpSp>
          <p:nvGrpSpPr>
            <p:cNvPr id="80" name="Skupina 64"/>
            <p:cNvGrpSpPr/>
            <p:nvPr/>
          </p:nvGrpSpPr>
          <p:grpSpPr>
            <a:xfrm>
              <a:off x="4714875" y="928688"/>
              <a:ext cx="3719513" cy="2147888"/>
              <a:chOff x="4714875" y="928688"/>
              <a:chExt cx="3719513" cy="2147888"/>
            </a:xfrm>
          </p:grpSpPr>
          <p:pic>
            <p:nvPicPr>
              <p:cNvPr id="82" name="Picture 1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714875" y="928688"/>
                <a:ext cx="3719513" cy="2147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83" name="Přímá spojovací šipka 82"/>
              <p:cNvCxnSpPr/>
              <p:nvPr/>
            </p:nvCxnSpPr>
            <p:spPr>
              <a:xfrm>
                <a:off x="7000892" y="2887591"/>
                <a:ext cx="1000132" cy="1588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TextovéPole 83"/>
              <p:cNvSpPr txBox="1"/>
              <p:nvPr/>
            </p:nvSpPr>
            <p:spPr>
              <a:xfrm>
                <a:off x="6286512" y="2714620"/>
                <a:ext cx="285752" cy="3231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b="1" i="1" dirty="0" smtClean="0"/>
                  <a:t>E</a:t>
                </a:r>
              </a:p>
              <a:p>
                <a:r>
                  <a:rPr lang="en-US" sz="300" b="1" i="1" dirty="0" smtClean="0"/>
                  <a:t> </a:t>
                </a:r>
                <a:endParaRPr lang="cs-CZ" b="1" i="1" dirty="0"/>
              </a:p>
            </p:txBody>
          </p:sp>
          <p:sp>
            <p:nvSpPr>
              <p:cNvPr id="85" name="TextovéPole 84"/>
              <p:cNvSpPr txBox="1"/>
              <p:nvPr/>
            </p:nvSpPr>
            <p:spPr>
              <a:xfrm>
                <a:off x="6643702" y="1000108"/>
                <a:ext cx="57150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b="1" i="1" dirty="0" err="1" smtClean="0"/>
                  <a:t>v</a:t>
                </a:r>
                <a:r>
                  <a:rPr lang="en-US" baseline="-25000" dirty="0" err="1" smtClean="0"/>
                  <a:t>drift</a:t>
                </a:r>
                <a:endParaRPr lang="cs-CZ" b="1" i="1" baseline="-25000" dirty="0"/>
              </a:p>
            </p:txBody>
          </p:sp>
          <p:sp>
            <p:nvSpPr>
              <p:cNvPr id="86" name="TextovéPole 85"/>
              <p:cNvSpPr txBox="1"/>
              <p:nvPr/>
            </p:nvSpPr>
            <p:spPr>
              <a:xfrm>
                <a:off x="8072462" y="2723373"/>
                <a:ext cx="28575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b="1" i="1" dirty="0" smtClean="0"/>
                  <a:t>F</a:t>
                </a:r>
                <a:r>
                  <a:rPr lang="en-US" sz="300" b="1" i="1" dirty="0" smtClean="0"/>
                  <a:t> </a:t>
                </a:r>
                <a:endParaRPr lang="cs-CZ" b="1" i="1" dirty="0"/>
              </a:p>
            </p:txBody>
          </p:sp>
        </p:grpSp>
        <p:sp>
          <p:nvSpPr>
            <p:cNvPr id="81" name="TextovéPole 80"/>
            <p:cNvSpPr txBox="1"/>
            <p:nvPr/>
          </p:nvSpPr>
          <p:spPr>
            <a:xfrm>
              <a:off x="6000760" y="809647"/>
              <a:ext cx="214314" cy="31335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0" rtlCol="0">
              <a:spAutoFit/>
            </a:bodyPr>
            <a:lstStyle/>
            <a:p>
              <a:endParaRPr lang="cs-CZ" dirty="0"/>
            </a:p>
          </p:txBody>
        </p:sp>
      </p:grpSp>
      <p:sp>
        <p:nvSpPr>
          <p:cNvPr id="27" name="Tlačítko akce: Vlastní 26">
            <a:hlinkClick r:id="rId8" action="ppaction://program" highlightClick="1"/>
          </p:cNvPr>
          <p:cNvSpPr/>
          <p:nvPr/>
        </p:nvSpPr>
        <p:spPr>
          <a:xfrm>
            <a:off x="7572396" y="4572008"/>
            <a:ext cx="1368000" cy="288000"/>
          </a:xfrm>
          <a:prstGeom prst="actionButtonBlank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Drude</a:t>
            </a:r>
            <a:r>
              <a:rPr lang="en-US" sz="1400" dirty="0" smtClean="0"/>
              <a:t> (</a:t>
            </a:r>
            <a:r>
              <a:rPr lang="en-US" sz="1400" dirty="0" err="1" smtClean="0"/>
              <a:t>SSS</a:t>
            </a:r>
            <a:r>
              <a:rPr lang="en-US" sz="1400" dirty="0" smtClean="0"/>
              <a:t>)</a:t>
            </a:r>
            <a:endParaRPr lang="cs-CZ" dirty="0"/>
          </a:p>
        </p:txBody>
      </p:sp>
      <p:grpSp>
        <p:nvGrpSpPr>
          <p:cNvPr id="31" name="Skupina 30"/>
          <p:cNvGrpSpPr/>
          <p:nvPr/>
        </p:nvGrpSpPr>
        <p:grpSpPr>
          <a:xfrm>
            <a:off x="428596" y="1357298"/>
            <a:ext cx="3929090" cy="2214578"/>
            <a:chOff x="285720" y="1285860"/>
            <a:chExt cx="3929090" cy="2214578"/>
          </a:xfrm>
        </p:grpSpPr>
        <p:sp>
          <p:nvSpPr>
            <p:cNvPr id="43" name="TextovéPole 42"/>
            <p:cNvSpPr txBox="1"/>
            <p:nvPr/>
          </p:nvSpPr>
          <p:spPr>
            <a:xfrm>
              <a:off x="285720" y="1285860"/>
              <a:ext cx="3929090" cy="1354217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Jestliže na částici působí </a:t>
              </a:r>
              <a:r>
                <a:rPr lang="cs-CZ" sz="1600" dirty="0" smtClean="0">
                  <a:solidFill>
                    <a:srgbClr val="0000FF"/>
                  </a:solidFill>
                </a:rPr>
                <a:t>dodatečná síla </a:t>
              </a:r>
              <a:r>
                <a:rPr lang="cs-CZ" sz="1600" b="1" i="1" dirty="0" smtClean="0">
                  <a:solidFill>
                    <a:srgbClr val="0000FF"/>
                  </a:solidFill>
                </a:rPr>
                <a:t>F </a:t>
              </a:r>
              <a:r>
                <a:rPr lang="cs-CZ" sz="1600" i="1" dirty="0" smtClean="0"/>
                <a:t>,</a:t>
              </a:r>
            </a:p>
            <a:p>
              <a:r>
                <a:rPr lang="cs-CZ" sz="1600" dirty="0" smtClean="0"/>
                <a:t>bude mít vedle náhodného pohybu ještě</a:t>
              </a:r>
            </a:p>
            <a:p>
              <a:r>
                <a:rPr lang="cs-CZ" sz="1600" dirty="0" smtClean="0">
                  <a:solidFill>
                    <a:srgbClr val="0000FF"/>
                  </a:solidFill>
                </a:rPr>
                <a:t>rychlost ve směru </a:t>
              </a:r>
              <a:r>
                <a:rPr lang="cs-CZ" sz="1600" b="1" i="1" dirty="0" smtClean="0">
                  <a:solidFill>
                    <a:srgbClr val="0000FF"/>
                  </a:solidFill>
                </a:rPr>
                <a:t>F </a:t>
              </a:r>
              <a:r>
                <a:rPr lang="cs-CZ" sz="1600" dirty="0" smtClean="0">
                  <a:solidFill>
                    <a:srgbClr val="0000FF"/>
                  </a:solidFill>
                </a:rPr>
                <a:t>se zrychlením </a:t>
              </a:r>
              <a:r>
                <a:rPr lang="cs-CZ" sz="1600" b="1" i="1" dirty="0" smtClean="0">
                  <a:solidFill>
                    <a:srgbClr val="0000FF"/>
                  </a:solidFill>
                </a:rPr>
                <a:t>F</a:t>
              </a:r>
              <a:r>
                <a:rPr lang="cs-CZ" sz="1600" i="1" dirty="0" smtClean="0">
                  <a:solidFill>
                    <a:srgbClr val="0000FF"/>
                  </a:solidFill>
                </a:rPr>
                <a:t>/m</a:t>
              </a:r>
              <a:r>
                <a:rPr lang="cs-CZ" sz="1600" i="1" dirty="0" smtClean="0"/>
                <a:t>.</a:t>
              </a:r>
            </a:p>
            <a:p>
              <a:r>
                <a:rPr lang="cs-CZ" sz="1600" dirty="0" smtClean="0"/>
                <a:t>Střední hodnota této rychlosti mezi dvěma srážkami je</a:t>
              </a:r>
              <a:r>
                <a:rPr lang="cs-CZ" dirty="0" smtClean="0"/>
                <a:t> </a:t>
              </a:r>
              <a:r>
                <a:rPr lang="en-US" dirty="0" smtClean="0"/>
                <a:t> </a:t>
              </a:r>
              <a:r>
                <a:rPr lang="cs-CZ" i="1" dirty="0" smtClean="0">
                  <a:solidFill>
                    <a:srgbClr val="FF0000"/>
                  </a:solidFill>
                </a:rPr>
                <a:t>driftová rychlost</a:t>
              </a:r>
              <a:endParaRPr lang="cs-CZ" i="1" dirty="0">
                <a:solidFill>
                  <a:srgbClr val="FF0000"/>
                </a:solidFill>
              </a:endParaRPr>
            </a:p>
          </p:txBody>
        </p:sp>
        <p:grpSp>
          <p:nvGrpSpPr>
            <p:cNvPr id="28" name="Skupina 27"/>
            <p:cNvGrpSpPr/>
            <p:nvPr/>
          </p:nvGrpSpPr>
          <p:grpSpPr>
            <a:xfrm>
              <a:off x="1500166" y="2786058"/>
              <a:ext cx="1500198" cy="714380"/>
              <a:chOff x="1643042" y="3143248"/>
              <a:chExt cx="1500198" cy="714380"/>
            </a:xfrm>
          </p:grpSpPr>
          <p:sp>
            <p:nvSpPr>
              <p:cNvPr id="29" name="Zaoblený obdélník 28"/>
              <p:cNvSpPr/>
              <p:nvPr/>
            </p:nvSpPr>
            <p:spPr>
              <a:xfrm>
                <a:off x="1643042" y="3143248"/>
                <a:ext cx="1500198" cy="714380"/>
              </a:xfrm>
              <a:prstGeom prst="roundRect">
                <a:avLst/>
              </a:prstGeom>
              <a:solidFill>
                <a:srgbClr val="F8FA98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30" name="Objekt 29"/>
              <p:cNvGraphicFramePr>
                <a:graphicFrameLocks noChangeAspect="1"/>
              </p:cNvGraphicFramePr>
              <p:nvPr/>
            </p:nvGraphicFramePr>
            <p:xfrm>
              <a:off x="1906588" y="3143252"/>
              <a:ext cx="971550" cy="684213"/>
            </p:xfrm>
            <a:graphic>
              <a:graphicData uri="http://schemas.openxmlformats.org/presentationml/2006/ole">
                <p:oleObj spid="_x0000_s32779" name="Rovnice" r:id="rId9" imgW="558720" imgH="393480" progId="Equation.3">
                  <p:embed/>
                </p:oleObj>
              </a:graphicData>
            </a:graphic>
          </p:graphicFrame>
        </p:grpSp>
      </p:grpSp>
      <p:sp>
        <p:nvSpPr>
          <p:cNvPr id="34" name="Zástupný symbol pro číslo snímku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00042"/>
            <a:ext cx="4888037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00628" y="2792552"/>
            <a:ext cx="4000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Driftová rychlost elektronů v Si při různých teplotách</a:t>
            </a:r>
            <a:endParaRPr lang="en-US" sz="1400" dirty="0" smtClean="0"/>
          </a:p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F  </a:t>
            </a:r>
            <a:r>
              <a:rPr lang="en-US" sz="1200" dirty="0" smtClean="0">
                <a:latin typeface="Cambria Math"/>
                <a:ea typeface="Cambria Math"/>
              </a:rPr>
              <a:t>‖ (111)</a:t>
            </a:r>
            <a:r>
              <a:rPr lang="en-US" sz="1400" dirty="0" smtClean="0">
                <a:latin typeface="Cambria Math"/>
                <a:ea typeface="Cambria Math"/>
              </a:rPr>
              <a:t> </a:t>
            </a:r>
            <a:endParaRPr lang="en-US" sz="1400" dirty="0" smtClean="0"/>
          </a:p>
          <a:p>
            <a:r>
              <a:rPr lang="it-IT" sz="1200" dirty="0" smtClean="0"/>
              <a:t>Jacoboni, C. at all, </a:t>
            </a:r>
            <a:r>
              <a:rPr lang="it-IT" sz="1200" i="1" dirty="0" smtClean="0"/>
              <a:t>Solid State Electronics</a:t>
            </a:r>
            <a:r>
              <a:rPr lang="it-IT" sz="1200" b="1" dirty="0" smtClean="0"/>
              <a:t> 20, 2</a:t>
            </a:r>
            <a:r>
              <a:rPr lang="it-IT" sz="1200" dirty="0" smtClean="0"/>
              <a:t>(1977) 77-89.</a:t>
            </a:r>
            <a:endParaRPr lang="cs-CZ" sz="14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238644" y="4289444"/>
          <a:ext cx="44767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292"/>
                <a:gridCol w="1708234"/>
                <a:gridCol w="1708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>
                          <a:latin typeface="Cambria" pitchFamily="18" charset="0"/>
                          <a:ea typeface="Cambria Math" pitchFamily="18" charset="0"/>
                        </a:rPr>
                        <a:t>Krystal</a:t>
                      </a:r>
                      <a:endParaRPr lang="cs-CZ" sz="1400" i="1" dirty="0">
                        <a:latin typeface="Cambria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>
                          <a:latin typeface="Cambria" pitchFamily="18" charset="0"/>
                        </a:rPr>
                        <a:t>Elektrony</a:t>
                      </a:r>
                      <a:endParaRPr lang="cs-CZ" sz="1400" i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>
                          <a:latin typeface="Cambria" pitchFamily="18" charset="0"/>
                        </a:rPr>
                        <a:t>Díry</a:t>
                      </a:r>
                      <a:endParaRPr lang="cs-CZ" sz="1400" i="1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i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Si</a:t>
                      </a:r>
                      <a:endParaRPr lang="cs-CZ" sz="1600" i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i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Ge</a:t>
                      </a:r>
                      <a:endParaRPr lang="cs-CZ" sz="1600" i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i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GaAs</a:t>
                      </a:r>
                      <a:endParaRPr lang="cs-CZ" sz="1600" i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i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InAs</a:t>
                      </a:r>
                      <a:endParaRPr lang="cs-CZ" sz="1600" i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85786" y="5266481"/>
            <a:ext cx="335758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Pohyblivost</a:t>
            </a:r>
            <a:r>
              <a:rPr lang="en-US" sz="1600" dirty="0" smtClean="0"/>
              <a:t> </a:t>
            </a:r>
            <a:r>
              <a:rPr lang="en-US" sz="1600" dirty="0" err="1" smtClean="0"/>
              <a:t>elektron</a:t>
            </a:r>
            <a:r>
              <a:rPr lang="cs-CZ" sz="1600" dirty="0" smtClean="0"/>
              <a:t>ů a děr</a:t>
            </a:r>
            <a:endParaRPr lang="en-US" sz="1600" dirty="0" smtClean="0"/>
          </a:p>
          <a:p>
            <a:r>
              <a:rPr lang="cs-CZ" sz="1600" dirty="0" smtClean="0"/>
              <a:t>při pokojové teplotě  </a:t>
            </a:r>
            <a:r>
              <a:rPr lang="en-US" sz="1600" dirty="0" smtClean="0"/>
              <a:t> [ </a:t>
            </a:r>
            <a:r>
              <a:rPr lang="en-US" sz="1600" dirty="0" err="1" smtClean="0"/>
              <a:t>cm</a:t>
            </a:r>
            <a:r>
              <a:rPr lang="en-US" sz="1600" baseline="30000" dirty="0" err="1" smtClean="0"/>
              <a:t>2</a:t>
            </a:r>
            <a:r>
              <a:rPr lang="en-US" sz="1600" dirty="0" smtClean="0"/>
              <a:t>/</a:t>
            </a:r>
            <a:r>
              <a:rPr lang="en-US" sz="1600" dirty="0" err="1" smtClean="0"/>
              <a:t>V.s</a:t>
            </a:r>
            <a:r>
              <a:rPr lang="en-US" sz="1600" dirty="0" smtClean="0"/>
              <a:t> ]</a:t>
            </a:r>
          </a:p>
          <a:p>
            <a:r>
              <a:rPr lang="en-US" sz="500" dirty="0" smtClean="0"/>
              <a:t> </a:t>
            </a:r>
            <a:endParaRPr lang="en-US" sz="1400" dirty="0" smtClean="0"/>
          </a:p>
          <a:p>
            <a:r>
              <a:rPr lang="en-US" sz="1400" dirty="0" err="1" smtClean="0"/>
              <a:t>Ch.Kittel</a:t>
            </a:r>
            <a:r>
              <a:rPr lang="en-US" sz="1400" dirty="0" smtClean="0"/>
              <a:t>, Introduction to Solid State Physics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34270" y="142852"/>
            <a:ext cx="5566886" cy="400110"/>
          </a:xfrm>
          <a:prstGeom prst="rect">
            <a:avLst/>
          </a:prstGeom>
          <a:solidFill>
            <a:srgbClr val="F0F5F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Elektrická vodivost kovů pro stejnosměrný proud  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endParaRPr lang="cs-CZ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1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505972" y="214290"/>
            <a:ext cx="3137994" cy="400110"/>
          </a:xfrm>
          <a:prstGeom prst="rect">
            <a:avLst/>
          </a:prstGeom>
          <a:solidFill>
            <a:srgbClr val="FBF3F3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Tepelná vodivost kovů  </a:t>
            </a:r>
            <a:r>
              <a:rPr lang="cs-CZ" sz="2000" i="1" dirty="0" smtClean="0">
                <a:solidFill>
                  <a:schemeClr val="accent6">
                    <a:lumMod val="50000"/>
                  </a:schemeClr>
                </a:solidFill>
              </a:rPr>
              <a:t>- 1</a:t>
            </a:r>
            <a:endParaRPr lang="cs-CZ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72" name="Skupina 71"/>
          <p:cNvGrpSpPr/>
          <p:nvPr/>
        </p:nvGrpSpPr>
        <p:grpSpPr>
          <a:xfrm>
            <a:off x="785786" y="4160838"/>
            <a:ext cx="4071966" cy="911236"/>
            <a:chOff x="785786" y="3249078"/>
            <a:chExt cx="4071966" cy="911236"/>
          </a:xfrm>
        </p:grpSpPr>
        <p:sp>
          <p:nvSpPr>
            <p:cNvPr id="99" name="Zaoblený obdélník 98"/>
            <p:cNvSpPr/>
            <p:nvPr/>
          </p:nvSpPr>
          <p:spPr>
            <a:xfrm>
              <a:off x="3071802" y="3286124"/>
              <a:ext cx="1785950" cy="87419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0" name="Skupina 69"/>
            <p:cNvGrpSpPr/>
            <p:nvPr/>
          </p:nvGrpSpPr>
          <p:grpSpPr>
            <a:xfrm>
              <a:off x="785786" y="3249078"/>
              <a:ext cx="4044977" cy="893762"/>
              <a:chOff x="785786" y="2534698"/>
              <a:chExt cx="4044977" cy="893762"/>
            </a:xfrm>
          </p:grpSpPr>
          <p:sp>
            <p:nvSpPr>
              <p:cNvPr id="50" name="TextovéPole 49"/>
              <p:cNvSpPr txBox="1"/>
              <p:nvPr/>
            </p:nvSpPr>
            <p:spPr>
              <a:xfrm>
                <a:off x="785786" y="2631040"/>
                <a:ext cx="2000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i="1" dirty="0" smtClean="0">
                    <a:solidFill>
                      <a:srgbClr val="FF0000"/>
                    </a:solidFill>
                  </a:rPr>
                  <a:t>Fourierův zákon:</a:t>
                </a:r>
              </a:p>
            </p:txBody>
          </p:sp>
          <p:graphicFrame>
            <p:nvGraphicFramePr>
              <p:cNvPr id="51" name="Objekt 50"/>
              <p:cNvGraphicFramePr>
                <a:graphicFrameLocks noChangeAspect="1"/>
              </p:cNvGraphicFramePr>
              <p:nvPr/>
            </p:nvGraphicFramePr>
            <p:xfrm>
              <a:off x="3100388" y="2534698"/>
              <a:ext cx="1730375" cy="893762"/>
            </p:xfrm>
            <a:graphic>
              <a:graphicData uri="http://schemas.openxmlformats.org/presentationml/2006/ole">
                <p:oleObj spid="_x0000_s23554" name="Rovnice" r:id="rId4" imgW="761760" imgH="393480" progId="Equation.3">
                  <p:embed/>
                </p:oleObj>
              </a:graphicData>
            </a:graphic>
          </p:graphicFrame>
        </p:grpSp>
      </p:grpSp>
      <p:grpSp>
        <p:nvGrpSpPr>
          <p:cNvPr id="77" name="Skupina 76"/>
          <p:cNvGrpSpPr/>
          <p:nvPr/>
        </p:nvGrpSpPr>
        <p:grpSpPr>
          <a:xfrm>
            <a:off x="571472" y="1971137"/>
            <a:ext cx="3643338" cy="1529301"/>
            <a:chOff x="571472" y="571480"/>
            <a:chExt cx="3643338" cy="1529301"/>
          </a:xfrm>
        </p:grpSpPr>
        <p:sp>
          <p:nvSpPr>
            <p:cNvPr id="78" name="TextovéPole 77"/>
            <p:cNvSpPr txBox="1"/>
            <p:nvPr/>
          </p:nvSpPr>
          <p:spPr>
            <a:xfrm>
              <a:off x="1857356" y="1643050"/>
              <a:ext cx="135732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600" dirty="0" smtClean="0">
                  <a:latin typeface="+mj-lt"/>
                </a:rPr>
                <a:t>nechť</a:t>
              </a:r>
              <a:r>
                <a:rPr lang="cs-CZ" sz="1600" dirty="0" smtClean="0">
                  <a:latin typeface="Cambria" pitchFamily="18" charset="0"/>
                </a:rPr>
                <a:t>   </a:t>
              </a:r>
              <a:r>
                <a:rPr lang="cs-CZ" i="1" dirty="0" smtClean="0">
                  <a:latin typeface="Cambria" pitchFamily="18" charset="0"/>
                </a:rPr>
                <a:t>T</a:t>
              </a:r>
              <a:r>
                <a:rPr lang="en-US" baseline="-25000" dirty="0" smtClean="0">
                  <a:latin typeface="Cambria" pitchFamily="18" charset="0"/>
                </a:rPr>
                <a:t>1</a:t>
              </a:r>
              <a:r>
                <a:rPr lang="en-US" dirty="0" smtClean="0"/>
                <a:t>&gt; </a:t>
              </a:r>
              <a:r>
                <a:rPr lang="cs-CZ" i="1" dirty="0" smtClean="0">
                  <a:latin typeface="Cambria" pitchFamily="18" charset="0"/>
                </a:rPr>
                <a:t>T</a:t>
              </a:r>
              <a:r>
                <a:rPr lang="en-US" baseline="-25000" dirty="0" smtClean="0">
                  <a:latin typeface="Cambria" pitchFamily="18" charset="0"/>
                </a:rPr>
                <a:t>2</a:t>
              </a:r>
              <a:r>
                <a:rPr lang="en-US" dirty="0" smtClean="0"/>
                <a:t> </a:t>
              </a:r>
              <a:endParaRPr lang="cs-CZ" dirty="0">
                <a:latin typeface="Cambria" pitchFamily="18" charset="0"/>
              </a:endParaRPr>
            </a:p>
          </p:txBody>
        </p:sp>
        <p:grpSp>
          <p:nvGrpSpPr>
            <p:cNvPr id="79" name="Skupina 56"/>
            <p:cNvGrpSpPr/>
            <p:nvPr/>
          </p:nvGrpSpPr>
          <p:grpSpPr>
            <a:xfrm>
              <a:off x="571472" y="571480"/>
              <a:ext cx="3643338" cy="1529301"/>
              <a:chOff x="571472" y="571480"/>
              <a:chExt cx="3643338" cy="1529301"/>
            </a:xfrm>
          </p:grpSpPr>
          <p:grpSp>
            <p:nvGrpSpPr>
              <p:cNvPr id="80" name="Skupina 79"/>
              <p:cNvGrpSpPr/>
              <p:nvPr/>
            </p:nvGrpSpPr>
            <p:grpSpPr>
              <a:xfrm>
                <a:off x="571472" y="571480"/>
                <a:ext cx="3643338" cy="1314987"/>
                <a:chOff x="357158" y="1022870"/>
                <a:chExt cx="3643338" cy="1314987"/>
              </a:xfrm>
            </p:grpSpPr>
            <p:grpSp>
              <p:nvGrpSpPr>
                <p:cNvPr id="83" name="Skupina 130"/>
                <p:cNvGrpSpPr/>
                <p:nvPr/>
              </p:nvGrpSpPr>
              <p:grpSpPr>
                <a:xfrm>
                  <a:off x="357158" y="1022870"/>
                  <a:ext cx="3500462" cy="1000132"/>
                  <a:chOff x="1785918" y="500042"/>
                  <a:chExt cx="3500462" cy="1000132"/>
                </a:xfrm>
              </p:grpSpPr>
              <p:grpSp>
                <p:nvGrpSpPr>
                  <p:cNvPr id="86" name="Skupina 19"/>
                  <p:cNvGrpSpPr/>
                  <p:nvPr/>
                </p:nvGrpSpPr>
                <p:grpSpPr>
                  <a:xfrm>
                    <a:off x="1785918" y="500042"/>
                    <a:ext cx="3500462" cy="1000132"/>
                    <a:chOff x="1785918" y="500042"/>
                    <a:chExt cx="3500462" cy="1000132"/>
                  </a:xfrm>
                </p:grpSpPr>
                <p:sp>
                  <p:nvSpPr>
                    <p:cNvPr id="90" name="Plechovka 3"/>
                    <p:cNvSpPr/>
                    <p:nvPr/>
                  </p:nvSpPr>
                  <p:spPr>
                    <a:xfrm rot="16200000">
                      <a:off x="3178959" y="-607247"/>
                      <a:ext cx="714380" cy="3500462"/>
                    </a:xfrm>
                    <a:prstGeom prst="can">
                      <a:avLst>
                        <a:gd name="adj" fmla="val 74346"/>
                      </a:avLst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1" name="TextovéPole 90"/>
                    <p:cNvSpPr txBox="1"/>
                    <p:nvPr/>
                  </p:nvSpPr>
                  <p:spPr>
                    <a:xfrm>
                      <a:off x="2000232" y="1000108"/>
                      <a:ext cx="21431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mbria" pitchFamily="18" charset="0"/>
                        </a:rPr>
                        <a:t>A</a:t>
                      </a:r>
                      <a:endParaRPr lang="cs-CZ" i="1" dirty="0">
                        <a:latin typeface="Cambria" pitchFamily="18" charset="0"/>
                      </a:endParaRPr>
                    </a:p>
                  </p:txBody>
                </p:sp>
                <p:grpSp>
                  <p:nvGrpSpPr>
                    <p:cNvPr id="92" name="Skupina 18"/>
                    <p:cNvGrpSpPr/>
                    <p:nvPr/>
                  </p:nvGrpSpPr>
                  <p:grpSpPr>
                    <a:xfrm>
                      <a:off x="2004356" y="500042"/>
                      <a:ext cx="3078950" cy="285752"/>
                      <a:chOff x="2004356" y="1500174"/>
                      <a:chExt cx="3078950" cy="285752"/>
                    </a:xfrm>
                  </p:grpSpPr>
                  <p:sp>
                    <p:nvSpPr>
                      <p:cNvPr id="93" name="TextovéPole 92"/>
                      <p:cNvSpPr txBox="1"/>
                      <p:nvPr/>
                    </p:nvSpPr>
                    <p:spPr>
                      <a:xfrm>
                        <a:off x="3491963" y="1500174"/>
                        <a:ext cx="214314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r>
                          <a:rPr lang="en-US" i="1" dirty="0" smtClean="0">
                            <a:latin typeface="Cambria" pitchFamily="18" charset="0"/>
                          </a:rPr>
                          <a:t>L</a:t>
                        </a:r>
                        <a:endParaRPr lang="cs-CZ" i="1" dirty="0">
                          <a:latin typeface="Cambria" pitchFamily="18" charset="0"/>
                        </a:endParaRPr>
                      </a:p>
                    </p:txBody>
                  </p:sp>
                  <p:cxnSp>
                    <p:nvCxnSpPr>
                      <p:cNvPr id="94" name="Přímá spojovací čára 7"/>
                      <p:cNvCxnSpPr/>
                      <p:nvPr/>
                    </p:nvCxnSpPr>
                    <p:spPr>
                      <a:xfrm rot="5400000">
                        <a:off x="1918476" y="1678769"/>
                        <a:ext cx="214314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Přímá spojovací čára 8"/>
                      <p:cNvCxnSpPr/>
                      <p:nvPr/>
                    </p:nvCxnSpPr>
                    <p:spPr>
                      <a:xfrm rot="5400000">
                        <a:off x="4961207" y="1678769"/>
                        <a:ext cx="214314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" name="Přímá spojovací šipka 10"/>
                      <p:cNvCxnSpPr/>
                      <p:nvPr/>
                    </p:nvCxnSpPr>
                    <p:spPr>
                      <a:xfrm>
                        <a:off x="3643306" y="1638674"/>
                        <a:ext cx="144000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accent3">
                            <a:lumMod val="7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7" name="Přímá spojovací šipka 96"/>
                      <p:cNvCxnSpPr/>
                      <p:nvPr/>
                    </p:nvCxnSpPr>
                    <p:spPr>
                      <a:xfrm rot="10800000">
                        <a:off x="2004356" y="1643051"/>
                        <a:ext cx="140400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accent3">
                            <a:lumMod val="7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87" name="Skupina 129"/>
                  <p:cNvGrpSpPr/>
                  <p:nvPr/>
                </p:nvGrpSpPr>
                <p:grpSpPr>
                  <a:xfrm>
                    <a:off x="3000364" y="834470"/>
                    <a:ext cx="1571636" cy="308514"/>
                    <a:chOff x="3000364" y="834470"/>
                    <a:chExt cx="1571636" cy="308514"/>
                  </a:xfrm>
                </p:grpSpPr>
                <p:cxnSp>
                  <p:nvCxnSpPr>
                    <p:cNvPr id="88" name="Přímá spojovací šipka 87"/>
                    <p:cNvCxnSpPr/>
                    <p:nvPr/>
                  </p:nvCxnSpPr>
                  <p:spPr>
                    <a:xfrm>
                      <a:off x="3000364" y="1141396"/>
                      <a:ext cx="1500198" cy="1588"/>
                    </a:xfrm>
                    <a:prstGeom prst="straightConnector1">
                      <a:avLst/>
                    </a:prstGeom>
                    <a:ln w="28575">
                      <a:solidFill>
                        <a:schemeClr val="accent2">
                          <a:lumMod val="75000"/>
                        </a:schemeClr>
                      </a:solidFill>
                      <a:headEnd type="none" w="med" len="med"/>
                      <a:tailEnd type="arrow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9" name="TextovéPole 88"/>
                    <p:cNvSpPr txBox="1"/>
                    <p:nvPr/>
                  </p:nvSpPr>
                  <p:spPr>
                    <a:xfrm>
                      <a:off x="3462860" y="834470"/>
                      <a:ext cx="110914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 </a:t>
                      </a:r>
                      <a:r>
                        <a:rPr lang="en-US" sz="1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cs-CZ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d</a:t>
                      </a:r>
                      <a:r>
                        <a:rPr lang="en-US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T</a:t>
                      </a:r>
                      <a:r>
                        <a:rPr lang="cs-CZ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/</a:t>
                      </a:r>
                      <a:r>
                        <a:rPr lang="cs-CZ" i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dx</a:t>
                      </a:r>
                      <a:endParaRPr lang="cs-CZ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p:txBody>
                </p:sp>
              </p:grpSp>
            </p:grpSp>
            <p:sp>
              <p:nvSpPr>
                <p:cNvPr id="84" name="TextovéPole 83"/>
                <p:cNvSpPr txBox="1"/>
                <p:nvPr/>
              </p:nvSpPr>
              <p:spPr>
                <a:xfrm>
                  <a:off x="500034" y="2043638"/>
                  <a:ext cx="285752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i="1" dirty="0" err="1" smtClean="0">
                      <a:latin typeface="Cambria" pitchFamily="18" charset="0"/>
                    </a:rPr>
                    <a:t>T</a:t>
                  </a:r>
                  <a:r>
                    <a:rPr lang="en-US" baseline="-25000" dirty="0" smtClean="0">
                      <a:latin typeface="Cambria" pitchFamily="18" charset="0"/>
                    </a:rPr>
                    <a:t>1</a:t>
                  </a:r>
                  <a:endParaRPr lang="cs-CZ" dirty="0">
                    <a:latin typeface="Cambria" pitchFamily="18" charset="0"/>
                  </a:endParaRPr>
                </a:p>
              </p:txBody>
            </p:sp>
            <p:sp>
              <p:nvSpPr>
                <p:cNvPr id="85" name="TextovéPole 84"/>
                <p:cNvSpPr txBox="1"/>
                <p:nvPr/>
              </p:nvSpPr>
              <p:spPr>
                <a:xfrm>
                  <a:off x="3714744" y="2060858"/>
                  <a:ext cx="285752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i="1" dirty="0" err="1" smtClean="0">
                      <a:latin typeface="Cambria" pitchFamily="18" charset="0"/>
                    </a:rPr>
                    <a:t>T</a:t>
                  </a:r>
                  <a:r>
                    <a:rPr lang="en-US" baseline="-25000" dirty="0" smtClean="0">
                      <a:latin typeface="Cambria" pitchFamily="18" charset="0"/>
                    </a:rPr>
                    <a:t>2</a:t>
                  </a:r>
                  <a:endParaRPr lang="cs-CZ" dirty="0">
                    <a:latin typeface="Cambria" pitchFamily="18" charset="0"/>
                  </a:endParaRPr>
                </a:p>
              </p:txBody>
            </p:sp>
          </p:grpSp>
          <p:cxnSp>
            <p:nvCxnSpPr>
              <p:cNvPr id="81" name="Přímá spojovací šipka 80"/>
              <p:cNvCxnSpPr/>
              <p:nvPr/>
            </p:nvCxnSpPr>
            <p:spPr>
              <a:xfrm>
                <a:off x="857224" y="2071678"/>
                <a:ext cx="3143272" cy="1588"/>
              </a:xfrm>
              <a:prstGeom prst="straightConnector1">
                <a:avLst/>
              </a:prstGeom>
              <a:ln w="12700">
                <a:solidFill>
                  <a:schemeClr val="bg2">
                    <a:lumMod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ovéPole 81"/>
              <p:cNvSpPr txBox="1"/>
              <p:nvPr/>
            </p:nvSpPr>
            <p:spPr>
              <a:xfrm>
                <a:off x="3592504" y="1823782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i="1" dirty="0" smtClean="0">
                    <a:latin typeface="Cambria" pitchFamily="18" charset="0"/>
                  </a:rPr>
                  <a:t>x</a:t>
                </a:r>
                <a:endParaRPr lang="cs-CZ" dirty="0">
                  <a:latin typeface="Cambria" pitchFamily="18" charset="0"/>
                </a:endParaRPr>
              </a:p>
            </p:txBody>
          </p:sp>
        </p:grpSp>
      </p:grpSp>
      <p:sp>
        <p:nvSpPr>
          <p:cNvPr id="98" name="TextovéPole 97"/>
          <p:cNvSpPr txBox="1"/>
          <p:nvPr/>
        </p:nvSpPr>
        <p:spPr>
          <a:xfrm>
            <a:off x="785786" y="5209302"/>
            <a:ext cx="7929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kde je</a:t>
            </a:r>
            <a:r>
              <a:rPr lang="cs-CZ" sz="1400" dirty="0" smtClean="0"/>
              <a:t> 	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j</a:t>
            </a:r>
            <a:r>
              <a:rPr lang="cs-CZ" sz="2000" baseline="-25000" dirty="0" err="1" smtClean="0">
                <a:solidFill>
                  <a:srgbClr val="FF0000"/>
                </a:solidFill>
              </a:rPr>
              <a:t>Q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tepelný tok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            </a:t>
            </a:r>
            <a:r>
              <a:rPr lang="en-US" dirty="0" smtClean="0"/>
              <a:t> [</a:t>
            </a:r>
            <a:r>
              <a:rPr lang="cs-CZ" dirty="0" smtClean="0"/>
              <a:t> </a:t>
            </a:r>
            <a:r>
              <a:rPr lang="en-US" dirty="0" err="1" smtClean="0"/>
              <a:t>W.m</a:t>
            </a:r>
            <a:r>
              <a:rPr lang="en-US" baseline="30000" dirty="0" smtClean="0"/>
              <a:t>-2</a:t>
            </a:r>
            <a:r>
              <a:rPr lang="cs-CZ" baseline="30000" dirty="0" smtClean="0"/>
              <a:t> </a:t>
            </a:r>
            <a:r>
              <a:rPr lang="en-US" dirty="0" smtClean="0"/>
              <a:t>] 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           	</a:t>
            </a:r>
            <a:r>
              <a:rPr lang="el-GR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λ</a:t>
            </a:r>
            <a:r>
              <a:rPr lang="cs-CZ" i="1" dirty="0" smtClean="0"/>
              <a:t>  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tepelná vodivost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dirty="0" smtClean="0"/>
              <a:t> [</a:t>
            </a:r>
            <a:r>
              <a:rPr lang="cs-CZ" dirty="0" smtClean="0"/>
              <a:t> </a:t>
            </a:r>
            <a:r>
              <a:rPr lang="en-US" dirty="0" err="1" smtClean="0"/>
              <a:t>W.m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1</a:t>
            </a:r>
            <a:r>
              <a:rPr lang="en-US" dirty="0" err="1" smtClean="0"/>
              <a:t>.K</a:t>
            </a:r>
            <a:r>
              <a:rPr lang="en-US" baseline="30000" dirty="0" smtClean="0"/>
              <a:t>-1</a:t>
            </a:r>
            <a:r>
              <a:rPr lang="cs-CZ" baseline="30000" dirty="0" smtClean="0"/>
              <a:t> </a:t>
            </a:r>
            <a:r>
              <a:rPr lang="en-US" dirty="0" smtClean="0"/>
              <a:t>] 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    	</a:t>
            </a:r>
            <a:r>
              <a:rPr lang="cs-CZ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dT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/</a:t>
            </a:r>
            <a:r>
              <a:rPr lang="cs-CZ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dx</a:t>
            </a:r>
            <a:r>
              <a:rPr lang="cs-CZ" dirty="0" smtClean="0"/>
              <a:t> 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gradient teploty </a:t>
            </a:r>
            <a:r>
              <a:rPr lang="cs-CZ" sz="1600" dirty="0" smtClean="0"/>
              <a:t>(změna teploty na malém elementu </a:t>
            </a:r>
            <a:r>
              <a:rPr lang="cs-CZ" sz="1600" i="1" dirty="0" err="1" smtClean="0">
                <a:latin typeface="Cambria Math" pitchFamily="18" charset="0"/>
                <a:ea typeface="Cambria Math" pitchFamily="18" charset="0"/>
              </a:rPr>
              <a:t>dx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1600" dirty="0" smtClean="0"/>
              <a:t>)  </a:t>
            </a:r>
            <a:r>
              <a:rPr lang="en-US" dirty="0" smtClean="0"/>
              <a:t>[ </a:t>
            </a:r>
            <a:r>
              <a:rPr lang="en-US" dirty="0" err="1" smtClean="0"/>
              <a:t>K.m</a:t>
            </a:r>
            <a:r>
              <a:rPr lang="en-US" baseline="30000" dirty="0" smtClean="0"/>
              <a:t>-1</a:t>
            </a:r>
            <a:r>
              <a:rPr lang="cs-CZ" dirty="0" smtClean="0"/>
              <a:t> </a:t>
            </a:r>
            <a:r>
              <a:rPr lang="en-US" dirty="0" smtClean="0"/>
              <a:t>]</a:t>
            </a:r>
            <a:endParaRPr lang="cs-CZ" dirty="0"/>
          </a:p>
        </p:txBody>
      </p:sp>
      <p:graphicFrame>
        <p:nvGraphicFramePr>
          <p:cNvPr id="68" name="Objekt 6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3555" name="Rovnice" r:id="rId5" imgW="114120" imgH="215640" progId="Equation.3">
              <p:embed/>
            </p:oleObj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1" name="Skupina 70"/>
          <p:cNvGrpSpPr/>
          <p:nvPr/>
        </p:nvGrpSpPr>
        <p:grpSpPr>
          <a:xfrm>
            <a:off x="5429256" y="3495606"/>
            <a:ext cx="3429024" cy="1933658"/>
            <a:chOff x="5429256" y="709524"/>
            <a:chExt cx="3429024" cy="1933658"/>
          </a:xfrm>
        </p:grpSpPr>
        <p:grpSp>
          <p:nvGrpSpPr>
            <p:cNvPr id="67" name="Skupina 66"/>
            <p:cNvGrpSpPr/>
            <p:nvPr/>
          </p:nvGrpSpPr>
          <p:grpSpPr>
            <a:xfrm>
              <a:off x="5429256" y="709524"/>
              <a:ext cx="1928826" cy="1933658"/>
              <a:chOff x="6357950" y="794261"/>
              <a:chExt cx="1928826" cy="1933658"/>
            </a:xfrm>
          </p:grpSpPr>
          <p:grpSp>
            <p:nvGrpSpPr>
              <p:cNvPr id="60" name="Skupina 59"/>
              <p:cNvGrpSpPr/>
              <p:nvPr/>
            </p:nvGrpSpPr>
            <p:grpSpPr>
              <a:xfrm>
                <a:off x="6357950" y="1000108"/>
                <a:ext cx="1928826" cy="1727811"/>
                <a:chOff x="5429256" y="857232"/>
                <a:chExt cx="1928826" cy="1727811"/>
              </a:xfrm>
            </p:grpSpPr>
            <p:grpSp>
              <p:nvGrpSpPr>
                <p:cNvPr id="44" name="Skupina 43"/>
                <p:cNvGrpSpPr/>
                <p:nvPr/>
              </p:nvGrpSpPr>
              <p:grpSpPr>
                <a:xfrm>
                  <a:off x="5429256" y="857232"/>
                  <a:ext cx="1928826" cy="1727811"/>
                  <a:chOff x="5572132" y="857232"/>
                  <a:chExt cx="1928826" cy="1727811"/>
                </a:xfrm>
              </p:grpSpPr>
              <p:sp>
                <p:nvSpPr>
                  <p:cNvPr id="45" name="TextovéPole 44"/>
                  <p:cNvSpPr txBox="1"/>
                  <p:nvPr/>
                </p:nvSpPr>
                <p:spPr>
                  <a:xfrm>
                    <a:off x="6160570" y="2150453"/>
                    <a:ext cx="214314" cy="21544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400" i="1" dirty="0" smtClean="0">
                        <a:latin typeface="Cambria Math" pitchFamily="18" charset="0"/>
                        <a:ea typeface="Cambria Math" pitchFamily="18" charset="0"/>
                      </a:rPr>
                      <a:t>x</a:t>
                    </a:r>
                    <a:endParaRPr lang="cs-CZ" sz="1400" dirty="0"/>
                  </a:p>
                </p:txBody>
              </p:sp>
              <p:sp>
                <p:nvSpPr>
                  <p:cNvPr id="46" name="TextovéPole 45"/>
                  <p:cNvSpPr txBox="1"/>
                  <p:nvPr/>
                </p:nvSpPr>
                <p:spPr>
                  <a:xfrm>
                    <a:off x="6500826" y="2151583"/>
                    <a:ext cx="500066" cy="21544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400" i="1" dirty="0" smtClean="0">
                        <a:latin typeface="Cambria Math" pitchFamily="18" charset="0"/>
                        <a:ea typeface="Cambria Math" pitchFamily="18" charset="0"/>
                      </a:rPr>
                      <a:t>x</a:t>
                    </a:r>
                    <a:r>
                      <a:rPr lang="en-US" sz="1400" dirty="0" smtClean="0">
                        <a:latin typeface="Cambria Math" pitchFamily="18" charset="0"/>
                        <a:ea typeface="Cambria Math" pitchFamily="18" charset="0"/>
                      </a:rPr>
                      <a:t>+∆</a:t>
                    </a:r>
                    <a:r>
                      <a:rPr lang="en-US" sz="1400" i="1" dirty="0" smtClean="0">
                        <a:latin typeface="Cambria Math" pitchFamily="18" charset="0"/>
                        <a:ea typeface="Cambria Math" pitchFamily="18" charset="0"/>
                      </a:rPr>
                      <a:t>x </a:t>
                    </a:r>
                    <a:endParaRPr lang="cs-CZ" sz="1400" i="1" dirty="0"/>
                  </a:p>
                </p:txBody>
              </p:sp>
              <p:grpSp>
                <p:nvGrpSpPr>
                  <p:cNvPr id="47" name="Skupina 41"/>
                  <p:cNvGrpSpPr/>
                  <p:nvPr/>
                </p:nvGrpSpPr>
                <p:grpSpPr>
                  <a:xfrm>
                    <a:off x="5572132" y="857232"/>
                    <a:ext cx="1928826" cy="1727811"/>
                    <a:chOff x="5572132" y="857232"/>
                    <a:chExt cx="1928826" cy="1727811"/>
                  </a:xfrm>
                </p:grpSpPr>
                <p:grpSp>
                  <p:nvGrpSpPr>
                    <p:cNvPr id="48" name="Skupina 39"/>
                    <p:cNvGrpSpPr/>
                    <p:nvPr/>
                  </p:nvGrpSpPr>
                  <p:grpSpPr>
                    <a:xfrm>
                      <a:off x="5572132" y="857232"/>
                      <a:ext cx="1928826" cy="1727811"/>
                      <a:chOff x="5572132" y="857232"/>
                      <a:chExt cx="1928826" cy="1727811"/>
                    </a:xfrm>
                  </p:grpSpPr>
                  <p:sp>
                    <p:nvSpPr>
                      <p:cNvPr id="52" name="Plechovka 51"/>
                      <p:cNvSpPr/>
                      <p:nvPr/>
                    </p:nvSpPr>
                    <p:spPr>
                      <a:xfrm rot="16200000">
                        <a:off x="5822165" y="1107265"/>
                        <a:ext cx="1143008" cy="642942"/>
                      </a:xfrm>
                      <a:prstGeom prst="can">
                        <a:avLst>
                          <a:gd name="adj" fmla="val 50000"/>
                        </a:avLst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 w="952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grpSp>
                    <p:nvGrpSpPr>
                      <p:cNvPr id="53" name="Skupina 38"/>
                      <p:cNvGrpSpPr/>
                      <p:nvPr/>
                    </p:nvGrpSpPr>
                    <p:grpSpPr>
                      <a:xfrm>
                        <a:off x="5572132" y="2026649"/>
                        <a:ext cx="1928826" cy="116467"/>
                        <a:chOff x="5572132" y="2000240"/>
                        <a:chExt cx="1928826" cy="116467"/>
                      </a:xfrm>
                    </p:grpSpPr>
                    <p:cxnSp>
                      <p:nvCxnSpPr>
                        <p:cNvPr id="56" name="Přímá spojovací šipka 55"/>
                        <p:cNvCxnSpPr/>
                        <p:nvPr/>
                      </p:nvCxnSpPr>
                      <p:spPr>
                        <a:xfrm>
                          <a:off x="5572132" y="2000240"/>
                          <a:ext cx="1928826" cy="1588"/>
                        </a:xfrm>
                        <a:prstGeom prst="straightConnector1">
                          <a:avLst/>
                        </a:prstGeom>
                        <a:ln>
                          <a:solidFill>
                            <a:schemeClr val="tx1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7" name="Přímá spojovací čára 56"/>
                        <p:cNvCxnSpPr/>
                        <p:nvPr/>
                      </p:nvCxnSpPr>
                      <p:spPr>
                        <a:xfrm rot="5400000">
                          <a:off x="6161074" y="2054240"/>
                          <a:ext cx="108000" cy="0"/>
                        </a:xfrm>
                        <a:prstGeom prst="line">
                          <a:avLst/>
                        </a:prstGeom>
                        <a:ln w="127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8" name="Přímá spojovací čára 57"/>
                        <p:cNvCxnSpPr/>
                        <p:nvPr/>
                      </p:nvCxnSpPr>
                      <p:spPr>
                        <a:xfrm rot="5400000">
                          <a:off x="6518264" y="2062707"/>
                          <a:ext cx="108000" cy="0"/>
                        </a:xfrm>
                        <a:prstGeom prst="line">
                          <a:avLst/>
                        </a:prstGeom>
                        <a:ln w="127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54" name="TextovéPole 53"/>
                      <p:cNvSpPr txBox="1"/>
                      <p:nvPr/>
                    </p:nvSpPr>
                    <p:spPr>
                      <a:xfrm>
                        <a:off x="5983826" y="2361132"/>
                        <a:ext cx="428628" cy="215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r>
                          <a:rPr lang="en-US" sz="1400" i="1" dirty="0" smtClean="0">
                            <a:latin typeface="Cambria Math" pitchFamily="18" charset="0"/>
                            <a:ea typeface="Cambria Math" pitchFamily="18" charset="0"/>
                          </a:rPr>
                          <a:t>T </a:t>
                        </a:r>
                        <a:r>
                          <a:rPr lang="en-US" sz="1400" dirty="0" smtClean="0"/>
                          <a:t>(</a:t>
                        </a:r>
                        <a:r>
                          <a:rPr lang="en-US" sz="1400" i="1" dirty="0" smtClean="0">
                            <a:latin typeface="Cambria Math" pitchFamily="18" charset="0"/>
                            <a:ea typeface="Cambria Math" pitchFamily="18" charset="0"/>
                          </a:rPr>
                          <a:t>x </a:t>
                        </a:r>
                        <a:r>
                          <a:rPr lang="en-US" sz="1400" dirty="0" smtClean="0"/>
                          <a:t>)</a:t>
                        </a:r>
                        <a:endParaRPr lang="cs-CZ" sz="1400" dirty="0"/>
                      </a:p>
                    </p:txBody>
                  </p:sp>
                  <p:sp>
                    <p:nvSpPr>
                      <p:cNvPr id="55" name="TextovéPole 54"/>
                      <p:cNvSpPr txBox="1"/>
                      <p:nvPr/>
                    </p:nvSpPr>
                    <p:spPr>
                      <a:xfrm>
                        <a:off x="6500826" y="2369599"/>
                        <a:ext cx="714380" cy="215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r>
                          <a:rPr lang="en-US" sz="1400" i="1" dirty="0" smtClean="0">
                            <a:latin typeface="Cambria Math" pitchFamily="18" charset="0"/>
                            <a:ea typeface="Cambria Math" pitchFamily="18" charset="0"/>
                          </a:rPr>
                          <a:t>T </a:t>
                        </a:r>
                        <a:r>
                          <a:rPr lang="en-US" sz="1400" dirty="0" smtClean="0"/>
                          <a:t>(</a:t>
                        </a:r>
                        <a:r>
                          <a:rPr lang="en-US" sz="1400" i="1" dirty="0" smtClean="0">
                            <a:latin typeface="Cambria Math" pitchFamily="18" charset="0"/>
                            <a:ea typeface="Cambria Math" pitchFamily="18" charset="0"/>
                          </a:rPr>
                          <a:t>x</a:t>
                        </a:r>
                        <a:r>
                          <a:rPr lang="en-US" sz="1400" dirty="0" smtClean="0">
                            <a:latin typeface="Cambria Math" pitchFamily="18" charset="0"/>
                            <a:ea typeface="Cambria Math" pitchFamily="18" charset="0"/>
                          </a:rPr>
                          <a:t>+∆</a:t>
                        </a:r>
                        <a:r>
                          <a:rPr lang="en-US" sz="1400" i="1" dirty="0" smtClean="0">
                            <a:latin typeface="Cambria Math" pitchFamily="18" charset="0"/>
                            <a:ea typeface="Cambria Math" pitchFamily="18" charset="0"/>
                          </a:rPr>
                          <a:t>x </a:t>
                        </a:r>
                        <a:r>
                          <a:rPr lang="en-US" sz="1400" dirty="0" smtClean="0"/>
                          <a:t>)</a:t>
                        </a:r>
                        <a:endParaRPr lang="cs-CZ" sz="1400" dirty="0"/>
                      </a:p>
                    </p:txBody>
                  </p:sp>
                </p:grpSp>
                <p:sp>
                  <p:nvSpPr>
                    <p:cNvPr id="49" name="TextovéPole 48"/>
                    <p:cNvSpPr txBox="1"/>
                    <p:nvPr/>
                  </p:nvSpPr>
                  <p:spPr>
                    <a:xfrm>
                      <a:off x="7266008" y="1811327"/>
                      <a:ext cx="214314" cy="2462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sz="1600" i="1" dirty="0" smtClean="0">
                          <a:latin typeface="+mj-lt"/>
                          <a:ea typeface="Cambria Math" pitchFamily="18" charset="0"/>
                        </a:rPr>
                        <a:t>x</a:t>
                      </a:r>
                      <a:endParaRPr lang="cs-CZ" sz="1600" dirty="0">
                        <a:latin typeface="+mj-lt"/>
                      </a:endParaRPr>
                    </a:p>
                  </p:txBody>
                </p:sp>
              </p:grpSp>
            </p:grpSp>
            <p:sp>
              <p:nvSpPr>
                <p:cNvPr id="59" name="TextovéPole 58"/>
                <p:cNvSpPr txBox="1"/>
                <p:nvPr/>
              </p:nvSpPr>
              <p:spPr>
                <a:xfrm>
                  <a:off x="6013992" y="1294613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i="1" dirty="0" smtClean="0">
                      <a:latin typeface="Cambria" pitchFamily="18" charset="0"/>
                    </a:rPr>
                    <a:t>A</a:t>
                  </a:r>
                  <a:endParaRPr lang="cs-CZ" i="1" dirty="0">
                    <a:latin typeface="Cambria" pitchFamily="18" charset="0"/>
                  </a:endParaRPr>
                </a:p>
              </p:txBody>
            </p:sp>
          </p:grpSp>
          <p:grpSp>
            <p:nvGrpSpPr>
              <p:cNvPr id="66" name="Skupina 65"/>
              <p:cNvGrpSpPr/>
              <p:nvPr/>
            </p:nvGrpSpPr>
            <p:grpSpPr>
              <a:xfrm>
                <a:off x="6786578" y="794261"/>
                <a:ext cx="814921" cy="215444"/>
                <a:chOff x="6786578" y="794261"/>
                <a:chExt cx="814921" cy="215444"/>
              </a:xfrm>
            </p:grpSpPr>
            <p:cxnSp>
              <p:nvCxnSpPr>
                <p:cNvPr id="62" name="Přímá spojovací šipka 61"/>
                <p:cNvCxnSpPr/>
                <p:nvPr/>
              </p:nvCxnSpPr>
              <p:spPr>
                <a:xfrm>
                  <a:off x="6786578" y="928670"/>
                  <a:ext cx="214314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Přímá spojovací šipka 62"/>
                <p:cNvCxnSpPr/>
                <p:nvPr/>
              </p:nvCxnSpPr>
              <p:spPr>
                <a:xfrm rot="10800000">
                  <a:off x="7377661" y="928670"/>
                  <a:ext cx="223838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TextovéPole 64"/>
                <p:cNvSpPr txBox="1"/>
                <p:nvPr/>
              </p:nvSpPr>
              <p:spPr>
                <a:xfrm>
                  <a:off x="7106198" y="794261"/>
                  <a:ext cx="285752" cy="21544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dirty="0" smtClean="0">
                      <a:latin typeface="Cambria Math" pitchFamily="18" charset="0"/>
                      <a:ea typeface="Cambria Math" pitchFamily="18" charset="0"/>
                    </a:rPr>
                    <a:t>∆</a:t>
                  </a:r>
                  <a:r>
                    <a:rPr lang="en-US" sz="1400" i="1" dirty="0" smtClean="0">
                      <a:latin typeface="Cambria Math" pitchFamily="18" charset="0"/>
                      <a:ea typeface="Cambria Math" pitchFamily="18" charset="0"/>
                    </a:rPr>
                    <a:t>x </a:t>
                  </a:r>
                  <a:endParaRPr lang="cs-CZ" sz="1400" i="1" dirty="0"/>
                </a:p>
              </p:txBody>
            </p:sp>
          </p:grpSp>
        </p:grpSp>
        <p:pic>
          <p:nvPicPr>
            <p:cNvPr id="23557" name="Picture 5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83025" y="1214422"/>
              <a:ext cx="2075255" cy="428628"/>
            </a:xfrm>
            <a:prstGeom prst="rect">
              <a:avLst/>
            </a:prstGeom>
            <a:noFill/>
          </p:spPr>
        </p:pic>
      </p:grpSp>
      <p:sp>
        <p:nvSpPr>
          <p:cNvPr id="73" name="TextovéPole 72"/>
          <p:cNvSpPr txBox="1"/>
          <p:nvPr/>
        </p:nvSpPr>
        <p:spPr>
          <a:xfrm>
            <a:off x="500034" y="642918"/>
            <a:ext cx="4429156" cy="1025922"/>
          </a:xfrm>
          <a:prstGeom prst="rect">
            <a:avLst/>
          </a:prstGeom>
          <a:solidFill>
            <a:srgbClr val="FFFFDD"/>
          </a:solidFill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dirty="0" smtClean="0"/>
              <a:t>P</a:t>
            </a:r>
            <a:r>
              <a:rPr lang="cs-CZ" dirty="0" smtClean="0"/>
              <a:t>ř</a:t>
            </a:r>
            <a:r>
              <a:rPr lang="en-US" dirty="0" err="1" smtClean="0"/>
              <a:t>edpoklad</a:t>
            </a:r>
            <a:r>
              <a:rPr lang="cs-CZ" dirty="0" err="1" smtClean="0"/>
              <a:t>áme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ustálené vedení tepla </a:t>
            </a:r>
            <a:r>
              <a:rPr lang="cs-CZ" dirty="0" smtClean="0"/>
              <a:t>:</a:t>
            </a:r>
          </a:p>
          <a:p>
            <a:pPr>
              <a:spcAft>
                <a:spcPts val="400"/>
              </a:spcAft>
              <a:buFont typeface="Arial" pitchFamily="34" charset="0"/>
              <a:buChar char="•"/>
            </a:pPr>
            <a:r>
              <a:rPr lang="cs-CZ" dirty="0" smtClean="0"/>
              <a:t> teploty </a:t>
            </a:r>
            <a:r>
              <a:rPr lang="cs-CZ" i="1" dirty="0" err="1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cs-CZ" baseline="-25000" dirty="0" err="1" smtClean="0"/>
              <a:t>1</a:t>
            </a:r>
            <a:r>
              <a:rPr lang="cs-CZ" dirty="0" smtClean="0"/>
              <a:t>, </a:t>
            </a:r>
            <a:r>
              <a:rPr lang="cs-CZ" i="1" dirty="0" err="1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cs-CZ" baseline="-25000" dirty="0" err="1" smtClean="0"/>
              <a:t>2</a:t>
            </a:r>
            <a:r>
              <a:rPr lang="cs-CZ" dirty="0" smtClean="0"/>
              <a:t> jsou konstantní (termostaty),</a:t>
            </a:r>
          </a:p>
          <a:p>
            <a:pPr>
              <a:spcAft>
                <a:spcPts val="400"/>
              </a:spcAft>
              <a:buFont typeface="Arial" pitchFamily="34" charset="0"/>
              <a:buChar char="•"/>
            </a:pPr>
            <a:r>
              <a:rPr lang="cs-CZ" dirty="0" smtClean="0"/>
              <a:t> teplota závisí jen na souřadnici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cs-CZ" i="1" dirty="0" smtClean="0"/>
              <a:t>  </a:t>
            </a:r>
            <a:endParaRPr lang="cs-CZ" dirty="0"/>
          </a:p>
        </p:txBody>
      </p:sp>
      <p:grpSp>
        <p:nvGrpSpPr>
          <p:cNvPr id="113" name="Skupina 112"/>
          <p:cNvGrpSpPr/>
          <p:nvPr/>
        </p:nvGrpSpPr>
        <p:grpSpPr>
          <a:xfrm>
            <a:off x="5484047" y="1071549"/>
            <a:ext cx="3088480" cy="2019890"/>
            <a:chOff x="5484047" y="642916"/>
            <a:chExt cx="3088480" cy="2019890"/>
          </a:xfrm>
        </p:grpSpPr>
        <p:grpSp>
          <p:nvGrpSpPr>
            <p:cNvPr id="61" name="Skupina 60"/>
            <p:cNvGrpSpPr/>
            <p:nvPr/>
          </p:nvGrpSpPr>
          <p:grpSpPr>
            <a:xfrm>
              <a:off x="5484047" y="642916"/>
              <a:ext cx="3088480" cy="2019890"/>
              <a:chOff x="2385327" y="702245"/>
              <a:chExt cx="2401042" cy="1691473"/>
            </a:xfrm>
          </p:grpSpPr>
          <p:grpSp>
            <p:nvGrpSpPr>
              <p:cNvPr id="64" name="Skupina 56"/>
              <p:cNvGrpSpPr/>
              <p:nvPr/>
            </p:nvGrpSpPr>
            <p:grpSpPr>
              <a:xfrm>
                <a:off x="2385327" y="702245"/>
                <a:ext cx="2401042" cy="1691473"/>
                <a:chOff x="2438308" y="569562"/>
                <a:chExt cx="3145913" cy="2590149"/>
              </a:xfrm>
            </p:grpSpPr>
            <p:graphicFrame>
              <p:nvGraphicFramePr>
                <p:cNvPr id="76" name="Objekt 75"/>
                <p:cNvGraphicFramePr>
                  <a:graphicFrameLocks noChangeAspect="1"/>
                </p:cNvGraphicFramePr>
                <p:nvPr/>
              </p:nvGraphicFramePr>
              <p:xfrm>
                <a:off x="3672903" y="569562"/>
                <a:ext cx="1911318" cy="592385"/>
              </p:xfrm>
              <a:graphic>
                <a:graphicData uri="http://schemas.openxmlformats.org/presentationml/2006/ole">
                  <p:oleObj spid="_x0000_s23556" name="Rovnice" r:id="rId7" imgW="1269720" imgH="393480" progId="Equation.3">
                    <p:embed/>
                  </p:oleObj>
                </a:graphicData>
              </a:graphic>
            </p:graphicFrame>
            <p:grpSp>
              <p:nvGrpSpPr>
                <p:cNvPr id="100" name="Skupina 43"/>
                <p:cNvGrpSpPr/>
                <p:nvPr/>
              </p:nvGrpSpPr>
              <p:grpSpPr>
                <a:xfrm>
                  <a:off x="2438308" y="998820"/>
                  <a:ext cx="2563783" cy="2160891"/>
                  <a:chOff x="2438308" y="998820"/>
                  <a:chExt cx="2563783" cy="2160891"/>
                </a:xfrm>
              </p:grpSpPr>
              <p:cxnSp>
                <p:nvCxnSpPr>
                  <p:cNvPr id="101" name="AutoShape 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620962" y="1774275"/>
                    <a:ext cx="1945668" cy="66703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E5B8B7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2" name="AutoShape 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698012" y="2931737"/>
                    <a:ext cx="2304079" cy="0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103" name="AutoShape 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725127" y="1969054"/>
                    <a:ext cx="1940467" cy="0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arrow" w="med" len="med"/>
                    <a:tailEnd/>
                  </a:ln>
                </p:spPr>
              </p:cxnSp>
              <p:cxnSp>
                <p:nvCxnSpPr>
                  <p:cNvPr id="104" name="AutoShape 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402579" y="2385861"/>
                    <a:ext cx="634" cy="545756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A5A5A5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5" name="AutoShape 10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705749" y="2385996"/>
                    <a:ext cx="169200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A5A5A5"/>
                    </a:solidFill>
                    <a:prstDash val="dash"/>
                    <a:round/>
                    <a:headEnd/>
                    <a:tailEnd/>
                  </a:ln>
                </p:spPr>
              </p:cxnSp>
              <p:sp>
                <p:nvSpPr>
                  <p:cNvPr id="106" name="TextovéPole 105"/>
                  <p:cNvSpPr txBox="1"/>
                  <p:nvPr/>
                </p:nvSpPr>
                <p:spPr>
                  <a:xfrm>
                    <a:off x="2438308" y="1632553"/>
                    <a:ext cx="285751" cy="21544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400" i="1" dirty="0" err="1" smtClean="0">
                        <a:latin typeface="Cambria" pitchFamily="18" charset="0"/>
                      </a:rPr>
                      <a:t>T</a:t>
                    </a:r>
                    <a:r>
                      <a:rPr lang="en-US" sz="1600" baseline="-25000" dirty="0" err="1" smtClean="0">
                        <a:latin typeface="Cambria" pitchFamily="18" charset="0"/>
                      </a:rPr>
                      <a:t>1</a:t>
                    </a:r>
                    <a:endParaRPr lang="cs-CZ" sz="1400" baseline="-25000" dirty="0">
                      <a:latin typeface="Cambria" pitchFamily="18" charset="0"/>
                    </a:endParaRPr>
                  </a:p>
                </p:txBody>
              </p:sp>
              <p:sp>
                <p:nvSpPr>
                  <p:cNvPr id="107" name="TextovéPole 106"/>
                  <p:cNvSpPr txBox="1"/>
                  <p:nvPr/>
                </p:nvSpPr>
                <p:spPr>
                  <a:xfrm>
                    <a:off x="2440428" y="2257117"/>
                    <a:ext cx="276126" cy="21544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400" i="1" dirty="0" err="1" smtClean="0">
                        <a:latin typeface="Cambria" pitchFamily="18" charset="0"/>
                      </a:rPr>
                      <a:t>T</a:t>
                    </a:r>
                    <a:r>
                      <a:rPr lang="en-US" sz="1600" baseline="-25000" dirty="0" err="1" smtClean="0">
                        <a:latin typeface="Cambria" pitchFamily="18" charset="0"/>
                      </a:rPr>
                      <a:t>2</a:t>
                    </a:r>
                    <a:endParaRPr lang="cs-CZ" sz="1600" baseline="-25000" dirty="0">
                      <a:latin typeface="Cambria" pitchFamily="18" charset="0"/>
                    </a:endParaRPr>
                  </a:p>
                </p:txBody>
              </p:sp>
              <p:sp>
                <p:nvSpPr>
                  <p:cNvPr id="108" name="TextovéPole 107"/>
                  <p:cNvSpPr txBox="1"/>
                  <p:nvPr/>
                </p:nvSpPr>
                <p:spPr>
                  <a:xfrm>
                    <a:off x="2638988" y="2924394"/>
                    <a:ext cx="285753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400" dirty="0" smtClean="0">
                        <a:latin typeface="Cambria" pitchFamily="18" charset="0"/>
                      </a:rPr>
                      <a:t>0</a:t>
                    </a:r>
                    <a:endParaRPr lang="cs-CZ" sz="1400" baseline="-25000" dirty="0">
                      <a:latin typeface="Cambria" pitchFamily="18" charset="0"/>
                    </a:endParaRPr>
                  </a:p>
                </p:txBody>
              </p:sp>
              <p:sp>
                <p:nvSpPr>
                  <p:cNvPr id="109" name="TextovéPole 108"/>
                  <p:cNvSpPr txBox="1"/>
                  <p:nvPr/>
                </p:nvSpPr>
                <p:spPr>
                  <a:xfrm>
                    <a:off x="2496058" y="1100421"/>
                    <a:ext cx="195065" cy="31105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i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itchFamily="18" charset="0"/>
                      </a:rPr>
                      <a:t>T</a:t>
                    </a:r>
                    <a:endParaRPr lang="cs-CZ" sz="1400" baseline="-25000" dirty="0">
                      <a:solidFill>
                        <a:schemeClr val="accent5">
                          <a:lumMod val="50000"/>
                        </a:schemeClr>
                      </a:solidFill>
                      <a:latin typeface="Cambria" pitchFamily="18" charset="0"/>
                    </a:endParaRPr>
                  </a:p>
                </p:txBody>
              </p:sp>
              <p:sp>
                <p:nvSpPr>
                  <p:cNvPr id="110" name="TextovéPole 109"/>
                  <p:cNvSpPr txBox="1"/>
                  <p:nvPr/>
                </p:nvSpPr>
                <p:spPr>
                  <a:xfrm>
                    <a:off x="4717542" y="2843976"/>
                    <a:ext cx="190762" cy="31573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6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" pitchFamily="18" charset="0"/>
                      </a:rPr>
                      <a:t>x</a:t>
                    </a:r>
                    <a:endParaRPr lang="cs-CZ" sz="1600" baseline="-25000" dirty="0">
                      <a:solidFill>
                        <a:schemeClr val="accent1">
                          <a:lumMod val="75000"/>
                        </a:schemeClr>
                      </a:solidFill>
                      <a:latin typeface="Cambria" pitchFamily="18" charset="0"/>
                    </a:endParaRPr>
                  </a:p>
                </p:txBody>
              </p:sp>
              <p:sp>
                <p:nvSpPr>
                  <p:cNvPr id="111" name="TextovéPole 110"/>
                  <p:cNvSpPr txBox="1"/>
                  <p:nvPr/>
                </p:nvSpPr>
                <p:spPr>
                  <a:xfrm>
                    <a:off x="4348061" y="2934110"/>
                    <a:ext cx="285752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400" i="1" dirty="0">
                        <a:latin typeface="Cambria" pitchFamily="18" charset="0"/>
                      </a:rPr>
                      <a:t>L</a:t>
                    </a:r>
                    <a:endParaRPr lang="cs-CZ" sz="1400" i="1" baseline="-25000" dirty="0">
                      <a:latin typeface="Cambria" pitchFamily="18" charset="0"/>
                    </a:endParaRPr>
                  </a:p>
                </p:txBody>
              </p:sp>
            </p:grpSp>
          </p:grpSp>
          <p:cxnSp>
            <p:nvCxnSpPr>
              <p:cNvPr id="69" name="Přímá spojovací čára 68"/>
              <p:cNvCxnSpPr/>
              <p:nvPr/>
            </p:nvCxnSpPr>
            <p:spPr>
              <a:xfrm>
                <a:off x="2584908" y="1509138"/>
                <a:ext cx="3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ovací čára 73"/>
              <p:cNvCxnSpPr/>
              <p:nvPr/>
            </p:nvCxnSpPr>
            <p:spPr>
              <a:xfrm>
                <a:off x="2589402" y="1892946"/>
                <a:ext cx="3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ovací čára 74"/>
              <p:cNvCxnSpPr/>
              <p:nvPr/>
            </p:nvCxnSpPr>
            <p:spPr>
              <a:xfrm rot="5400000">
                <a:off x="3870719" y="2218770"/>
                <a:ext cx="3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12" name="Objekt 111"/>
            <p:cNvGraphicFramePr>
              <a:graphicFrameLocks noChangeAspect="1"/>
            </p:cNvGraphicFramePr>
            <p:nvPr/>
          </p:nvGraphicFramePr>
          <p:xfrm>
            <a:off x="6997700" y="1214420"/>
            <a:ext cx="1176338" cy="500063"/>
          </p:xfrm>
          <a:graphic>
            <a:graphicData uri="http://schemas.openxmlformats.org/presentationml/2006/ole">
              <p:oleObj spid="_x0000_s23557" name="Rovnice" r:id="rId8" imgW="927000" imgH="393480" progId="Equation.3">
                <p:embed/>
              </p:oleObj>
            </a:graphicData>
          </a:graphic>
        </p:graphicFrame>
      </p:grpSp>
      <p:sp>
        <p:nvSpPr>
          <p:cNvPr id="114" name="Zástupný symbol pro číslo snímku 1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577410" y="151319"/>
            <a:ext cx="3137994" cy="400110"/>
          </a:xfrm>
          <a:prstGeom prst="rect">
            <a:avLst/>
          </a:prstGeom>
          <a:solidFill>
            <a:srgbClr val="FBF3F3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Tepelná vodivost kovů  </a:t>
            </a:r>
            <a:r>
              <a:rPr lang="cs-CZ" sz="2000" i="1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cs-CZ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487900"/>
            <a:ext cx="2286016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  <a:latin typeface="Comic Sans MS" pitchFamily="66" charset="0"/>
              </a:rPr>
              <a:t>Mikroskopick</a:t>
            </a:r>
            <a:r>
              <a:rPr lang="cs-CZ" sz="1600" dirty="0" smtClean="0">
                <a:solidFill>
                  <a:schemeClr val="bg1"/>
                </a:solidFill>
                <a:latin typeface="Comic Sans MS" pitchFamily="66" charset="0"/>
              </a:rPr>
              <a:t>ý pohled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472" y="928670"/>
            <a:ext cx="800105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0A13FF"/>
                </a:solidFill>
              </a:rPr>
              <a:t>Předpoklady :</a:t>
            </a:r>
          </a:p>
          <a:p>
            <a:pPr indent="-108000"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 Kovy jsou dobrými vodiči tepla díky přítomnosti volných elektronů</a:t>
            </a:r>
            <a:br>
              <a:rPr lang="cs-CZ" dirty="0" smtClean="0"/>
            </a:br>
            <a:r>
              <a:rPr lang="cs-CZ" dirty="0" smtClean="0"/>
              <a:t>    </a:t>
            </a:r>
            <a:r>
              <a:rPr lang="cs-CZ" sz="1600" dirty="0" smtClean="0"/>
              <a:t>(v izolátorech chybí, vodivost zajišťovaná ionty je v obou případech zhruba stejná)</a:t>
            </a:r>
            <a:endParaRPr lang="cs-CZ" dirty="0" smtClean="0"/>
          </a:p>
          <a:p>
            <a:pPr indent="-108000">
              <a:spcAft>
                <a:spcPts val="600"/>
              </a:spcAft>
              <a:buFont typeface="Arial" pitchFamily="34" charset="0"/>
              <a:buChar char="•"/>
              <a:tabLst>
                <a:tab pos="177800" algn="l"/>
                <a:tab pos="541338" algn="l"/>
              </a:tabLst>
            </a:pPr>
            <a:r>
              <a:rPr lang="cs-CZ" dirty="0" smtClean="0"/>
              <a:t>  Částice plynu se pohybují po srážce náhodně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1600" dirty="0" smtClean="0"/>
              <a:t>(bez pole jsou všechny směry stejně pravděpodobné)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1" name="TextovéPole 100"/>
          <p:cNvSpPr txBox="1"/>
          <p:nvPr/>
        </p:nvSpPr>
        <p:spPr>
          <a:xfrm>
            <a:off x="785786" y="5000636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Poslední srážka proběhla při teplotě </a:t>
            </a:r>
            <a:r>
              <a:rPr lang="cs-CZ" sz="1600" i="1" dirty="0" err="1" smtClean="0"/>
              <a:t>T</a:t>
            </a:r>
            <a:r>
              <a:rPr lang="cs-CZ" sz="1600" baseline="-25000" dirty="0" err="1" smtClean="0"/>
              <a:t>1</a:t>
            </a:r>
            <a:r>
              <a:rPr lang="cs-CZ" sz="1600" dirty="0" smtClean="0"/>
              <a:t>, elektron postupuje  </a:t>
            </a:r>
            <a:r>
              <a:rPr lang="cs-CZ" sz="1600" dirty="0" smtClean="0">
                <a:solidFill>
                  <a:schemeClr val="accent2">
                    <a:lumMod val="75000"/>
                  </a:schemeClr>
                </a:solidFill>
              </a:rPr>
              <a:t>vpravo s rychlostí </a:t>
            </a:r>
            <a:r>
              <a:rPr lang="cs-CZ" sz="1600" b="1" i="1" dirty="0" err="1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cs-CZ" sz="1600" baseline="-25000" dirty="0" err="1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cs-CZ" baseline="-25000" dirty="0" smtClean="0"/>
              <a:t>.</a:t>
            </a:r>
            <a:endParaRPr lang="cs-CZ" baseline="-250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4500562" y="5000636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Poslední srážka proběhla při teplotě </a:t>
            </a:r>
            <a:r>
              <a:rPr lang="cs-CZ" sz="1600" i="1" dirty="0" err="1" smtClean="0"/>
              <a:t>T</a:t>
            </a:r>
            <a:r>
              <a:rPr lang="cs-CZ" sz="1600" baseline="-25000" dirty="0" err="1" smtClean="0"/>
              <a:t>2</a:t>
            </a:r>
            <a:r>
              <a:rPr lang="cs-CZ" sz="1600" dirty="0" smtClean="0"/>
              <a:t>, elektron postupuje  </a:t>
            </a:r>
            <a:r>
              <a:rPr lang="cs-CZ" sz="1600" dirty="0" smtClean="0">
                <a:solidFill>
                  <a:srgbClr val="0A13FF"/>
                </a:solidFill>
              </a:rPr>
              <a:t>vlevo s rychlostí </a:t>
            </a:r>
            <a:r>
              <a:rPr lang="cs-CZ" sz="1600" b="1" i="1" dirty="0" err="1" smtClean="0">
                <a:solidFill>
                  <a:srgbClr val="0A13FF"/>
                </a:solidFill>
              </a:rPr>
              <a:t>v</a:t>
            </a:r>
            <a:r>
              <a:rPr lang="cs-CZ" sz="1600" baseline="-25000" dirty="0" err="1" smtClean="0">
                <a:solidFill>
                  <a:srgbClr val="0A13FF"/>
                </a:solidFill>
              </a:rPr>
              <a:t>2</a:t>
            </a:r>
            <a:r>
              <a:rPr lang="cs-CZ" baseline="-25000" dirty="0" smtClean="0"/>
              <a:t>.</a:t>
            </a:r>
            <a:endParaRPr lang="cs-CZ" baseline="-25000" dirty="0"/>
          </a:p>
        </p:txBody>
      </p:sp>
      <p:sp>
        <p:nvSpPr>
          <p:cNvPr id="114" name="TextovéPole 113"/>
          <p:cNvSpPr txBox="1"/>
          <p:nvPr/>
        </p:nvSpPr>
        <p:spPr>
          <a:xfrm>
            <a:off x="714348" y="5813843"/>
            <a:ext cx="7286676" cy="615553"/>
          </a:xfrm>
          <a:prstGeom prst="rect">
            <a:avLst/>
          </a:prstGeom>
          <a:gradFill>
            <a:gsLst>
              <a:gs pos="0">
                <a:srgbClr val="E1D6F2"/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Výsledný tok bude vpravo </a:t>
            </a:r>
            <a:r>
              <a:rPr lang="cs-CZ" dirty="0" smtClean="0"/>
              <a:t>(z teplejší do chladnější oblasti) </a:t>
            </a:r>
            <a:r>
              <a:rPr lang="cs-CZ" dirty="0" smtClean="0">
                <a:solidFill>
                  <a:srgbClr val="FF0000"/>
                </a:solidFill>
              </a:rPr>
              <a:t>ve směru  </a:t>
            </a:r>
            <a:r>
              <a:rPr lang="cs-CZ" i="1" dirty="0" smtClean="0">
                <a:solidFill>
                  <a:srgbClr val="FF0000"/>
                </a:solidFill>
                <a:latin typeface="Cambria" pitchFamily="18" charset="0"/>
              </a:rPr>
              <a:t>–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dT</a:t>
            </a:r>
            <a:r>
              <a:rPr lang="cs-CZ" i="1" dirty="0" smtClean="0">
                <a:solidFill>
                  <a:srgbClr val="FF0000"/>
                </a:solidFill>
                <a:latin typeface="Cambria" pitchFamily="18" charset="0"/>
              </a:rPr>
              <a:t>/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dx</a:t>
            </a:r>
            <a:endParaRPr lang="cs-CZ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cs-CZ" sz="1600" dirty="0" smtClean="0">
                <a:latin typeface="Cambria" pitchFamily="18" charset="0"/>
              </a:rPr>
              <a:t>(</a:t>
            </a:r>
            <a:r>
              <a:rPr lang="cs-CZ" sz="1600" dirty="0" smtClean="0">
                <a:latin typeface="+mj-lt"/>
              </a:rPr>
              <a:t>gradient teploty  </a:t>
            </a:r>
            <a:r>
              <a:rPr lang="cs-CZ" sz="1600" i="1" dirty="0" err="1" smtClean="0">
                <a:latin typeface="Cambria" pitchFamily="18" charset="0"/>
              </a:rPr>
              <a:t>dT</a:t>
            </a:r>
            <a:r>
              <a:rPr lang="cs-CZ" sz="1600" i="1" dirty="0" smtClean="0">
                <a:latin typeface="Cambria" pitchFamily="18" charset="0"/>
              </a:rPr>
              <a:t>/</a:t>
            </a:r>
            <a:r>
              <a:rPr lang="cs-CZ" sz="1600" i="1" dirty="0" err="1" smtClean="0">
                <a:latin typeface="Cambria" pitchFamily="18" charset="0"/>
              </a:rPr>
              <a:t>dx</a:t>
            </a:r>
            <a:r>
              <a:rPr lang="cs-CZ" sz="1600" dirty="0" smtClean="0">
                <a:latin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cs-CZ" sz="1600" dirty="0" smtClean="0">
                <a:latin typeface="Cambria" pitchFamily="18" charset="0"/>
              </a:rPr>
              <a:t> </a:t>
            </a:r>
            <a:r>
              <a:rPr lang="en-US" sz="1600" dirty="0" smtClean="0">
                <a:latin typeface="+mj-lt"/>
              </a:rPr>
              <a:t>je </a:t>
            </a:r>
            <a:r>
              <a:rPr lang="en-US" sz="1600" dirty="0" err="1" smtClean="0">
                <a:latin typeface="+mj-lt"/>
              </a:rPr>
              <a:t>vektor</a:t>
            </a:r>
            <a:r>
              <a:rPr lang="en-US" sz="1600" dirty="0" smtClean="0">
                <a:latin typeface="+mj-lt"/>
              </a:rPr>
              <a:t>, </a:t>
            </a:r>
            <a:r>
              <a:rPr lang="en-US" sz="1600" dirty="0" err="1" smtClean="0">
                <a:latin typeface="+mj-lt"/>
              </a:rPr>
              <a:t>kter</a:t>
            </a:r>
            <a:r>
              <a:rPr lang="cs-CZ" sz="1600" dirty="0" smtClean="0">
                <a:latin typeface="+mj-lt"/>
              </a:rPr>
              <a:t>ý má směr růstu teploty</a:t>
            </a:r>
            <a:r>
              <a:rPr lang="cs-CZ" sz="1600" dirty="0" smtClean="0">
                <a:latin typeface="Cambria" pitchFamily="18" charset="0"/>
              </a:rPr>
              <a:t>)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grpSp>
        <p:nvGrpSpPr>
          <p:cNvPr id="53" name="Skupina 52"/>
          <p:cNvGrpSpPr/>
          <p:nvPr/>
        </p:nvGrpSpPr>
        <p:grpSpPr>
          <a:xfrm>
            <a:off x="1438252" y="2643182"/>
            <a:ext cx="5838868" cy="2214580"/>
            <a:chOff x="1438252" y="2643182"/>
            <a:chExt cx="5838868" cy="2214580"/>
          </a:xfrm>
        </p:grpSpPr>
        <p:grpSp>
          <p:nvGrpSpPr>
            <p:cNvPr id="117" name="Skupina 116"/>
            <p:cNvGrpSpPr/>
            <p:nvPr/>
          </p:nvGrpSpPr>
          <p:grpSpPr>
            <a:xfrm>
              <a:off x="1438252" y="2643182"/>
              <a:ext cx="5838868" cy="2214580"/>
              <a:chOff x="1438252" y="2643182"/>
              <a:chExt cx="5838868" cy="2214580"/>
            </a:xfrm>
          </p:grpSpPr>
          <p:grpSp>
            <p:nvGrpSpPr>
              <p:cNvPr id="105" name="Skupina 104"/>
              <p:cNvGrpSpPr/>
              <p:nvPr/>
            </p:nvGrpSpPr>
            <p:grpSpPr>
              <a:xfrm>
                <a:off x="1852593" y="2643182"/>
                <a:ext cx="5005426" cy="2214580"/>
                <a:chOff x="1852593" y="2643182"/>
                <a:chExt cx="5005426" cy="2214580"/>
              </a:xfrm>
            </p:grpSpPr>
            <p:grpSp>
              <p:nvGrpSpPr>
                <p:cNvPr id="65" name="Skupina 64"/>
                <p:cNvGrpSpPr/>
                <p:nvPr/>
              </p:nvGrpSpPr>
              <p:grpSpPr>
                <a:xfrm>
                  <a:off x="1852593" y="2643182"/>
                  <a:ext cx="5005426" cy="2214580"/>
                  <a:chOff x="1138214" y="2409698"/>
                  <a:chExt cx="5005426" cy="2214580"/>
                </a:xfrm>
              </p:grpSpPr>
              <p:grpSp>
                <p:nvGrpSpPr>
                  <p:cNvPr id="66" name="Skupina 41"/>
                  <p:cNvGrpSpPr/>
                  <p:nvPr/>
                </p:nvGrpSpPr>
                <p:grpSpPr>
                  <a:xfrm rot="1380000">
                    <a:off x="1138214" y="2794527"/>
                    <a:ext cx="1819822" cy="1829751"/>
                    <a:chOff x="1138214" y="2794525"/>
                    <a:chExt cx="1819822" cy="1829751"/>
                  </a:xfrm>
                </p:grpSpPr>
                <p:grpSp>
                  <p:nvGrpSpPr>
                    <p:cNvPr id="87" name="Skupina 27"/>
                    <p:cNvGrpSpPr/>
                    <p:nvPr/>
                  </p:nvGrpSpPr>
                  <p:grpSpPr>
                    <a:xfrm>
                      <a:off x="1138214" y="2794525"/>
                      <a:ext cx="1819822" cy="1829751"/>
                      <a:chOff x="1138214" y="2794525"/>
                      <a:chExt cx="1819822" cy="1829751"/>
                    </a:xfrm>
                  </p:grpSpPr>
                  <p:grpSp>
                    <p:nvGrpSpPr>
                      <p:cNvPr id="89" name="Skupina 10"/>
                      <p:cNvGrpSpPr/>
                      <p:nvPr/>
                    </p:nvGrpSpPr>
                    <p:grpSpPr>
                      <a:xfrm rot="5400000">
                        <a:off x="1504637" y="3301756"/>
                        <a:ext cx="319554" cy="1052400"/>
                        <a:chOff x="1214414" y="3591979"/>
                        <a:chExt cx="319554" cy="1052400"/>
                      </a:xfrm>
                    </p:grpSpPr>
                    <p:cxnSp>
                      <p:nvCxnSpPr>
                        <p:cNvPr id="99" name="Přímá spojovací šipka 98"/>
                        <p:cNvCxnSpPr/>
                        <p:nvPr/>
                      </p:nvCxnSpPr>
                      <p:spPr>
                        <a:xfrm rot="2700000">
                          <a:off x="1083174" y="40411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0" name="Přímá spojovací šipka 99"/>
                        <p:cNvCxnSpPr/>
                        <p:nvPr/>
                      </p:nvCxnSpPr>
                      <p:spPr>
                        <a:xfrm rot="5400000">
                          <a:off x="765208" y="41935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0" name="Skupina 17"/>
                      <p:cNvGrpSpPr/>
                      <p:nvPr/>
                    </p:nvGrpSpPr>
                    <p:grpSpPr>
                      <a:xfrm>
                        <a:off x="2037868" y="3563409"/>
                        <a:ext cx="336488" cy="1060867"/>
                        <a:chOff x="1214414" y="3583512"/>
                        <a:chExt cx="336488" cy="1060867"/>
                      </a:xfrm>
                    </p:grpSpPr>
                    <p:cxnSp>
                      <p:nvCxnSpPr>
                        <p:cNvPr id="97" name="Přímá spojovací šipka 96"/>
                        <p:cNvCxnSpPr/>
                        <p:nvPr/>
                      </p:nvCxnSpPr>
                      <p:spPr>
                        <a:xfrm rot="2700000">
                          <a:off x="1100108" y="4032718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8" name="Přímá spojovací šipka 97"/>
                        <p:cNvCxnSpPr/>
                        <p:nvPr/>
                      </p:nvCxnSpPr>
                      <p:spPr>
                        <a:xfrm rot="5400000">
                          <a:off x="765208" y="41935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1" name="Skupina 20"/>
                      <p:cNvGrpSpPr/>
                      <p:nvPr/>
                    </p:nvGrpSpPr>
                    <p:grpSpPr>
                      <a:xfrm rot="10800000">
                        <a:off x="1733240" y="2794525"/>
                        <a:ext cx="319554" cy="1018532"/>
                        <a:chOff x="1214414" y="3625847"/>
                        <a:chExt cx="319554" cy="1018532"/>
                      </a:xfrm>
                    </p:grpSpPr>
                    <p:cxnSp>
                      <p:nvCxnSpPr>
                        <p:cNvPr id="95" name="Přímá spojovací šipka 94"/>
                        <p:cNvCxnSpPr/>
                        <p:nvPr/>
                      </p:nvCxnSpPr>
                      <p:spPr>
                        <a:xfrm rot="2700000">
                          <a:off x="1083174" y="4075053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6" name="Přímá spojovací šipka 95"/>
                        <p:cNvCxnSpPr/>
                        <p:nvPr/>
                      </p:nvCxnSpPr>
                      <p:spPr>
                        <a:xfrm rot="5400000">
                          <a:off x="765208" y="41935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2" name="Skupina 23"/>
                      <p:cNvGrpSpPr/>
                      <p:nvPr/>
                    </p:nvGrpSpPr>
                    <p:grpSpPr>
                      <a:xfrm rot="16200000">
                        <a:off x="2288960" y="2994879"/>
                        <a:ext cx="311152" cy="1027001"/>
                        <a:chOff x="1265154" y="3591976"/>
                        <a:chExt cx="311152" cy="1027001"/>
                      </a:xfrm>
                    </p:grpSpPr>
                    <p:cxnSp>
                      <p:nvCxnSpPr>
                        <p:cNvPr id="93" name="Přímá spojovací šipka 92"/>
                        <p:cNvCxnSpPr/>
                        <p:nvPr/>
                      </p:nvCxnSpPr>
                      <p:spPr>
                        <a:xfrm rot="2700000">
                          <a:off x="1125512" y="4041182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4" name="Přímá spojovací šipka 93"/>
                        <p:cNvCxnSpPr/>
                        <p:nvPr/>
                      </p:nvCxnSpPr>
                      <p:spPr>
                        <a:xfrm rot="5400000">
                          <a:off x="815948" y="4168183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88" name="Elipsa 87"/>
                    <p:cNvSpPr/>
                    <p:nvPr/>
                  </p:nvSpPr>
                  <p:spPr>
                    <a:xfrm>
                      <a:off x="2020868" y="3635348"/>
                      <a:ext cx="72000" cy="72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  <p:grpSp>
                <p:nvGrpSpPr>
                  <p:cNvPr id="67" name="Skupina 42"/>
                  <p:cNvGrpSpPr/>
                  <p:nvPr/>
                </p:nvGrpSpPr>
                <p:grpSpPr>
                  <a:xfrm rot="1380000">
                    <a:off x="4895321" y="3083982"/>
                    <a:ext cx="1248319" cy="1214445"/>
                    <a:chOff x="1138214" y="2794525"/>
                    <a:chExt cx="1819824" cy="1829751"/>
                  </a:xfrm>
                </p:grpSpPr>
                <p:grpSp>
                  <p:nvGrpSpPr>
                    <p:cNvPr id="73" name="Skupina 27"/>
                    <p:cNvGrpSpPr/>
                    <p:nvPr/>
                  </p:nvGrpSpPr>
                  <p:grpSpPr>
                    <a:xfrm>
                      <a:off x="1138214" y="2794525"/>
                      <a:ext cx="1819824" cy="1829751"/>
                      <a:chOff x="1138214" y="2794525"/>
                      <a:chExt cx="1819824" cy="1829751"/>
                    </a:xfrm>
                  </p:grpSpPr>
                  <p:grpSp>
                    <p:nvGrpSpPr>
                      <p:cNvPr id="75" name="Skupina 10"/>
                      <p:cNvGrpSpPr/>
                      <p:nvPr/>
                    </p:nvGrpSpPr>
                    <p:grpSpPr>
                      <a:xfrm rot="5400000">
                        <a:off x="1504637" y="3301756"/>
                        <a:ext cx="319554" cy="1052400"/>
                        <a:chOff x="1214414" y="3591979"/>
                        <a:chExt cx="319554" cy="1052400"/>
                      </a:xfrm>
                    </p:grpSpPr>
                    <p:cxnSp>
                      <p:nvCxnSpPr>
                        <p:cNvPr id="85" name="Přímá spojovací šipka 84"/>
                        <p:cNvCxnSpPr/>
                        <p:nvPr/>
                      </p:nvCxnSpPr>
                      <p:spPr>
                        <a:xfrm rot="2700000">
                          <a:off x="1083174" y="40411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6" name="Přímá spojovací šipka 85"/>
                        <p:cNvCxnSpPr/>
                        <p:nvPr/>
                      </p:nvCxnSpPr>
                      <p:spPr>
                        <a:xfrm rot="5400000">
                          <a:off x="765208" y="41935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6" name="Skupina 17"/>
                      <p:cNvGrpSpPr/>
                      <p:nvPr/>
                    </p:nvGrpSpPr>
                    <p:grpSpPr>
                      <a:xfrm>
                        <a:off x="2037868" y="3563409"/>
                        <a:ext cx="336488" cy="1060867"/>
                        <a:chOff x="1214414" y="3583512"/>
                        <a:chExt cx="336488" cy="1060867"/>
                      </a:xfrm>
                    </p:grpSpPr>
                    <p:cxnSp>
                      <p:nvCxnSpPr>
                        <p:cNvPr id="83" name="Přímá spojovací šipka 82"/>
                        <p:cNvCxnSpPr/>
                        <p:nvPr/>
                      </p:nvCxnSpPr>
                      <p:spPr>
                        <a:xfrm rot="2700000">
                          <a:off x="1100108" y="4032718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4" name="Přímá spojovací šipka 83"/>
                        <p:cNvCxnSpPr/>
                        <p:nvPr/>
                      </p:nvCxnSpPr>
                      <p:spPr>
                        <a:xfrm rot="5400000">
                          <a:off x="765208" y="41935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7" name="Skupina 20"/>
                      <p:cNvGrpSpPr/>
                      <p:nvPr/>
                    </p:nvGrpSpPr>
                    <p:grpSpPr>
                      <a:xfrm rot="10800000">
                        <a:off x="1733240" y="2794525"/>
                        <a:ext cx="319554" cy="1026886"/>
                        <a:chOff x="1214414" y="3617493"/>
                        <a:chExt cx="319554" cy="1026886"/>
                      </a:xfrm>
                    </p:grpSpPr>
                    <p:cxnSp>
                      <p:nvCxnSpPr>
                        <p:cNvPr id="81" name="Přímá spojovací šipka 80"/>
                        <p:cNvCxnSpPr/>
                        <p:nvPr/>
                      </p:nvCxnSpPr>
                      <p:spPr>
                        <a:xfrm rot="2700000">
                          <a:off x="1083174" y="4066699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2" name="Přímá spojovací šipka 81"/>
                        <p:cNvCxnSpPr/>
                        <p:nvPr/>
                      </p:nvCxnSpPr>
                      <p:spPr>
                        <a:xfrm rot="5400000">
                          <a:off x="765208" y="4193585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8" name="Skupina 23"/>
                      <p:cNvGrpSpPr/>
                      <p:nvPr/>
                    </p:nvGrpSpPr>
                    <p:grpSpPr>
                      <a:xfrm rot="16200000">
                        <a:off x="2288962" y="2994881"/>
                        <a:ext cx="311152" cy="1027001"/>
                        <a:chOff x="1265154" y="3591976"/>
                        <a:chExt cx="311152" cy="1027001"/>
                      </a:xfrm>
                    </p:grpSpPr>
                    <p:cxnSp>
                      <p:nvCxnSpPr>
                        <p:cNvPr id="79" name="Přímá spojovací šipka 78"/>
                        <p:cNvCxnSpPr/>
                        <p:nvPr/>
                      </p:nvCxnSpPr>
                      <p:spPr>
                        <a:xfrm rot="2700000">
                          <a:off x="1125512" y="4041182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0" name="Přímá spojovací šipka 79"/>
                        <p:cNvCxnSpPr/>
                        <p:nvPr/>
                      </p:nvCxnSpPr>
                      <p:spPr>
                        <a:xfrm rot="5400000">
                          <a:off x="815948" y="4168183"/>
                          <a:ext cx="900000" cy="1588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74" name="Elipsa 73"/>
                    <p:cNvSpPr/>
                    <p:nvPr/>
                  </p:nvSpPr>
                  <p:spPr>
                    <a:xfrm>
                      <a:off x="2020869" y="3635350"/>
                      <a:ext cx="72000" cy="7593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  <p:sp>
                <p:nvSpPr>
                  <p:cNvPr id="68" name="TextovéPole 67"/>
                  <p:cNvSpPr txBox="1"/>
                  <p:nvPr/>
                </p:nvSpPr>
                <p:spPr>
                  <a:xfrm>
                    <a:off x="2714612" y="2409698"/>
                    <a:ext cx="2286016" cy="369332"/>
                  </a:xfrm>
                  <a:prstGeom prst="rect">
                    <a:avLst/>
                  </a:prstGeom>
                  <a:solidFill>
                    <a:srgbClr val="FFFFDD"/>
                  </a:solidFill>
                  <a:ln>
                    <a:noFill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2400" i="1" dirty="0" smtClean="0"/>
                      <a:t>  </a:t>
                    </a:r>
                    <a:r>
                      <a:rPr lang="cs-CZ" sz="2400" i="1" dirty="0" err="1" smtClean="0">
                        <a:solidFill>
                          <a:srgbClr val="FF0000"/>
                        </a:solidFill>
                      </a:rPr>
                      <a:t>T</a:t>
                    </a:r>
                    <a:r>
                      <a:rPr lang="cs-CZ" sz="2400" baseline="-25000" dirty="0" err="1" smtClean="0">
                        <a:solidFill>
                          <a:srgbClr val="FF0000"/>
                        </a:solidFill>
                      </a:rPr>
                      <a:t>1</a:t>
                    </a:r>
                    <a:r>
                      <a:rPr lang="cs-CZ" sz="2400" baseline="-25000" dirty="0" smtClean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 sz="2400" baseline="-25000" dirty="0" smtClean="0">
                        <a:solidFill>
                          <a:srgbClr val="FF0000"/>
                        </a:solidFill>
                      </a:rPr>
                      <a:t>               </a:t>
                    </a:r>
                    <a:r>
                      <a:rPr lang="en-US" sz="2400" dirty="0" smtClean="0">
                        <a:solidFill>
                          <a:srgbClr val="FF0000"/>
                        </a:solidFill>
                      </a:rPr>
                      <a:t>&gt;           </a:t>
                    </a:r>
                    <a:r>
                      <a:rPr lang="en-US" sz="2400" i="1" dirty="0" err="1" smtClean="0">
                        <a:solidFill>
                          <a:srgbClr val="FF0000"/>
                        </a:solidFill>
                      </a:rPr>
                      <a:t>T</a:t>
                    </a:r>
                    <a:r>
                      <a:rPr lang="en-US" sz="2400" baseline="-25000" dirty="0" err="1" smtClean="0">
                        <a:solidFill>
                          <a:srgbClr val="FF0000"/>
                        </a:solidFill>
                      </a:rPr>
                      <a:t>2</a:t>
                    </a:r>
                    <a:endParaRPr lang="cs-CZ" baseline="-25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9" name="TextovéPole 68"/>
                  <p:cNvSpPr txBox="1"/>
                  <p:nvPr/>
                </p:nvSpPr>
                <p:spPr>
                  <a:xfrm>
                    <a:off x="2724137" y="4147082"/>
                    <a:ext cx="490542" cy="43088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2800" i="1" dirty="0" smtClean="0"/>
                      <a:t> </a:t>
                    </a:r>
                    <a:r>
                      <a:rPr lang="en-US" sz="2400" i="1" dirty="0" smtClean="0"/>
                      <a:t> </a:t>
                    </a:r>
                    <a:r>
                      <a:rPr lang="en-US" sz="2400" b="1" i="1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v</a:t>
                    </a:r>
                    <a:r>
                      <a:rPr lang="en-US" sz="2400" baseline="-25000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</a:t>
                    </a:r>
                    <a:endParaRPr lang="cs-CZ" sz="2000" baseline="-250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70" name="TextovéPole 69"/>
                  <p:cNvSpPr txBox="1"/>
                  <p:nvPr/>
                </p:nvSpPr>
                <p:spPr>
                  <a:xfrm>
                    <a:off x="4714877" y="4202676"/>
                    <a:ext cx="42862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2400" i="1" dirty="0" smtClean="0"/>
                      <a:t> </a:t>
                    </a:r>
                    <a:r>
                      <a:rPr lang="en-US" sz="2000" i="1" dirty="0" smtClean="0"/>
                      <a:t> </a:t>
                    </a:r>
                    <a:r>
                      <a:rPr lang="en-US" sz="2400" b="1" i="1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</a:rPr>
                      <a:t>v</a:t>
                    </a:r>
                    <a:r>
                      <a:rPr lang="en-US" sz="2400" baseline="-25000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2</a:t>
                    </a:r>
                    <a:endParaRPr lang="cs-CZ" baseline="-250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cxnSp>
                <p:nvCxnSpPr>
                  <p:cNvPr id="71" name="Přímá spojovací šipka 70"/>
                  <p:cNvCxnSpPr/>
                  <p:nvPr/>
                </p:nvCxnSpPr>
                <p:spPr>
                  <a:xfrm rot="21540000">
                    <a:off x="2814798" y="3663564"/>
                    <a:ext cx="900000" cy="1588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Přímá spojovací šipka 71"/>
                  <p:cNvCxnSpPr/>
                  <p:nvPr/>
                </p:nvCxnSpPr>
                <p:spPr>
                  <a:xfrm rot="10740000">
                    <a:off x="4311867" y="3648702"/>
                    <a:ext cx="617360" cy="1054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4" name="TextovéPole 103"/>
                <p:cNvSpPr txBox="1"/>
                <p:nvPr/>
              </p:nvSpPr>
              <p:spPr>
                <a:xfrm>
                  <a:off x="4438648" y="4429132"/>
                  <a:ext cx="34766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2400" i="1" dirty="0" smtClean="0"/>
                    <a:t> </a:t>
                  </a:r>
                  <a:r>
                    <a:rPr lang="en-US" sz="24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&gt;</a:t>
                  </a:r>
                  <a:r>
                    <a:rPr lang="en-US" sz="2000" dirty="0" smtClean="0"/>
                    <a:t>  </a:t>
                  </a:r>
                  <a:endParaRPr lang="cs-CZ" baseline="-25000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15" name="TextovéPole 114"/>
              <p:cNvSpPr txBox="1"/>
              <p:nvPr/>
            </p:nvSpPr>
            <p:spPr>
              <a:xfrm>
                <a:off x="1438252" y="3714752"/>
                <a:ext cx="490542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i="1" dirty="0" smtClean="0"/>
                  <a:t> </a:t>
                </a:r>
                <a:r>
                  <a:rPr lang="en-US" sz="2400" i="1" dirty="0" smtClean="0"/>
                  <a:t> </a:t>
                </a:r>
                <a:r>
                  <a:rPr lang="cs-CZ" sz="2400" i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Cambria" pitchFamily="18" charset="0"/>
                  </a:rPr>
                  <a:t>n</a:t>
                </a:r>
                <a:r>
                  <a:rPr lang="en-US" sz="2400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1</a:t>
                </a:r>
                <a:endParaRPr lang="cs-CZ" sz="2000" baseline="-25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6" name="TextovéPole 115"/>
              <p:cNvSpPr txBox="1"/>
              <p:nvPr/>
            </p:nvSpPr>
            <p:spPr>
              <a:xfrm>
                <a:off x="6786578" y="3714752"/>
                <a:ext cx="490542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i="1" dirty="0" smtClean="0"/>
                  <a:t> </a:t>
                </a:r>
                <a:r>
                  <a:rPr lang="en-US" sz="2400" i="1" dirty="0" smtClean="0"/>
                  <a:t> </a:t>
                </a:r>
                <a:r>
                  <a:rPr lang="cs-CZ" sz="2400" i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Cambria" pitchFamily="18" charset="0"/>
                  </a:rPr>
                  <a:t>n</a:t>
                </a:r>
                <a:r>
                  <a:rPr lang="cs-CZ" sz="2400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  <a:endParaRPr lang="cs-CZ" sz="2000" baseline="-25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2" name="Skupina 51"/>
            <p:cNvGrpSpPr/>
            <p:nvPr/>
          </p:nvGrpSpPr>
          <p:grpSpPr>
            <a:xfrm>
              <a:off x="4000496" y="3214686"/>
              <a:ext cx="1071570" cy="307777"/>
              <a:chOff x="4000496" y="3214686"/>
              <a:chExt cx="1071570" cy="307777"/>
            </a:xfrm>
          </p:grpSpPr>
          <p:cxnSp>
            <p:nvCxnSpPr>
              <p:cNvPr id="50" name="Přímá spojovací šipka 49"/>
              <p:cNvCxnSpPr/>
              <p:nvPr/>
            </p:nvCxnSpPr>
            <p:spPr>
              <a:xfrm rot="10800000">
                <a:off x="4000496" y="3214686"/>
                <a:ext cx="1000132" cy="158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ovéPole 50"/>
              <p:cNvSpPr txBox="1"/>
              <p:nvPr/>
            </p:nvSpPr>
            <p:spPr>
              <a:xfrm>
                <a:off x="4286248" y="3214686"/>
                <a:ext cx="7858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dT</a:t>
                </a:r>
                <a:r>
                  <a:rPr lang="en-US" sz="1400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/</a:t>
                </a:r>
                <a:r>
                  <a:rPr lang="en-US" sz="1400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dx</a:t>
                </a:r>
                <a:endParaRPr lang="cs-CZ" sz="1400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</p:grpSp>
      <p:sp>
        <p:nvSpPr>
          <p:cNvPr id="54" name="Zástupný symbol pro číslo snímku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1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Zaoblený obdélník 70"/>
          <p:cNvSpPr/>
          <p:nvPr/>
        </p:nvSpPr>
        <p:spPr>
          <a:xfrm>
            <a:off x="714348" y="5000636"/>
            <a:ext cx="3286148" cy="1000132"/>
          </a:xfrm>
          <a:prstGeom prst="roundRect">
            <a:avLst>
              <a:gd name="adj" fmla="val 1074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9" name="Skupina 38"/>
          <p:cNvGrpSpPr/>
          <p:nvPr/>
        </p:nvGrpSpPr>
        <p:grpSpPr>
          <a:xfrm>
            <a:off x="1000100" y="142852"/>
            <a:ext cx="2857520" cy="2960865"/>
            <a:chOff x="1000100" y="285728"/>
            <a:chExt cx="2857520" cy="2960865"/>
          </a:xfrm>
        </p:grpSpPr>
        <p:sp>
          <p:nvSpPr>
            <p:cNvPr id="43" name="TextovéPole 42"/>
            <p:cNvSpPr txBox="1"/>
            <p:nvPr/>
          </p:nvSpPr>
          <p:spPr>
            <a:xfrm>
              <a:off x="3500430" y="2786058"/>
              <a:ext cx="28575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i="1" dirty="0" smtClean="0"/>
                <a:t>x</a:t>
              </a:r>
              <a:endParaRPr lang="cs-CZ" i="1" dirty="0"/>
            </a:p>
          </p:txBody>
        </p:sp>
        <p:grpSp>
          <p:nvGrpSpPr>
            <p:cNvPr id="89" name="Skupina 88"/>
            <p:cNvGrpSpPr/>
            <p:nvPr/>
          </p:nvGrpSpPr>
          <p:grpSpPr>
            <a:xfrm>
              <a:off x="1000100" y="285728"/>
              <a:ext cx="2857520" cy="2960865"/>
              <a:chOff x="1000100" y="571480"/>
              <a:chExt cx="2857520" cy="2960865"/>
            </a:xfrm>
          </p:grpSpPr>
          <p:grpSp>
            <p:nvGrpSpPr>
              <p:cNvPr id="84" name="Skupina 83"/>
              <p:cNvGrpSpPr/>
              <p:nvPr/>
            </p:nvGrpSpPr>
            <p:grpSpPr>
              <a:xfrm>
                <a:off x="1000100" y="571480"/>
                <a:ext cx="2857520" cy="2960865"/>
                <a:chOff x="1285852" y="571480"/>
                <a:chExt cx="2857520" cy="2960865"/>
              </a:xfrm>
            </p:grpSpPr>
            <p:grpSp>
              <p:nvGrpSpPr>
                <p:cNvPr id="49" name="Skupina 48"/>
                <p:cNvGrpSpPr/>
                <p:nvPr/>
              </p:nvGrpSpPr>
              <p:grpSpPr>
                <a:xfrm>
                  <a:off x="1285852" y="857233"/>
                  <a:ext cx="2857520" cy="2675112"/>
                  <a:chOff x="1285852" y="857233"/>
                  <a:chExt cx="2857520" cy="2675112"/>
                </a:xfrm>
              </p:grpSpPr>
              <p:grpSp>
                <p:nvGrpSpPr>
                  <p:cNvPr id="50" name="Skupina 29"/>
                  <p:cNvGrpSpPr/>
                  <p:nvPr/>
                </p:nvGrpSpPr>
                <p:grpSpPr>
                  <a:xfrm>
                    <a:off x="1285852" y="857233"/>
                    <a:ext cx="2857520" cy="2412073"/>
                    <a:chOff x="1285852" y="857233"/>
                    <a:chExt cx="2857520" cy="2412073"/>
                  </a:xfrm>
                </p:grpSpPr>
                <p:grpSp>
                  <p:nvGrpSpPr>
                    <p:cNvPr id="54" name="Skupina 14"/>
                    <p:cNvGrpSpPr/>
                    <p:nvPr/>
                  </p:nvGrpSpPr>
                  <p:grpSpPr>
                    <a:xfrm>
                      <a:off x="1285852" y="857233"/>
                      <a:ext cx="2857520" cy="2408255"/>
                      <a:chOff x="1285852" y="857233"/>
                      <a:chExt cx="2857520" cy="2408255"/>
                    </a:xfrm>
                  </p:grpSpPr>
                  <p:grpSp>
                    <p:nvGrpSpPr>
                      <p:cNvPr id="57" name="Skupina 7"/>
                      <p:cNvGrpSpPr/>
                      <p:nvPr/>
                    </p:nvGrpSpPr>
                    <p:grpSpPr>
                      <a:xfrm>
                        <a:off x="1445662" y="857233"/>
                        <a:ext cx="2436296" cy="2408255"/>
                        <a:chOff x="1445662" y="857233"/>
                        <a:chExt cx="2436296" cy="2408255"/>
                      </a:xfrm>
                    </p:grpSpPr>
                    <p:grpSp>
                      <p:nvGrpSpPr>
                        <p:cNvPr id="61" name="Skupina 4"/>
                        <p:cNvGrpSpPr/>
                        <p:nvPr/>
                      </p:nvGrpSpPr>
                      <p:grpSpPr>
                        <a:xfrm>
                          <a:off x="1445662" y="1142984"/>
                          <a:ext cx="2436296" cy="1872000"/>
                          <a:chOff x="1445662" y="1142984"/>
                          <a:chExt cx="2436296" cy="1872000"/>
                        </a:xfrm>
                      </p:grpSpPr>
                      <p:sp>
                        <p:nvSpPr>
                          <p:cNvPr id="63" name="Obdélník 1"/>
                          <p:cNvSpPr/>
                          <p:nvPr/>
                        </p:nvSpPr>
                        <p:spPr>
                          <a:xfrm>
                            <a:off x="1445662" y="1142984"/>
                            <a:ext cx="642942" cy="1857388"/>
                          </a:xfrm>
                          <a:prstGeom prst="rect">
                            <a:avLst/>
                          </a:prstGeom>
                          <a:solidFill>
                            <a:srgbClr val="FF6161"/>
                          </a:solidFill>
                          <a:ln>
                            <a:solidFill>
                              <a:srgbClr val="FF4747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cs-CZ"/>
                          </a:p>
                        </p:txBody>
                      </p:sp>
                      <p:sp>
                        <p:nvSpPr>
                          <p:cNvPr id="64" name="Obdélník 2"/>
                          <p:cNvSpPr/>
                          <p:nvPr/>
                        </p:nvSpPr>
                        <p:spPr>
                          <a:xfrm>
                            <a:off x="3239016" y="1142984"/>
                            <a:ext cx="642942" cy="1857388"/>
                          </a:xfrm>
                          <a:prstGeom prst="rect">
                            <a:avLst/>
                          </a:prstGeom>
                          <a:solidFill>
                            <a:srgbClr val="FFCC66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cs-CZ"/>
                          </a:p>
                        </p:txBody>
                      </p:sp>
                      <p:sp>
                        <p:nvSpPr>
                          <p:cNvPr id="65" name="Obdélník 3"/>
                          <p:cNvSpPr/>
                          <p:nvPr/>
                        </p:nvSpPr>
                        <p:spPr>
                          <a:xfrm>
                            <a:off x="2100773" y="1142984"/>
                            <a:ext cx="1143008" cy="1872000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cs-CZ"/>
                          </a:p>
                        </p:txBody>
                      </p:sp>
                    </p:grpSp>
                    <p:cxnSp>
                      <p:nvCxnSpPr>
                        <p:cNvPr id="62" name="Přímá spojovací čára 6"/>
                        <p:cNvCxnSpPr/>
                        <p:nvPr/>
                      </p:nvCxnSpPr>
                      <p:spPr>
                        <a:xfrm rot="16200000" flipH="1">
                          <a:off x="1439047" y="2061360"/>
                          <a:ext cx="2408255" cy="1"/>
                        </a:xfrm>
                        <a:prstGeom prst="line">
                          <a:avLst/>
                        </a:prstGeom>
                        <a:ln w="12700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58" name="TextovéPole 57"/>
                      <p:cNvSpPr txBox="1"/>
                      <p:nvPr/>
                    </p:nvSpPr>
                    <p:spPr>
                      <a:xfrm>
                        <a:off x="1571604" y="1559443"/>
                        <a:ext cx="428628" cy="92333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err="1" smtClean="0">
                            <a:solidFill>
                              <a:srgbClr val="5C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a:t>T</a:t>
                        </a:r>
                        <a:r>
                          <a:rPr lang="en-US" sz="2000" baseline="-25000" dirty="0" err="1" smtClean="0">
                            <a:solidFill>
                              <a:srgbClr val="5C0000"/>
                            </a:solidFill>
                          </a:rPr>
                          <a:t>1</a:t>
                        </a:r>
                        <a:endParaRPr lang="en-US" baseline="-25000" dirty="0" smtClean="0">
                          <a:solidFill>
                            <a:srgbClr val="5C0000"/>
                          </a:solidFill>
                        </a:endParaRPr>
                      </a:p>
                      <a:p>
                        <a:r>
                          <a:rPr lang="en-US" i="1" dirty="0" err="1" smtClean="0">
                            <a:solidFill>
                              <a:srgbClr val="5C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a:t>v</a:t>
                        </a:r>
                        <a:r>
                          <a:rPr lang="en-US" sz="2000" baseline="-25000" dirty="0" err="1" smtClean="0">
                            <a:solidFill>
                              <a:srgbClr val="5C0000"/>
                            </a:solidFill>
                          </a:rPr>
                          <a:t>1</a:t>
                        </a:r>
                        <a:endParaRPr lang="en-US" baseline="-25000" dirty="0" smtClean="0">
                          <a:solidFill>
                            <a:srgbClr val="5C0000"/>
                          </a:solidFill>
                        </a:endParaRPr>
                      </a:p>
                      <a:p>
                        <a:r>
                          <a:rPr lang="en-US" i="1" dirty="0" err="1" smtClean="0">
                            <a:solidFill>
                              <a:srgbClr val="5C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a:t>n</a:t>
                        </a:r>
                        <a:r>
                          <a:rPr lang="en-US" sz="2000" baseline="-25000" dirty="0" err="1" smtClean="0">
                            <a:solidFill>
                              <a:srgbClr val="5C0000"/>
                            </a:solidFill>
                          </a:rPr>
                          <a:t>1</a:t>
                        </a:r>
                        <a:endParaRPr lang="cs-CZ" baseline="-25000" dirty="0">
                          <a:solidFill>
                            <a:srgbClr val="5C0000"/>
                          </a:solidFill>
                        </a:endParaRPr>
                      </a:p>
                    </p:txBody>
                  </p:sp>
                  <p:sp>
                    <p:nvSpPr>
                      <p:cNvPr id="59" name="TextovéPole 58"/>
                      <p:cNvSpPr txBox="1"/>
                      <p:nvPr/>
                    </p:nvSpPr>
                    <p:spPr>
                      <a:xfrm>
                        <a:off x="3319984" y="1542509"/>
                        <a:ext cx="428628" cy="92333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err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a:t>T</a:t>
                        </a:r>
                        <a:r>
                          <a:rPr lang="en-US" sz="2000" baseline="-25000" dirty="0" err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a:t>2</a:t>
                        </a:r>
                        <a:endParaRPr lang="en-US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endParaRPr>
                      </a:p>
                      <a:p>
                        <a:r>
                          <a:rPr lang="en-US" i="1" dirty="0" err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a:t>v</a:t>
                        </a:r>
                        <a:r>
                          <a:rPr lang="en-US" sz="2000" baseline="-25000" dirty="0" err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a:t>2</a:t>
                        </a:r>
                        <a:endParaRPr lang="en-US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endParaRPr>
                      </a:p>
                      <a:p>
                        <a:r>
                          <a:rPr lang="en-US" i="1" dirty="0" err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a:t>n</a:t>
                        </a:r>
                        <a:r>
                          <a:rPr lang="en-US" sz="2000" baseline="-25000" dirty="0" err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a:t>2</a:t>
                        </a:r>
                        <a:endParaRPr lang="cs-CZ" baseline="-25000" dirty="0">
                          <a:solidFill>
                            <a:schemeClr val="accent6">
                              <a:lumMod val="50000"/>
                            </a:schemeClr>
                          </a:solidFill>
                        </a:endParaRPr>
                      </a:p>
                    </p:txBody>
                  </p:sp>
                  <p:cxnSp>
                    <p:nvCxnSpPr>
                      <p:cNvPr id="60" name="Přímá spojovací čára 59"/>
                      <p:cNvCxnSpPr/>
                      <p:nvPr/>
                    </p:nvCxnSpPr>
                    <p:spPr>
                      <a:xfrm rot="10800000">
                        <a:off x="1285852" y="3143247"/>
                        <a:ext cx="2857520" cy="0"/>
                      </a:xfrm>
                      <a:prstGeom prst="line">
                        <a:avLst/>
                      </a:prstGeom>
                      <a:ln w="12700">
                        <a:headEnd type="arrow" w="med" len="med"/>
                        <a:tailEnd type="none" w="med" len="med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5" name="Přímá spojovací čára 54"/>
                    <p:cNvCxnSpPr/>
                    <p:nvPr/>
                  </p:nvCxnSpPr>
                  <p:spPr>
                    <a:xfrm rot="5400000">
                      <a:off x="1974773" y="3143306"/>
                      <a:ext cx="252000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Přímá spojovací čára 55"/>
                    <p:cNvCxnSpPr/>
                    <p:nvPr/>
                  </p:nvCxnSpPr>
                  <p:spPr>
                    <a:xfrm rot="5400000">
                      <a:off x="3126248" y="3126372"/>
                      <a:ext cx="252000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1" name="TextovéPole 50"/>
                  <p:cNvSpPr txBox="1"/>
                  <p:nvPr/>
                </p:nvSpPr>
                <p:spPr>
                  <a:xfrm>
                    <a:off x="2941095" y="3286124"/>
                    <a:ext cx="642942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en-US" sz="1600" i="1" dirty="0" err="1" smtClean="0">
                        <a:latin typeface="Cambria Math"/>
                        <a:ea typeface="Cambria Math"/>
                      </a:rPr>
                      <a:t>x</a:t>
                    </a:r>
                    <a:r>
                      <a:rPr lang="en-US" sz="1600" dirty="0" err="1" smtClean="0">
                        <a:latin typeface="Cambria Math"/>
                        <a:ea typeface="Cambria Math"/>
                      </a:rPr>
                      <a:t>+ℓ</a:t>
                    </a:r>
                    <a:endParaRPr lang="cs-CZ" sz="1400" dirty="0"/>
                  </a:p>
                </p:txBody>
              </p:sp>
              <p:sp>
                <p:nvSpPr>
                  <p:cNvPr id="52" name="TextovéPole 51"/>
                  <p:cNvSpPr txBox="1"/>
                  <p:nvPr/>
                </p:nvSpPr>
                <p:spPr>
                  <a:xfrm>
                    <a:off x="1731414" y="3286124"/>
                    <a:ext cx="642942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en-US" sz="1600" i="1" dirty="0" smtClean="0">
                        <a:latin typeface="Cambria Math"/>
                        <a:ea typeface="Cambria Math"/>
                      </a:rPr>
                      <a:t>x– </a:t>
                    </a:r>
                    <a:r>
                      <a:rPr lang="en-US" sz="1600" dirty="0" smtClean="0">
                        <a:latin typeface="Cambria Math"/>
                        <a:ea typeface="Cambria Math"/>
                      </a:rPr>
                      <a:t>ℓ</a:t>
                    </a:r>
                    <a:endParaRPr lang="cs-CZ" sz="1400" dirty="0"/>
                  </a:p>
                </p:txBody>
              </p:sp>
              <p:sp>
                <p:nvSpPr>
                  <p:cNvPr id="53" name="TextovéPole 52"/>
                  <p:cNvSpPr txBox="1"/>
                  <p:nvPr/>
                </p:nvSpPr>
                <p:spPr>
                  <a:xfrm>
                    <a:off x="2474897" y="3286124"/>
                    <a:ext cx="357190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en-US" sz="1600" i="1" dirty="0" smtClean="0">
                        <a:latin typeface="Cambria Math"/>
                        <a:ea typeface="Cambria Math"/>
                      </a:rPr>
                      <a:t>x</a:t>
                    </a:r>
                    <a:endParaRPr lang="cs-CZ" sz="1400" i="1" dirty="0"/>
                  </a:p>
                </p:txBody>
              </p:sp>
            </p:grpSp>
            <p:sp>
              <p:nvSpPr>
                <p:cNvPr id="83" name="TextovéPole 82"/>
                <p:cNvSpPr txBox="1"/>
                <p:nvPr/>
              </p:nvSpPr>
              <p:spPr>
                <a:xfrm>
                  <a:off x="2189145" y="571480"/>
                  <a:ext cx="92869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600" i="1" dirty="0" err="1" smtClean="0">
                      <a:solidFill>
                        <a:srgbClr val="5C0000"/>
                      </a:solidFill>
                      <a:latin typeface="Cambria Math" pitchFamily="18" charset="0"/>
                      <a:ea typeface="Cambria Math" pitchFamily="18" charset="0"/>
                    </a:rPr>
                    <a:t>T</a:t>
                  </a:r>
                  <a:r>
                    <a:rPr lang="en-US" sz="1600" baseline="-25000" dirty="0" err="1" smtClean="0">
                      <a:solidFill>
                        <a:srgbClr val="5C0000"/>
                      </a:solidFill>
                    </a:rPr>
                    <a:t>1</a:t>
                  </a:r>
                  <a:r>
                    <a:rPr lang="en-US" sz="1600" baseline="-25000" dirty="0" smtClean="0">
                      <a:solidFill>
                        <a:srgbClr val="5C0000"/>
                      </a:solidFill>
                    </a:rPr>
                    <a:t>    </a:t>
                  </a:r>
                  <a:r>
                    <a:rPr lang="en-US" dirty="0" smtClean="0"/>
                    <a:t>&gt;  </a:t>
                  </a:r>
                  <a:r>
                    <a:rPr lang="en-US" sz="1600" i="1" dirty="0" err="1" smtClean="0">
                      <a:solidFill>
                        <a:srgbClr val="5C0000"/>
                      </a:solidFill>
                      <a:latin typeface="Cambria Math" pitchFamily="18" charset="0"/>
                      <a:ea typeface="Cambria Math" pitchFamily="18" charset="0"/>
                    </a:rPr>
                    <a:t>T</a:t>
                  </a:r>
                  <a:r>
                    <a:rPr lang="en-US" sz="1600" baseline="-25000" dirty="0" err="1" smtClean="0">
                      <a:solidFill>
                        <a:srgbClr val="5C0000"/>
                      </a:solidFill>
                    </a:rPr>
                    <a:t>2</a:t>
                  </a:r>
                  <a:endParaRPr lang="cs-CZ" sz="1400" dirty="0"/>
                </a:p>
              </p:txBody>
            </p:sp>
          </p:grpSp>
          <p:cxnSp>
            <p:nvCxnSpPr>
              <p:cNvPr id="86" name="Přímá spojovací šipka 85"/>
              <p:cNvCxnSpPr/>
              <p:nvPr/>
            </p:nvCxnSpPr>
            <p:spPr>
              <a:xfrm rot="10800000">
                <a:off x="2055299" y="2285992"/>
                <a:ext cx="612000" cy="1588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ovací šipka 86"/>
              <p:cNvCxnSpPr/>
              <p:nvPr/>
            </p:nvCxnSpPr>
            <p:spPr>
              <a:xfrm flipV="1">
                <a:off x="1928794" y="1857364"/>
                <a:ext cx="900000" cy="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TextovéPole 89"/>
          <p:cNvSpPr txBox="1"/>
          <p:nvPr/>
        </p:nvSpPr>
        <p:spPr>
          <a:xfrm>
            <a:off x="428596" y="4000504"/>
            <a:ext cx="4000528" cy="857533"/>
          </a:xfrm>
          <a:prstGeom prst="rect">
            <a:avLst/>
          </a:prstGeom>
          <a:solidFill>
            <a:srgbClr val="FFFFDD"/>
          </a:solidFill>
          <a:ln w="12700">
            <a:noFill/>
          </a:ln>
        </p:spPr>
        <p:txBody>
          <a:bodyPr wrap="square" lIns="108000" tIns="36000" rIns="36000" bIns="36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 smtClean="0"/>
              <a:t>V</a:t>
            </a:r>
            <a:r>
              <a:rPr lang="cs-CZ" sz="1400" dirty="0" smtClean="0"/>
              <a:t> těchto úvahách bereme </a:t>
            </a:r>
            <a:r>
              <a:rPr lang="cs-CZ" sz="1600" i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200" b="1" dirty="0" smtClean="0">
                <a:solidFill>
                  <a:schemeClr val="accent5">
                    <a:lumMod val="50000"/>
                  </a:schemeClr>
                </a:solidFill>
                <a:latin typeface="Arial Narrow"/>
              </a:rPr>
              <a:t>≡</a:t>
            </a: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600" i="1" dirty="0" err="1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600" baseline="-25000" dirty="0" err="1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 = (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l-GR" sz="1600" i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κ</a:t>
            </a:r>
            <a:r>
              <a:rPr lang="en-US" sz="1600" i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T/m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n-US" sz="1600" baseline="30000" dirty="0" smtClean="0">
                <a:solidFill>
                  <a:schemeClr val="accent5">
                    <a:lumMod val="50000"/>
                  </a:schemeClr>
                </a:solidFill>
              </a:rPr>
              <a:t>(1/2</a:t>
            </a:r>
            <a:r>
              <a:rPr lang="en-US" sz="1600" baseline="30000" dirty="0" smtClean="0"/>
              <a:t>) </a:t>
            </a:r>
            <a:endParaRPr lang="cs-CZ" sz="1400" dirty="0" smtClean="0"/>
          </a:p>
          <a:p>
            <a:pPr>
              <a:spcAft>
                <a:spcPts val="600"/>
              </a:spcAft>
            </a:pPr>
            <a:r>
              <a:rPr lang="cs-CZ" sz="1400" dirty="0" smtClean="0"/>
              <a:t>neboť </a:t>
            </a:r>
            <a:r>
              <a:rPr lang="en-US" sz="1400" dirty="0" smtClean="0"/>
              <a:t> </a:t>
            </a:r>
            <a:r>
              <a:rPr lang="en-US" sz="1400" dirty="0" err="1" smtClean="0"/>
              <a:t>fakticky</a:t>
            </a:r>
            <a:r>
              <a:rPr lang="cs-CZ" sz="1400" dirty="0" smtClean="0"/>
              <a:t> pracujeme se středními hodnotami kinetické energie 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en-US" sz="1600" i="1" dirty="0" err="1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1600" baseline="-25000" dirty="0" err="1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&gt; = </a:t>
            </a:r>
            <a:r>
              <a:rPr lang="cs-CZ" sz="1600" i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m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cs-CZ" sz="1600" i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en-US" sz="1600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&gt;/2 </a:t>
            </a:r>
            <a:endParaRPr lang="cs-CZ" sz="1600" dirty="0" smtClean="0"/>
          </a:p>
        </p:txBody>
      </p:sp>
      <p:sp>
        <p:nvSpPr>
          <p:cNvPr id="103" name="TextovéPole 102"/>
          <p:cNvSpPr txBox="1"/>
          <p:nvPr/>
        </p:nvSpPr>
        <p:spPr>
          <a:xfrm>
            <a:off x="5648848" y="142852"/>
            <a:ext cx="3137994" cy="400110"/>
          </a:xfrm>
          <a:prstGeom prst="rect">
            <a:avLst/>
          </a:prstGeom>
          <a:solidFill>
            <a:srgbClr val="FBF3F3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Tepelná vodivost kovů  </a:t>
            </a:r>
            <a:r>
              <a:rPr lang="cs-CZ" sz="2000" i="1" dirty="0" smtClean="0">
                <a:solidFill>
                  <a:schemeClr val="accent6">
                    <a:lumMod val="50000"/>
                  </a:schemeClr>
                </a:solidFill>
              </a:rPr>
              <a:t>- 3</a:t>
            </a:r>
            <a:endParaRPr lang="cs-CZ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57158" y="3214686"/>
            <a:ext cx="4143404" cy="677108"/>
          </a:xfrm>
          <a:prstGeom prst="rect">
            <a:avLst/>
          </a:prstGeom>
          <a:solidFill>
            <a:srgbClr val="EFFAFF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  <a:ea typeface="Cambria Math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</a:rPr>
              <a:t>ℓ</a:t>
            </a:r>
            <a:r>
              <a:rPr lang="cs-CZ" sz="2000" dirty="0" smtClean="0">
                <a:solidFill>
                  <a:srgbClr val="FF0000"/>
                </a:solidFill>
                <a:latin typeface="Cambria Math"/>
                <a:ea typeface="Cambria Math"/>
              </a:rPr>
              <a:t> = </a:t>
            </a:r>
            <a:r>
              <a:rPr lang="cs-CZ" sz="20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v .</a:t>
            </a:r>
            <a:r>
              <a:rPr lang="el-GR" sz="20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τ</a:t>
            </a:r>
            <a:r>
              <a:rPr lang="en-US" sz="20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  </a:t>
            </a:r>
            <a:r>
              <a:rPr lang="cs-CZ" sz="1600" dirty="0" smtClean="0">
                <a:ea typeface="Cambria Math"/>
              </a:rPr>
              <a:t>se nazývá</a:t>
            </a:r>
            <a:r>
              <a:rPr lang="en-US" sz="1600" dirty="0" smtClean="0">
                <a:solidFill>
                  <a:srgbClr val="FF0000"/>
                </a:solidFill>
                <a:ea typeface="Cambria Math"/>
              </a:rPr>
              <a:t> 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ea typeface="Cambria Math"/>
              </a:rPr>
              <a:t>st</a:t>
            </a:r>
            <a:r>
              <a:rPr lang="cs-CZ" i="1" dirty="0" err="1" smtClean="0">
                <a:solidFill>
                  <a:schemeClr val="accent2">
                    <a:lumMod val="75000"/>
                  </a:schemeClr>
                </a:solidFill>
                <a:ea typeface="Cambria Math"/>
              </a:rPr>
              <a:t>řední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  <a:ea typeface="Cambria Math"/>
              </a:rPr>
              <a:t> volná dráha</a:t>
            </a:r>
          </a:p>
          <a:p>
            <a:pPr algn="ctr"/>
            <a:r>
              <a:rPr lang="cs-CZ" sz="1100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( na této vzdálenosti dochází k předávání energie mezi molekulami )</a:t>
            </a:r>
            <a:r>
              <a:rPr lang="en-US" i="1" dirty="0" smtClean="0">
                <a:solidFill>
                  <a:srgbClr val="FF0000"/>
                </a:solidFill>
                <a:latin typeface="Cambria Math"/>
                <a:ea typeface="Cambria Math"/>
              </a:rPr>
              <a:t>   </a:t>
            </a:r>
            <a:endParaRPr lang="cs-CZ" dirty="0"/>
          </a:p>
        </p:txBody>
      </p:sp>
      <p:graphicFrame>
        <p:nvGraphicFramePr>
          <p:cNvPr id="69" name="Objekt 68"/>
          <p:cNvGraphicFramePr>
            <a:graphicFrameLocks noChangeAspect="1"/>
          </p:cNvGraphicFramePr>
          <p:nvPr/>
        </p:nvGraphicFramePr>
        <p:xfrm>
          <a:off x="928661" y="5107002"/>
          <a:ext cx="2882449" cy="750890"/>
        </p:xfrm>
        <a:graphic>
          <a:graphicData uri="http://schemas.openxmlformats.org/presentationml/2006/ole">
            <p:oleObj spid="_x0000_s28684" name="Rovnice" r:id="rId5" imgW="1511280" imgH="393480" progId="Equation.3">
              <p:embed/>
            </p:oleObj>
          </a:graphicData>
        </a:graphic>
      </p:graphicFrame>
      <p:grpSp>
        <p:nvGrpSpPr>
          <p:cNvPr id="73" name="Skupina 72"/>
          <p:cNvGrpSpPr/>
          <p:nvPr/>
        </p:nvGrpSpPr>
        <p:grpSpPr>
          <a:xfrm>
            <a:off x="4286248" y="785794"/>
            <a:ext cx="4429156" cy="5286412"/>
            <a:chOff x="4286248" y="785794"/>
            <a:chExt cx="4429156" cy="5286412"/>
          </a:xfrm>
        </p:grpSpPr>
        <p:grpSp>
          <p:nvGrpSpPr>
            <p:cNvPr id="40" name="Skupina 39"/>
            <p:cNvGrpSpPr/>
            <p:nvPr/>
          </p:nvGrpSpPr>
          <p:grpSpPr>
            <a:xfrm>
              <a:off x="5143504" y="785794"/>
              <a:ext cx="3571900" cy="5286412"/>
              <a:chOff x="642910" y="857232"/>
              <a:chExt cx="3357586" cy="5072098"/>
            </a:xfrm>
          </p:grpSpPr>
          <p:sp>
            <p:nvSpPr>
              <p:cNvPr id="41" name="Zaoblený obdélník 40"/>
              <p:cNvSpPr/>
              <p:nvPr/>
            </p:nvSpPr>
            <p:spPr>
              <a:xfrm>
                <a:off x="642910" y="857232"/>
                <a:ext cx="3357586" cy="5072098"/>
              </a:xfrm>
              <a:prstGeom prst="roundRect">
                <a:avLst>
                  <a:gd name="adj" fmla="val 8093"/>
                </a:avLst>
              </a:prstGeom>
              <a:solidFill>
                <a:srgbClr val="EFFFFA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TextovéPole 41"/>
              <p:cNvSpPr txBox="1"/>
              <p:nvPr/>
            </p:nvSpPr>
            <p:spPr>
              <a:xfrm>
                <a:off x="714348" y="928670"/>
                <a:ext cx="307183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 smtClean="0"/>
                  <a:t>Tepeln</a:t>
                </a:r>
                <a:r>
                  <a:rPr lang="cs-CZ" sz="1600" dirty="0" smtClean="0"/>
                  <a:t>ý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tok</a:t>
                </a:r>
                <a:r>
                  <a:rPr lang="cs-CZ" sz="1600" dirty="0" smtClean="0"/>
                  <a:t> </a:t>
                </a:r>
                <a:r>
                  <a:rPr lang="cs-CZ" sz="1600" b="1" i="1" dirty="0" err="1" smtClean="0">
                    <a:latin typeface="Cambria Math" pitchFamily="18" charset="0"/>
                    <a:ea typeface="Cambria Math" pitchFamily="18" charset="0"/>
                  </a:rPr>
                  <a:t>j</a:t>
                </a:r>
                <a:r>
                  <a:rPr lang="cs-CZ" sz="1600" baseline="-25000" dirty="0" err="1" smtClean="0"/>
                  <a:t>Q</a:t>
                </a:r>
                <a:r>
                  <a:rPr lang="cs-CZ" sz="1600" baseline="-25000" dirty="0" smtClean="0"/>
                  <a:t> </a:t>
                </a:r>
                <a:r>
                  <a:rPr lang="cs-CZ" sz="1600" dirty="0" smtClean="0"/>
                  <a:t> plochou v bodě </a:t>
                </a:r>
                <a:r>
                  <a:rPr lang="cs-CZ" sz="1600" i="1" dirty="0" smtClean="0">
                    <a:latin typeface="Cambria Math" pitchFamily="18" charset="0"/>
                    <a:ea typeface="Cambria Math" pitchFamily="18" charset="0"/>
                  </a:rPr>
                  <a:t>x</a:t>
                </a:r>
                <a:r>
                  <a:rPr lang="cs-CZ" sz="1600" dirty="0" smtClean="0"/>
                  <a:t> je</a:t>
                </a:r>
                <a:r>
                  <a:rPr lang="cs-CZ" sz="1400" dirty="0" smtClean="0"/>
                  <a:t> </a:t>
                </a:r>
                <a:endParaRPr lang="cs-CZ" sz="1400" dirty="0"/>
              </a:p>
            </p:txBody>
          </p:sp>
          <p:graphicFrame>
            <p:nvGraphicFramePr>
              <p:cNvPr id="44" name="Objekt 43"/>
              <p:cNvGraphicFramePr>
                <a:graphicFrameLocks noChangeAspect="1"/>
              </p:cNvGraphicFramePr>
              <p:nvPr/>
            </p:nvGraphicFramePr>
            <p:xfrm>
              <a:off x="774700" y="1357313"/>
              <a:ext cx="2857500" cy="571500"/>
            </p:xfrm>
            <a:graphic>
              <a:graphicData uri="http://schemas.openxmlformats.org/presentationml/2006/ole">
                <p:oleObj spid="_x0000_s28679" name="Rovnice" r:id="rId6" imgW="1968480" imgH="393480" progId="Equation.3">
                  <p:embed/>
                </p:oleObj>
              </a:graphicData>
            </a:graphic>
          </p:graphicFrame>
          <p:sp>
            <p:nvSpPr>
              <p:cNvPr id="45" name="TextovéPole 44"/>
              <p:cNvSpPr txBox="1"/>
              <p:nvPr/>
            </p:nvSpPr>
            <p:spPr>
              <a:xfrm>
                <a:off x="857224" y="1963123"/>
                <a:ext cx="2786082" cy="1063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Energie částice</a:t>
                </a:r>
                <a:r>
                  <a:rPr lang="cs-CZ" dirty="0" smtClean="0"/>
                  <a:t> </a:t>
                </a:r>
                <a:r>
                  <a:rPr lang="el-GR" i="1" dirty="0" smtClean="0">
                    <a:latin typeface="Cambria Math"/>
                    <a:ea typeface="Cambria Math"/>
                  </a:rPr>
                  <a:t>ε</a:t>
                </a:r>
                <a:r>
                  <a:rPr lang="cs-CZ" i="1" dirty="0" smtClean="0">
                    <a:latin typeface="Cambria Math"/>
                    <a:ea typeface="Cambria Math"/>
                  </a:rPr>
                  <a:t> </a:t>
                </a:r>
                <a:r>
                  <a:rPr lang="cs-CZ" sz="1600" i="1" dirty="0" smtClean="0">
                    <a:latin typeface="Cambria Math"/>
                    <a:ea typeface="Cambria Math"/>
                  </a:rPr>
                  <a:t>= </a:t>
                </a:r>
                <a:r>
                  <a:rPr lang="cs-CZ" sz="1600" i="1" dirty="0" err="1" smtClean="0">
                    <a:latin typeface="Cambria Math"/>
                    <a:ea typeface="Cambria Math"/>
                  </a:rPr>
                  <a:t>C</a:t>
                </a:r>
                <a:r>
                  <a:rPr lang="cs-CZ" sz="1600" i="1" baseline="-25000" dirty="0" err="1" smtClean="0">
                    <a:latin typeface="Cambria Math"/>
                    <a:ea typeface="Cambria Math"/>
                  </a:rPr>
                  <a:t>v</a:t>
                </a:r>
                <a:r>
                  <a:rPr lang="cs-CZ" sz="1600" i="1" dirty="0" err="1" smtClean="0">
                    <a:latin typeface="Cambria Math"/>
                    <a:ea typeface="Cambria Math"/>
                  </a:rPr>
                  <a:t>T</a:t>
                </a:r>
                <a:r>
                  <a:rPr lang="cs-CZ" sz="1600" i="1" dirty="0" smtClean="0">
                    <a:latin typeface="Cambria Math"/>
                    <a:ea typeface="Cambria Math"/>
                  </a:rPr>
                  <a:t>/N</a:t>
                </a:r>
                <a:r>
                  <a:rPr lang="cs-CZ" sz="1600" i="1" baseline="-25000" dirty="0" smtClean="0">
                    <a:latin typeface="Cambria Math"/>
                    <a:ea typeface="Cambria Math"/>
                  </a:rPr>
                  <a:t>A  </a:t>
                </a:r>
                <a:r>
                  <a:rPr lang="cs-CZ" dirty="0" smtClean="0"/>
                  <a:t>,</a:t>
                </a:r>
                <a:r>
                  <a:rPr lang="cs-CZ" sz="1600" i="1" baseline="-25000" dirty="0" smtClean="0">
                    <a:latin typeface="Cambria Math"/>
                    <a:ea typeface="Cambria Math"/>
                  </a:rPr>
                  <a:t> </a:t>
                </a:r>
                <a:r>
                  <a:rPr lang="cs-CZ" sz="1400" dirty="0" smtClean="0"/>
                  <a:t>kde   </a:t>
                </a:r>
                <a:r>
                  <a:rPr lang="cs-CZ" sz="1400" i="1" dirty="0" err="1" smtClean="0">
                    <a:latin typeface="Cambria Math"/>
                    <a:ea typeface="Cambria Math"/>
                  </a:rPr>
                  <a:t>C</a:t>
                </a:r>
                <a:r>
                  <a:rPr lang="cs-CZ" sz="1400" baseline="-25000" dirty="0" err="1" smtClean="0">
                    <a:latin typeface="Cambria Math"/>
                    <a:ea typeface="Cambria Math"/>
                  </a:rPr>
                  <a:t>v</a:t>
                </a:r>
                <a:r>
                  <a:rPr lang="cs-CZ" sz="1400" i="1" baseline="-25000" dirty="0" smtClean="0">
                    <a:latin typeface="Cambria Math"/>
                    <a:ea typeface="Cambria Math"/>
                  </a:rPr>
                  <a:t>   </a:t>
                </a:r>
                <a:r>
                  <a:rPr lang="cs-CZ" sz="1400" dirty="0" smtClean="0"/>
                  <a:t>je molární měrné teplo,</a:t>
                </a:r>
              </a:p>
              <a:p>
                <a:r>
                  <a:rPr lang="cs-CZ" sz="1400" i="1" dirty="0" smtClean="0">
                    <a:latin typeface="Cambria Math"/>
                    <a:ea typeface="Cambria Math"/>
                  </a:rPr>
                  <a:t> N</a:t>
                </a:r>
                <a:r>
                  <a:rPr lang="cs-CZ" sz="1400" baseline="-25000" dirty="0" smtClean="0">
                    <a:latin typeface="Cambria Math"/>
                    <a:ea typeface="Cambria Math"/>
                  </a:rPr>
                  <a:t>A  </a:t>
                </a:r>
                <a:r>
                  <a:rPr lang="cs-CZ" sz="1400" dirty="0" smtClean="0"/>
                  <a:t>je </a:t>
                </a:r>
                <a:r>
                  <a:rPr lang="cs-CZ" sz="1400" dirty="0" err="1" smtClean="0"/>
                  <a:t>Avogadrovo</a:t>
                </a:r>
                <a:r>
                  <a:rPr lang="cs-CZ" sz="1400" dirty="0" smtClean="0"/>
                  <a:t> číslo.</a:t>
                </a:r>
              </a:p>
              <a:p>
                <a:r>
                  <a:rPr lang="cs-CZ" sz="400" dirty="0" smtClean="0"/>
                  <a:t> </a:t>
                </a:r>
                <a:endParaRPr lang="cs-CZ" sz="1200" dirty="0" smtClean="0"/>
              </a:p>
              <a:p>
                <a:r>
                  <a:rPr lang="cs-CZ" sz="1600" dirty="0" smtClean="0"/>
                  <a:t>Dosazením</a:t>
                </a:r>
                <a:endParaRPr lang="cs-CZ" sz="1600" baseline="-25000" dirty="0"/>
              </a:p>
            </p:txBody>
          </p:sp>
          <p:graphicFrame>
            <p:nvGraphicFramePr>
              <p:cNvPr id="46" name="Objekt 45"/>
              <p:cNvGraphicFramePr>
                <a:graphicFrameLocks noChangeAspect="1"/>
              </p:cNvGraphicFramePr>
              <p:nvPr/>
            </p:nvGraphicFramePr>
            <p:xfrm>
              <a:off x="1069975" y="3071813"/>
              <a:ext cx="2498725" cy="642937"/>
            </p:xfrm>
            <a:graphic>
              <a:graphicData uri="http://schemas.openxmlformats.org/presentationml/2006/ole">
                <p:oleObj spid="_x0000_s28680" name="Rovnice" r:id="rId7" imgW="1726920" imgH="444240" progId="Equation.3">
                  <p:embed/>
                </p:oleObj>
              </a:graphicData>
            </a:graphic>
          </p:graphicFrame>
          <p:sp>
            <p:nvSpPr>
              <p:cNvPr id="47" name="TextovéPole 46"/>
              <p:cNvSpPr txBox="1"/>
              <p:nvPr/>
            </p:nvSpPr>
            <p:spPr>
              <a:xfrm>
                <a:off x="857224" y="3804826"/>
                <a:ext cx="26432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Protože</a:t>
                </a:r>
              </a:p>
            </p:txBody>
          </p:sp>
          <p:graphicFrame>
            <p:nvGraphicFramePr>
              <p:cNvPr id="48" name="Objekt 47"/>
              <p:cNvGraphicFramePr>
                <a:graphicFrameLocks noChangeAspect="1"/>
              </p:cNvGraphicFramePr>
              <p:nvPr/>
            </p:nvGraphicFramePr>
            <p:xfrm>
              <a:off x="1785918" y="3714752"/>
              <a:ext cx="1857388" cy="1038878"/>
            </p:xfrm>
            <a:graphic>
              <a:graphicData uri="http://schemas.openxmlformats.org/presentationml/2006/ole">
                <p:oleObj spid="_x0000_s28681" name="Rovnice" r:id="rId8" imgW="1498320" imgH="838080" progId="Equation.3">
                  <p:embed/>
                </p:oleObj>
              </a:graphicData>
            </a:graphic>
          </p:graphicFrame>
          <p:sp>
            <p:nvSpPr>
              <p:cNvPr id="66" name="TextovéPole 65"/>
              <p:cNvSpPr txBox="1"/>
              <p:nvPr/>
            </p:nvSpPr>
            <p:spPr>
              <a:xfrm>
                <a:off x="857224" y="4714884"/>
                <a:ext cx="26432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dostáváme</a:t>
                </a:r>
              </a:p>
            </p:txBody>
          </p:sp>
          <p:graphicFrame>
            <p:nvGraphicFramePr>
              <p:cNvPr id="67" name="Objekt 66"/>
              <p:cNvGraphicFramePr>
                <a:graphicFrameLocks noChangeAspect="1"/>
              </p:cNvGraphicFramePr>
              <p:nvPr/>
            </p:nvGraphicFramePr>
            <p:xfrm>
              <a:off x="987616" y="5035228"/>
              <a:ext cx="2726340" cy="607734"/>
            </p:xfrm>
            <a:graphic>
              <a:graphicData uri="http://schemas.openxmlformats.org/presentationml/2006/ole">
                <p:oleObj spid="_x0000_s28682" name="Rovnice" r:id="rId9" imgW="1765080" imgH="393480" progId="Equation.3">
                  <p:embed/>
                </p:oleObj>
              </a:graphicData>
            </a:graphic>
          </p:graphicFrame>
        </p:grpSp>
        <p:sp>
          <p:nvSpPr>
            <p:cNvPr id="70" name="Šipka doleva 69"/>
            <p:cNvSpPr/>
            <p:nvPr/>
          </p:nvSpPr>
          <p:spPr>
            <a:xfrm>
              <a:off x="4286248" y="5354124"/>
              <a:ext cx="714380" cy="188595"/>
            </a:xfrm>
            <a:prstGeom prst="lef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4" name="Zástupný symbol pro číslo snímku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1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214942" y="142852"/>
            <a:ext cx="3571900" cy="400110"/>
          </a:xfrm>
          <a:prstGeom prst="rect">
            <a:avLst/>
          </a:prstGeom>
          <a:solidFill>
            <a:srgbClr val="FBF3F3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Hlavní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úspěch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6">
                    <a:lumMod val="50000"/>
                  </a:schemeClr>
                </a:solidFill>
              </a:rPr>
              <a:t>Drudeho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modelu</a:t>
            </a:r>
            <a:endParaRPr lang="cs-CZ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14348" y="1000108"/>
            <a:ext cx="7000924" cy="1415772"/>
          </a:xfrm>
          <a:prstGeom prst="rect">
            <a:avLst/>
          </a:prstGeom>
          <a:solidFill>
            <a:srgbClr val="FFFFDD"/>
          </a:solidFill>
        </p:spPr>
        <p:txBody>
          <a:bodyPr wrap="square" rtlCol="0">
            <a:spAutoFit/>
          </a:bodyPr>
          <a:lstStyle/>
          <a:p>
            <a:r>
              <a:rPr lang="de-DE" cap="small" dirty="0" smtClean="0">
                <a:latin typeface="+mj-lt"/>
              </a:rPr>
              <a:t>Gustav Wiedemann </a:t>
            </a:r>
            <a:r>
              <a:rPr lang="cs-CZ" dirty="0" smtClean="0"/>
              <a:t>a</a:t>
            </a:r>
            <a:r>
              <a:rPr lang="de-DE" dirty="0" smtClean="0"/>
              <a:t> </a:t>
            </a:r>
            <a:r>
              <a:rPr lang="de-DE" cap="small" dirty="0" smtClean="0">
                <a:latin typeface="+mj-lt"/>
              </a:rPr>
              <a:t>Rudolph Franz</a:t>
            </a:r>
            <a:r>
              <a:rPr lang="cs-CZ" dirty="0" smtClean="0">
                <a:latin typeface="+mj-lt"/>
              </a:rPr>
              <a:t> </a:t>
            </a:r>
            <a:r>
              <a:rPr lang="cs-CZ" dirty="0" smtClean="0"/>
              <a:t>roku 1853 </a:t>
            </a:r>
            <a:r>
              <a:rPr lang="cs-CZ" i="1" dirty="0" smtClean="0"/>
              <a:t>empiricky zjistili</a:t>
            </a:r>
            <a:r>
              <a:rPr lang="cs-CZ" dirty="0" smtClean="0"/>
              <a:t>, že </a:t>
            </a:r>
            <a:r>
              <a:rPr lang="cs-CZ" i="1" dirty="0" smtClean="0">
                <a:solidFill>
                  <a:srgbClr val="FF0000"/>
                </a:solidFill>
              </a:rPr>
              <a:t>poměr</a:t>
            </a:r>
          </a:p>
          <a:p>
            <a:pPr algn="ctr"/>
            <a:r>
              <a:rPr lang="cs-CZ" sz="2000" i="1" dirty="0" smtClean="0">
                <a:solidFill>
                  <a:srgbClr val="FF0000"/>
                </a:solidFill>
              </a:rPr>
              <a:t> </a:t>
            </a:r>
            <a:r>
              <a:rPr lang="el-GR" sz="24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λ</a:t>
            </a:r>
            <a:r>
              <a:rPr lang="cs-CZ" sz="24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/</a:t>
            </a:r>
            <a:r>
              <a:rPr lang="el-GR" sz="24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σ</a:t>
            </a:r>
            <a:r>
              <a:rPr lang="cs-CZ" sz="2400" i="1" dirty="0" smtClean="0">
                <a:solidFill>
                  <a:srgbClr val="FF0000"/>
                </a:solidFill>
                <a:latin typeface="Cambria Math"/>
                <a:ea typeface="Cambria Math"/>
              </a:rPr>
              <a:t>  </a:t>
            </a:r>
            <a:endParaRPr lang="cs-CZ" sz="2000" i="1" dirty="0" smtClean="0">
              <a:solidFill>
                <a:srgbClr val="FF0000"/>
              </a:solidFill>
              <a:latin typeface="Cambria Math"/>
              <a:ea typeface="Cambria Math"/>
            </a:endParaRPr>
          </a:p>
          <a:p>
            <a:r>
              <a:rPr lang="cs-CZ" dirty="0" smtClean="0">
                <a:latin typeface="+mj-lt"/>
                <a:ea typeface="Cambria Math"/>
              </a:rPr>
              <a:t>je </a:t>
            </a:r>
            <a:r>
              <a:rPr lang="cs-CZ" i="1" dirty="0" smtClean="0">
                <a:solidFill>
                  <a:srgbClr val="FF0000"/>
                </a:solidFill>
                <a:latin typeface="+mj-lt"/>
                <a:ea typeface="Cambria Math"/>
              </a:rPr>
              <a:t>pro většinu kovů </a:t>
            </a:r>
            <a:r>
              <a:rPr lang="cs-CZ" dirty="0" smtClean="0">
                <a:latin typeface="+mj-lt"/>
                <a:ea typeface="Cambria Math"/>
              </a:rPr>
              <a:t>při dané teplotě </a:t>
            </a:r>
            <a:r>
              <a:rPr lang="cs-CZ" i="1" dirty="0" smtClean="0">
                <a:solidFill>
                  <a:srgbClr val="FF0000"/>
                </a:solidFill>
                <a:latin typeface="+mj-lt"/>
                <a:ea typeface="Cambria Math"/>
              </a:rPr>
              <a:t>přibližně stejný</a:t>
            </a:r>
            <a:r>
              <a:rPr lang="cs-CZ" i="1" dirty="0" smtClean="0">
                <a:latin typeface="+mj-lt"/>
                <a:ea typeface="Cambria Math"/>
              </a:rPr>
              <a:t>.</a:t>
            </a:r>
          </a:p>
          <a:p>
            <a:endParaRPr lang="cs-CZ" sz="800" i="1" dirty="0" smtClean="0">
              <a:latin typeface="+mj-lt"/>
              <a:ea typeface="Cambria Math"/>
            </a:endParaRPr>
          </a:p>
          <a:p>
            <a:r>
              <a:rPr lang="cs-CZ" cap="small" dirty="0" err="1" smtClean="0"/>
              <a:t>Ludwig</a:t>
            </a:r>
            <a:r>
              <a:rPr lang="de-DE" cap="small" dirty="0" smtClean="0"/>
              <a:t> </a:t>
            </a:r>
            <a:r>
              <a:rPr lang="cs-CZ" cap="small" dirty="0" smtClean="0"/>
              <a:t>Lorenz  1872 </a:t>
            </a:r>
            <a:r>
              <a:rPr lang="cs-CZ" dirty="0" smtClean="0"/>
              <a:t>zjistil, že</a:t>
            </a:r>
            <a:r>
              <a:rPr lang="en-US" dirty="0" smtClean="0"/>
              <a:t> </a:t>
            </a:r>
            <a:r>
              <a:rPr lang="en-US" dirty="0" err="1" smtClean="0"/>
              <a:t>tento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pom</a:t>
            </a:r>
            <a:r>
              <a:rPr lang="cs-CZ" i="1" dirty="0" err="1" smtClean="0">
                <a:solidFill>
                  <a:srgbClr val="FF0000"/>
                </a:solidFill>
              </a:rPr>
              <a:t>ěr</a:t>
            </a:r>
            <a:r>
              <a:rPr lang="cs-CZ" i="1" dirty="0" smtClean="0">
                <a:solidFill>
                  <a:srgbClr val="FF0000"/>
                </a:solidFill>
              </a:rPr>
              <a:t> je úměrný T.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14348" y="500042"/>
            <a:ext cx="350046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A13FF"/>
                </a:solidFill>
                <a:latin typeface="Comic Sans MS" pitchFamily="66" charset="0"/>
              </a:rPr>
              <a:t>Wiedemannův</a:t>
            </a:r>
            <a:r>
              <a:rPr lang="cs-CZ" dirty="0" smtClean="0">
                <a:solidFill>
                  <a:srgbClr val="0A13FF"/>
                </a:solidFill>
                <a:latin typeface="Comic Sans MS" pitchFamily="66" charset="0"/>
              </a:rPr>
              <a:t> – </a:t>
            </a:r>
            <a:r>
              <a:rPr lang="cs-CZ" dirty="0" err="1" smtClean="0">
                <a:solidFill>
                  <a:srgbClr val="0A13FF"/>
                </a:solidFill>
                <a:latin typeface="Comic Sans MS" pitchFamily="66" charset="0"/>
              </a:rPr>
              <a:t>Franzův</a:t>
            </a:r>
            <a:r>
              <a:rPr lang="cs-CZ" dirty="0" smtClean="0">
                <a:solidFill>
                  <a:srgbClr val="0A13FF"/>
                </a:solidFill>
                <a:latin typeface="Comic Sans MS" pitchFamily="66" charset="0"/>
              </a:rPr>
              <a:t> zákon</a:t>
            </a:r>
            <a:endParaRPr lang="cs-CZ" dirty="0">
              <a:solidFill>
                <a:srgbClr val="0A13FF"/>
              </a:solidFill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14348" y="2857496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A13FF"/>
                </a:solidFill>
              </a:rPr>
              <a:t>Podle našich výpočtů</a:t>
            </a:r>
            <a:endParaRPr lang="cs-CZ" dirty="0">
              <a:solidFill>
                <a:srgbClr val="0A13FF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090863" y="2500306"/>
          <a:ext cx="1409699" cy="1096140"/>
        </p:xfrm>
        <a:graphic>
          <a:graphicData uri="http://schemas.openxmlformats.org/presentationml/2006/ole">
            <p:oleObj spid="_x0000_s33794" name="Rovnice" r:id="rId5" imgW="1028520" imgH="79992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14348" y="378619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Drude</a:t>
            </a:r>
            <a:r>
              <a:rPr lang="cs-CZ" dirty="0" smtClean="0"/>
              <a:t> polož</a:t>
            </a:r>
            <a:r>
              <a:rPr lang="en-US" dirty="0" err="1" smtClean="0"/>
              <a:t>il</a:t>
            </a: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2714612" y="3644900"/>
          <a:ext cx="2928958" cy="651224"/>
        </p:xfrm>
        <a:graphic>
          <a:graphicData uri="http://schemas.openxmlformats.org/presentationml/2006/ole">
            <p:oleObj spid="_x0000_s33795" name="Rovnice" r:id="rId6" imgW="1942920" imgH="431640" progId="Equation.3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68311" y="455986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cs-CZ" dirty="0" err="1" smtClean="0"/>
              <a:t>dosta</a:t>
            </a:r>
            <a:r>
              <a:rPr lang="en-US" dirty="0" smtClean="0"/>
              <a:t>l</a:t>
            </a:r>
            <a:endParaRPr lang="cs-CZ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3000364" y="4357694"/>
          <a:ext cx="2000264" cy="720095"/>
        </p:xfrm>
        <a:graphic>
          <a:graphicData uri="http://schemas.openxmlformats.org/presentationml/2006/ole">
            <p:oleObj spid="_x0000_s33796" name="Rovnice" r:id="rId7" imgW="1269720" imgH="457200" progId="Equation.3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642910" y="5172030"/>
            <a:ext cx="5572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kde </a:t>
            </a:r>
            <a:r>
              <a:rPr lang="cs-CZ" i="1" dirty="0" err="1" smtClean="0">
                <a:latin typeface="Cambria Math" pitchFamily="18" charset="0"/>
                <a:ea typeface="Cambria Math" pitchFamily="18" charset="0"/>
              </a:rPr>
              <a:t>L</a:t>
            </a:r>
            <a:r>
              <a:rPr lang="cs-CZ" baseline="-25000" dirty="0" err="1" smtClean="0"/>
              <a:t>0</a:t>
            </a:r>
            <a:r>
              <a:rPr lang="cs-CZ" dirty="0" smtClean="0"/>
              <a:t> je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Lorenzova konstanta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cs-CZ" sz="2000" i="1" dirty="0" err="1" smtClean="0">
                <a:latin typeface="Cambria Math" pitchFamily="18" charset="0"/>
                <a:ea typeface="Cambria Math" pitchFamily="18" charset="0"/>
              </a:rPr>
              <a:t>L</a:t>
            </a:r>
            <a:r>
              <a:rPr lang="cs-CZ" sz="2000" baseline="-25000" dirty="0" err="1" smtClean="0"/>
              <a:t>0</a:t>
            </a:r>
            <a:r>
              <a:rPr lang="cs-CZ" sz="2000" baseline="-25000" dirty="0" smtClean="0"/>
              <a:t>  </a:t>
            </a:r>
            <a:r>
              <a:rPr lang="cs-CZ" sz="2000" dirty="0" smtClean="0"/>
              <a:t>= </a:t>
            </a:r>
            <a:r>
              <a:rPr lang="en-US" sz="2000" dirty="0" smtClean="0"/>
              <a:t>1.11 ×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W.</a:t>
            </a:r>
            <a:r>
              <a:rPr lang="el-GR" sz="2000" dirty="0" smtClean="0"/>
              <a:t>Ω</a:t>
            </a:r>
            <a:r>
              <a:rPr lang="en-US" sz="2000" dirty="0" smtClean="0"/>
              <a:t>.K</a:t>
            </a:r>
            <a:r>
              <a:rPr lang="en-US" sz="2000" baseline="30000" dirty="0" smtClean="0"/>
              <a:t>-2</a:t>
            </a:r>
            <a:endParaRPr lang="cs-CZ" baseline="30000" dirty="0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3797" name="Rovnice" r:id="rId8" imgW="114120" imgH="215640" progId="Equation.3">
              <p:embed/>
            </p:oleObj>
          </a:graphicData>
        </a:graphic>
      </p:graphicFrame>
      <p:grpSp>
        <p:nvGrpSpPr>
          <p:cNvPr id="17" name="Skupina 16"/>
          <p:cNvGrpSpPr/>
          <p:nvPr/>
        </p:nvGrpSpPr>
        <p:grpSpPr>
          <a:xfrm>
            <a:off x="407960" y="5639060"/>
            <a:ext cx="8143932" cy="861774"/>
            <a:chOff x="407960" y="5715016"/>
            <a:chExt cx="8143932" cy="861774"/>
          </a:xfrm>
        </p:grpSpPr>
        <p:sp>
          <p:nvSpPr>
            <p:cNvPr id="14" name="TextovéPole 13"/>
            <p:cNvSpPr txBox="1"/>
            <p:nvPr/>
          </p:nvSpPr>
          <p:spPr>
            <a:xfrm>
              <a:off x="571472" y="5715016"/>
              <a:ext cx="792961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Poznámka. </a:t>
              </a:r>
              <a:r>
                <a:rPr lang="cs-CZ" sz="1600" dirty="0" smtClean="0"/>
                <a:t>Jestliže </a:t>
              </a:r>
              <a:r>
                <a:rPr lang="cs-CZ" sz="1600" dirty="0" smtClean="0">
                  <a:solidFill>
                    <a:srgbClr val="0000FF"/>
                  </a:solidFill>
                </a:rPr>
                <a:t>místo </a:t>
              </a:r>
              <a:r>
                <a:rPr lang="cs-CZ" sz="1600" i="1" dirty="0" err="1" smtClean="0">
                  <a:solidFill>
                    <a:srgbClr val="0000FF"/>
                  </a:solidFill>
                </a:rPr>
                <a:t>v</a:t>
              </a:r>
              <a:r>
                <a:rPr lang="cs-CZ" baseline="-25000" dirty="0" err="1" smtClean="0">
                  <a:solidFill>
                    <a:srgbClr val="0000FF"/>
                  </a:solidFill>
                </a:rPr>
                <a:t>k</a:t>
              </a:r>
              <a:r>
                <a:rPr lang="cs-CZ" sz="1600" dirty="0" smtClean="0">
                  <a:solidFill>
                    <a:srgbClr val="0000FF"/>
                  </a:solidFill>
                </a:rPr>
                <a:t> vezme střední rychlost </a:t>
              </a:r>
              <a:r>
                <a:rPr lang="cs-CZ" sz="1600" i="1" dirty="0" err="1" smtClean="0">
                  <a:solidFill>
                    <a:srgbClr val="0000FF"/>
                  </a:solidFill>
                </a:rPr>
                <a:t>v</a:t>
              </a:r>
              <a:r>
                <a:rPr lang="cs-CZ" baseline="-25000" dirty="0" err="1" smtClean="0">
                  <a:solidFill>
                    <a:srgbClr val="0000FF"/>
                  </a:solidFill>
                </a:rPr>
                <a:t>s</a:t>
              </a:r>
              <a:r>
                <a:rPr lang="cs-CZ" sz="1600" dirty="0" smtClean="0">
                  <a:solidFill>
                    <a:srgbClr val="0000FF"/>
                  </a:solidFill>
                </a:rPr>
                <a:t> </a:t>
              </a:r>
              <a:r>
                <a:rPr lang="cs-CZ" sz="1600" dirty="0" smtClean="0"/>
                <a:t>, dostáváme hodnotu</a:t>
              </a:r>
              <a:r>
                <a:rPr lang="en-US" sz="1600" dirty="0" smtClean="0"/>
                <a:t> </a:t>
              </a:r>
              <a:endParaRPr lang="cs-CZ" sz="1600" dirty="0" smtClean="0"/>
            </a:p>
            <a:p>
              <a:pPr algn="ctr"/>
              <a:r>
                <a:rPr lang="en-US" i="1" dirty="0" err="1" smtClean="0"/>
                <a:t>L</a:t>
              </a:r>
              <a:r>
                <a:rPr lang="en-US" baseline="-25000" dirty="0" err="1" smtClean="0"/>
                <a:t>0</a:t>
              </a:r>
              <a:r>
                <a:rPr lang="cs-CZ" dirty="0" smtClean="0"/>
                <a:t>= (</a:t>
              </a:r>
              <a:r>
                <a:rPr lang="el-GR" i="1" dirty="0" smtClean="0"/>
                <a:t>π</a:t>
              </a:r>
              <a:r>
                <a:rPr lang="en-US" baseline="30000" dirty="0" smtClean="0"/>
                <a:t>2</a:t>
              </a:r>
              <a:r>
                <a:rPr lang="en-US" dirty="0" smtClean="0"/>
                <a:t>/3).(</a:t>
              </a:r>
              <a:r>
                <a:rPr lang="el-GR" i="1" dirty="0" smtClean="0"/>
                <a:t>κ</a:t>
              </a:r>
              <a:r>
                <a:rPr lang="en-US" dirty="0" smtClean="0"/>
                <a:t>/e)</a:t>
              </a:r>
              <a:r>
                <a:rPr lang="en-US" baseline="30000" dirty="0" smtClean="0"/>
                <a:t>2 </a:t>
              </a:r>
              <a:r>
                <a:rPr lang="en-US" dirty="0" smtClean="0"/>
                <a:t>=</a:t>
              </a:r>
              <a:r>
                <a:rPr lang="cs-CZ" dirty="0" smtClean="0"/>
                <a:t> 2.</a:t>
              </a:r>
              <a:r>
                <a:rPr lang="en-US" dirty="0" smtClean="0"/>
                <a:t>45×10</a:t>
              </a:r>
              <a:r>
                <a:rPr lang="en-US" baseline="30000" dirty="0" smtClean="0"/>
                <a:t>-8</a:t>
              </a:r>
              <a:r>
                <a:rPr lang="en-US" dirty="0" smtClean="0"/>
                <a:t> W.</a:t>
              </a:r>
              <a:r>
                <a:rPr lang="el-GR" dirty="0" smtClean="0"/>
                <a:t>Ω</a:t>
              </a:r>
              <a:r>
                <a:rPr lang="en-US" dirty="0" smtClean="0"/>
                <a:t>.K</a:t>
              </a:r>
              <a:r>
                <a:rPr lang="en-US" baseline="30000" dirty="0" smtClean="0"/>
                <a:t>-2</a:t>
              </a:r>
              <a:r>
                <a:rPr lang="cs-CZ" sz="1600" dirty="0" smtClean="0"/>
                <a:t>,</a:t>
              </a:r>
            </a:p>
            <a:p>
              <a:r>
                <a:rPr lang="cs-CZ" sz="1600" dirty="0" smtClean="0"/>
                <a:t>která je blízká experimentálně zjištěným hodnotám.</a:t>
              </a:r>
              <a:r>
                <a:rPr lang="en-US" sz="1600" dirty="0" smtClean="0"/>
                <a:t> </a:t>
              </a:r>
              <a:endParaRPr lang="cs-CZ" sz="1600" dirty="0"/>
            </a:p>
          </p:txBody>
        </p:sp>
        <p:cxnSp>
          <p:nvCxnSpPr>
            <p:cNvPr id="16" name="Přímá spojovací čára 15"/>
            <p:cNvCxnSpPr/>
            <p:nvPr/>
          </p:nvCxnSpPr>
          <p:spPr>
            <a:xfrm>
              <a:off x="407960" y="5761053"/>
              <a:ext cx="814393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857884" y="3192661"/>
            <a:ext cx="2928958" cy="3077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zde</a:t>
            </a:r>
            <a:r>
              <a:rPr lang="en-US" sz="1400" dirty="0" smtClean="0"/>
              <a:t> je </a:t>
            </a:r>
            <a:r>
              <a:rPr lang="en-US" sz="1400" i="1" dirty="0" smtClean="0"/>
              <a:t>v </a:t>
            </a:r>
            <a:r>
              <a:rPr lang="en-US" sz="1400" dirty="0" smtClean="0"/>
              <a:t>= </a:t>
            </a:r>
            <a:r>
              <a:rPr lang="en-US" sz="1400" i="1" dirty="0" err="1" smtClean="0"/>
              <a:t>v</a:t>
            </a:r>
            <a:r>
              <a:rPr lang="en-US" sz="1400" baseline="-25000" dirty="0" err="1" smtClean="0"/>
              <a:t>k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– </a:t>
            </a:r>
            <a:r>
              <a:rPr lang="en-US" sz="1200" dirty="0" err="1" smtClean="0"/>
              <a:t>st</a:t>
            </a:r>
            <a:r>
              <a:rPr lang="cs-CZ" sz="1200" dirty="0" err="1" smtClean="0"/>
              <a:t>řední</a:t>
            </a:r>
            <a:r>
              <a:rPr lang="cs-CZ" sz="1200" dirty="0" smtClean="0"/>
              <a:t> kvadratická rychlost</a:t>
            </a:r>
            <a:endParaRPr lang="cs-CZ" sz="1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0" y="1764676"/>
          <a:ext cx="8001062" cy="3235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0134"/>
                <a:gridCol w="1750232"/>
                <a:gridCol w="1750232"/>
                <a:gridCol w="1750232"/>
                <a:gridCol w="1750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latin typeface="Cambria" pitchFamily="18" charset="0"/>
                        </a:rPr>
                        <a:t>Prvek</a:t>
                      </a:r>
                      <a:endParaRPr lang="cs-CZ" sz="1600" i="1" dirty="0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latin typeface="Cambria" pitchFamily="18" charset="0"/>
                        </a:rPr>
                        <a:t>273 </a:t>
                      </a:r>
                      <a:r>
                        <a:rPr lang="en-US" sz="1600" i="0" dirty="0" smtClean="0">
                          <a:latin typeface="Cambria" pitchFamily="18" charset="0"/>
                        </a:rPr>
                        <a:t>K</a:t>
                      </a:r>
                      <a:endParaRPr lang="cs-CZ" sz="1600" i="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latin typeface="Cambria" pitchFamily="18" charset="0"/>
                        </a:rPr>
                        <a:t>373 </a:t>
                      </a:r>
                      <a:r>
                        <a:rPr lang="en-US" sz="1600" i="0" dirty="0" smtClean="0">
                          <a:latin typeface="Cambria" pitchFamily="18" charset="0"/>
                        </a:rPr>
                        <a:t>K</a:t>
                      </a:r>
                      <a:endParaRPr lang="cs-CZ" sz="1600" i="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latin typeface="Cambria Math"/>
                          <a:ea typeface="Cambria Math"/>
                        </a:rPr>
                        <a:t>λ</a:t>
                      </a:r>
                      <a:endParaRPr lang="en-US" i="1" dirty="0" smtClean="0">
                        <a:latin typeface="Cambria Math"/>
                        <a:ea typeface="Cambria Math"/>
                      </a:endParaRPr>
                    </a:p>
                    <a:p>
                      <a:pPr algn="ctr"/>
                      <a:r>
                        <a:rPr lang="en-US" dirty="0" smtClean="0">
                          <a:latin typeface="+mj-lt"/>
                          <a:ea typeface="Cambria Math"/>
                        </a:rPr>
                        <a:t>[ W cm</a:t>
                      </a:r>
                      <a:r>
                        <a:rPr lang="en-US" baseline="30000" dirty="0" smtClean="0">
                          <a:latin typeface="+mj-lt"/>
                          <a:ea typeface="Cambria Math"/>
                        </a:rPr>
                        <a:t>-1 </a:t>
                      </a:r>
                      <a:r>
                        <a:rPr lang="en-US" dirty="0" smtClean="0">
                          <a:latin typeface="+mj-lt"/>
                          <a:ea typeface="Cambria Math"/>
                        </a:rPr>
                        <a:t>K</a:t>
                      </a:r>
                      <a:r>
                        <a:rPr lang="en-US" baseline="30000" dirty="0" smtClean="0">
                          <a:latin typeface="+mj-lt"/>
                          <a:ea typeface="Cambria Math"/>
                        </a:rPr>
                        <a:t>-1</a:t>
                      </a:r>
                      <a:r>
                        <a:rPr lang="en-US" dirty="0" smtClean="0">
                          <a:latin typeface="+mj-lt"/>
                          <a:ea typeface="Cambria Math"/>
                        </a:rPr>
                        <a:t>]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>
                          <a:latin typeface="Cambria Math"/>
                          <a:ea typeface="Cambria Math"/>
                        </a:rPr>
                        <a:t>L</a:t>
                      </a:r>
                      <a:r>
                        <a:rPr lang="en-US" i="0" baseline="-25000" dirty="0" err="1" smtClean="0">
                          <a:latin typeface="Cambria Math"/>
                          <a:ea typeface="Cambria Math"/>
                        </a:rPr>
                        <a:t>0</a:t>
                      </a:r>
                      <a:r>
                        <a:rPr lang="en-US" i="1" dirty="0" smtClean="0">
                          <a:latin typeface="Cambria Math"/>
                          <a:ea typeface="Cambria Math"/>
                        </a:rPr>
                        <a:t>=</a:t>
                      </a:r>
                      <a:r>
                        <a:rPr lang="el-GR" i="1" dirty="0" smtClean="0">
                          <a:latin typeface="Cambria Math"/>
                          <a:ea typeface="Cambria Math"/>
                        </a:rPr>
                        <a:t>λ</a:t>
                      </a:r>
                      <a:r>
                        <a:rPr lang="en-US" sz="1050" i="1" dirty="0" smtClean="0"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n-US" i="0" dirty="0" smtClean="0">
                          <a:latin typeface="Cambria Math"/>
                          <a:ea typeface="Cambria Math"/>
                        </a:rPr>
                        <a:t>/</a:t>
                      </a:r>
                      <a:r>
                        <a:rPr lang="el-GR" i="1" dirty="0" smtClean="0">
                          <a:latin typeface="Cambria Math"/>
                          <a:ea typeface="Cambria Math"/>
                        </a:rPr>
                        <a:t>σ</a:t>
                      </a:r>
                      <a:r>
                        <a:rPr lang="en-US" i="1" dirty="0" smtClean="0">
                          <a:latin typeface="Cambria Math"/>
                          <a:ea typeface="Cambria Math"/>
                        </a:rPr>
                        <a:t>T</a:t>
                      </a:r>
                    </a:p>
                    <a:p>
                      <a:pPr algn="ctr"/>
                      <a:r>
                        <a:rPr lang="en-US" sz="1800" i="0" dirty="0" smtClean="0">
                          <a:latin typeface="+mj-lt"/>
                          <a:ea typeface="Cambria Math"/>
                        </a:rPr>
                        <a:t>[</a:t>
                      </a:r>
                      <a:r>
                        <a:rPr lang="en-US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10</a:t>
                      </a:r>
                      <a:r>
                        <a:rPr lang="en-US" sz="180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-8</a:t>
                      </a:r>
                      <a:r>
                        <a:rPr lang="en-US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 </a:t>
                      </a:r>
                      <a:r>
                        <a:rPr lang="en-US" sz="1800" i="0" baseline="0" dirty="0" smtClean="0">
                          <a:latin typeface="+mj-lt"/>
                          <a:ea typeface="Cambria Math"/>
                        </a:rPr>
                        <a:t>W </a:t>
                      </a:r>
                      <a:r>
                        <a:rPr lang="el-GR" sz="1800" i="0" baseline="0" dirty="0" smtClean="0">
                          <a:latin typeface="+mj-lt"/>
                          <a:ea typeface="Cambria Math"/>
                        </a:rPr>
                        <a:t>Ω</a:t>
                      </a:r>
                      <a:r>
                        <a:rPr lang="en-US" sz="1800" i="0" baseline="0" dirty="0" smtClean="0">
                          <a:latin typeface="+mj-lt"/>
                          <a:ea typeface="Cambria Math"/>
                        </a:rPr>
                        <a:t> K</a:t>
                      </a:r>
                      <a:r>
                        <a:rPr lang="en-US" sz="1800" i="0" baseline="30000" dirty="0" smtClean="0">
                          <a:latin typeface="+mj-lt"/>
                          <a:ea typeface="Cambria Math"/>
                        </a:rPr>
                        <a:t>-2</a:t>
                      </a:r>
                      <a:r>
                        <a:rPr lang="en-US" sz="1800" i="0" baseline="0" dirty="0" smtClean="0">
                          <a:latin typeface="+mj-lt"/>
                          <a:ea typeface="Cambria Math"/>
                        </a:rPr>
                        <a:t>]</a:t>
                      </a:r>
                      <a:endParaRPr lang="cs-CZ" sz="1800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latin typeface="Cambria Math"/>
                          <a:ea typeface="Cambria Math"/>
                        </a:rPr>
                        <a:t>λ</a:t>
                      </a:r>
                      <a:endParaRPr lang="en-US" i="1" dirty="0" smtClean="0">
                        <a:latin typeface="Cambria Math"/>
                        <a:ea typeface="Cambria Math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[ W cm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-1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K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-1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>
                          <a:latin typeface="Cambria Math"/>
                          <a:ea typeface="Cambria Math"/>
                        </a:rPr>
                        <a:t>L</a:t>
                      </a:r>
                      <a:r>
                        <a:rPr lang="en-US" i="0" baseline="-25000" dirty="0" err="1" smtClean="0">
                          <a:latin typeface="Cambria Math"/>
                          <a:ea typeface="Cambria Math"/>
                        </a:rPr>
                        <a:t>0</a:t>
                      </a:r>
                      <a:r>
                        <a:rPr lang="en-US" i="1" dirty="0" smtClean="0">
                          <a:latin typeface="Cambria Math"/>
                          <a:ea typeface="Cambria Math"/>
                        </a:rPr>
                        <a:t>=</a:t>
                      </a:r>
                      <a:r>
                        <a:rPr lang="el-GR" i="1" dirty="0" smtClean="0">
                          <a:latin typeface="Cambria Math"/>
                          <a:ea typeface="Cambria Math"/>
                        </a:rPr>
                        <a:t>λ</a:t>
                      </a:r>
                      <a:r>
                        <a:rPr lang="en-US" sz="1050" i="1" dirty="0" smtClean="0"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n-US" i="0" dirty="0" smtClean="0">
                          <a:latin typeface="Cambria Math"/>
                          <a:ea typeface="Cambria Math"/>
                        </a:rPr>
                        <a:t>/</a:t>
                      </a:r>
                      <a:r>
                        <a:rPr lang="el-GR" i="1" dirty="0" smtClean="0">
                          <a:latin typeface="Cambria Math"/>
                          <a:ea typeface="Cambria Math"/>
                        </a:rPr>
                        <a:t>σ</a:t>
                      </a:r>
                      <a:r>
                        <a:rPr lang="en-US" i="1" dirty="0" smtClean="0">
                          <a:latin typeface="Cambria Math"/>
                          <a:ea typeface="Cambria Math"/>
                        </a:rPr>
                        <a:t>T</a:t>
                      </a:r>
                    </a:p>
                    <a:p>
                      <a:pPr algn="ctr"/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[</a:t>
                      </a:r>
                      <a:r>
                        <a:rPr lang="en-US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 10</a:t>
                      </a:r>
                      <a:r>
                        <a:rPr lang="en-US" sz="180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-8</a:t>
                      </a:r>
                      <a:r>
                        <a:rPr lang="en-US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 W </a:t>
                      </a:r>
                      <a:r>
                        <a:rPr lang="el-GR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Ω</a:t>
                      </a:r>
                      <a:r>
                        <a:rPr lang="en-US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 K</a:t>
                      </a:r>
                      <a:r>
                        <a:rPr lang="en-US" sz="180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-2</a:t>
                      </a:r>
                      <a:r>
                        <a:rPr lang="en-US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mbria Math"/>
                          <a:cs typeface="+mn-cs"/>
                        </a:rPr>
                        <a:t>]</a:t>
                      </a:r>
                      <a:endParaRPr lang="cs-CZ" sz="18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Na</a:t>
                      </a:r>
                      <a:endParaRPr lang="cs-CZ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Mg</a:t>
                      </a:r>
                      <a:endParaRPr lang="cs-CZ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Al</a:t>
                      </a:r>
                      <a:endParaRPr lang="cs-CZ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Cu</a:t>
                      </a:r>
                      <a:endParaRPr lang="cs-CZ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Ag</a:t>
                      </a:r>
                      <a:endParaRPr lang="cs-CZ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Pb</a:t>
                      </a:r>
                      <a:endParaRPr lang="cs-CZ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14348" y="843961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</a:t>
            </a:r>
            <a:r>
              <a:rPr lang="cs-CZ" dirty="0" err="1" smtClean="0"/>
              <a:t>álně</a:t>
            </a:r>
            <a:r>
              <a:rPr lang="cs-CZ" dirty="0" smtClean="0"/>
              <a:t> zjištěné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cs-CZ" dirty="0" smtClean="0"/>
              <a:t>tepelné vodivosti a Lorenzova čísla</a:t>
            </a:r>
          </a:p>
          <a:p>
            <a:r>
              <a:rPr lang="en-US" sz="1400" dirty="0" smtClean="0">
                <a:latin typeface="Cambria" pitchFamily="18" charset="0"/>
              </a:rPr>
              <a:t>(</a:t>
            </a:r>
            <a:r>
              <a:rPr lang="cs-CZ" sz="1400" dirty="0" smtClean="0">
                <a:latin typeface="Cambria" pitchFamily="18" charset="0"/>
              </a:rPr>
              <a:t>N.</a:t>
            </a:r>
            <a:r>
              <a:rPr lang="en-US" sz="1400" dirty="0" smtClean="0">
                <a:latin typeface="Cambria" pitchFamily="18" charset="0"/>
              </a:rPr>
              <a:t> </a:t>
            </a:r>
            <a:r>
              <a:rPr lang="cs-CZ" sz="1400" dirty="0" smtClean="0">
                <a:latin typeface="Cambria" pitchFamily="18" charset="0"/>
              </a:rPr>
              <a:t>V.</a:t>
            </a:r>
            <a:r>
              <a:rPr lang="en-US" sz="1400" dirty="0" smtClean="0">
                <a:latin typeface="Cambria" pitchFamily="18" charset="0"/>
              </a:rPr>
              <a:t> </a:t>
            </a:r>
            <a:r>
              <a:rPr lang="cs-CZ" sz="1400" dirty="0" err="1" smtClean="0">
                <a:latin typeface="Cambria" pitchFamily="18" charset="0"/>
              </a:rPr>
              <a:t>Ashcroft</a:t>
            </a:r>
            <a:r>
              <a:rPr lang="cs-CZ" sz="1400" dirty="0" smtClean="0">
                <a:latin typeface="Cambria" pitchFamily="18" charset="0"/>
              </a:rPr>
              <a:t>, N.</a:t>
            </a:r>
            <a:r>
              <a:rPr lang="en-US" sz="1400" dirty="0" smtClean="0">
                <a:latin typeface="Cambria" pitchFamily="18" charset="0"/>
              </a:rPr>
              <a:t> </a:t>
            </a:r>
            <a:r>
              <a:rPr lang="cs-CZ" sz="1400" dirty="0" smtClean="0">
                <a:latin typeface="Cambria" pitchFamily="18" charset="0"/>
              </a:rPr>
              <a:t>D.</a:t>
            </a:r>
            <a:r>
              <a:rPr lang="en-US" sz="1400" dirty="0" smtClean="0">
                <a:latin typeface="Cambria" pitchFamily="18" charset="0"/>
              </a:rPr>
              <a:t> </a:t>
            </a:r>
            <a:r>
              <a:rPr lang="cs-CZ" sz="1400" dirty="0" err="1" smtClean="0">
                <a:latin typeface="Cambria" pitchFamily="18" charset="0"/>
              </a:rPr>
              <a:t>Mermin</a:t>
            </a:r>
            <a:r>
              <a:rPr lang="cs-CZ" sz="1400" dirty="0" smtClean="0">
                <a:latin typeface="Cambria" pitchFamily="18" charset="0"/>
              </a:rPr>
              <a:t>:</a:t>
            </a:r>
            <a:r>
              <a:rPr lang="en-US" sz="1400" dirty="0" smtClean="0">
                <a:latin typeface="Cambria" pitchFamily="18" charset="0"/>
              </a:rPr>
              <a:t> </a:t>
            </a:r>
            <a:r>
              <a:rPr lang="en-US" sz="1400" i="1" dirty="0" smtClean="0">
                <a:latin typeface="Cambria" pitchFamily="18" charset="0"/>
              </a:rPr>
              <a:t>Solid State Physics</a:t>
            </a:r>
            <a:r>
              <a:rPr lang="en-US" sz="1400" dirty="0" smtClean="0">
                <a:latin typeface="Cambria" pitchFamily="18" charset="0"/>
              </a:rPr>
              <a:t>)</a:t>
            </a:r>
            <a:endParaRPr lang="cs-CZ" i="1" dirty="0">
              <a:latin typeface="Cambria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29124" y="142852"/>
            <a:ext cx="4357718" cy="400110"/>
          </a:xfrm>
          <a:prstGeom prst="rect">
            <a:avLst/>
          </a:prstGeom>
          <a:solidFill>
            <a:srgbClr val="FBF3F3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Hlavní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neúspěch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6">
                    <a:lumMod val="50000"/>
                  </a:schemeClr>
                </a:solidFill>
              </a:rPr>
              <a:t>Drudeho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modelu</a:t>
            </a:r>
            <a:endParaRPr lang="cs-CZ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14348" y="500042"/>
            <a:ext cx="278608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A13FF"/>
                </a:solidFill>
                <a:latin typeface="Comic Sans MS" pitchFamily="66" charset="0"/>
              </a:rPr>
              <a:t>Elektronové měrné teplo</a:t>
            </a:r>
            <a:endParaRPr lang="cs-CZ" dirty="0">
              <a:solidFill>
                <a:srgbClr val="0A13FF"/>
              </a:solidFill>
              <a:latin typeface="Comic Sans MS" pitchFamily="66" charset="0"/>
            </a:endParaRPr>
          </a:p>
        </p:txBody>
      </p:sp>
      <p:grpSp>
        <p:nvGrpSpPr>
          <p:cNvPr id="22" name="Skupina 21"/>
          <p:cNvGrpSpPr/>
          <p:nvPr/>
        </p:nvGrpSpPr>
        <p:grpSpPr>
          <a:xfrm>
            <a:off x="642910" y="1071546"/>
            <a:ext cx="8001056" cy="923330"/>
            <a:chOff x="785786" y="2328640"/>
            <a:chExt cx="8001056" cy="923330"/>
          </a:xfrm>
        </p:grpSpPr>
        <p:sp>
          <p:nvSpPr>
            <p:cNvPr id="23" name="Zaoblený obdélník 22"/>
            <p:cNvSpPr/>
            <p:nvPr/>
          </p:nvSpPr>
          <p:spPr>
            <a:xfrm>
              <a:off x="6072198" y="2428868"/>
              <a:ext cx="1285884" cy="714380"/>
            </a:xfrm>
            <a:prstGeom prst="roundRect">
              <a:avLst/>
            </a:prstGeom>
            <a:solidFill>
              <a:srgbClr val="D5F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4" name="Skupina 16"/>
            <p:cNvGrpSpPr/>
            <p:nvPr/>
          </p:nvGrpSpPr>
          <p:grpSpPr>
            <a:xfrm>
              <a:off x="785786" y="2328640"/>
              <a:ext cx="8001056" cy="923330"/>
              <a:chOff x="857224" y="2282603"/>
              <a:chExt cx="8001056" cy="923330"/>
            </a:xfrm>
          </p:grpSpPr>
          <p:graphicFrame>
            <p:nvGraphicFramePr>
              <p:cNvPr id="25" name="Object 3"/>
              <p:cNvGraphicFramePr>
                <a:graphicFrameLocks noChangeAspect="1"/>
              </p:cNvGraphicFramePr>
              <p:nvPr/>
            </p:nvGraphicFramePr>
            <p:xfrm>
              <a:off x="6265875" y="2450880"/>
              <a:ext cx="1131241" cy="574893"/>
            </p:xfrm>
            <a:graphic>
              <a:graphicData uri="http://schemas.openxmlformats.org/presentationml/2006/ole">
                <p:oleObj spid="_x0000_s37894" name="Rovnice" r:id="rId3" imgW="774360" imgH="393480" progId="Equation.3">
                  <p:embed/>
                </p:oleObj>
              </a:graphicData>
            </a:graphic>
          </p:graphicFrame>
          <p:sp>
            <p:nvSpPr>
              <p:cNvPr id="26" name="TextovéPole 25"/>
              <p:cNvSpPr txBox="1"/>
              <p:nvPr/>
            </p:nvSpPr>
            <p:spPr>
              <a:xfrm>
                <a:off x="857224" y="2282603"/>
                <a:ext cx="80010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Do měrného tepla  přispívá krystalová mříž i elektrony</a:t>
                </a:r>
                <a:r>
                  <a:rPr lang="cs-CZ" dirty="0" smtClean="0"/>
                  <a:t>.</a:t>
                </a:r>
              </a:p>
              <a:p>
                <a:r>
                  <a:rPr lang="cs-CZ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Podle</a:t>
                </a: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cs-CZ" dirty="0" err="1" smtClean="0">
                    <a:solidFill>
                      <a:srgbClr val="FF0000"/>
                    </a:solidFill>
                  </a:rPr>
                  <a:t>Drudeho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teorie</a:t>
                </a:r>
                <a:r>
                  <a:rPr lang="cs-CZ" dirty="0" smtClean="0"/>
                  <a:t> by v kovu </a:t>
                </a:r>
                <a:r>
                  <a:rPr lang="en-US" dirty="0" err="1" smtClean="0"/>
                  <a:t>byl</a:t>
                </a:r>
                <a:r>
                  <a:rPr lang="cs-CZ" dirty="0" smtClean="0"/>
                  <a:t> </a:t>
                </a:r>
                <a:r>
                  <a:rPr lang="cs-CZ" i="1" dirty="0" smtClean="0">
                    <a:solidFill>
                      <a:srgbClr val="FF0000"/>
                    </a:solidFill>
                  </a:rPr>
                  <a:t>příspěvek elektronů</a:t>
                </a:r>
                <a:r>
                  <a:rPr lang="cs-CZ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                            </a:t>
                </a:r>
                <a:r>
                  <a:rPr lang="cs-CZ" dirty="0" smtClean="0"/>
                  <a:t>a</a:t>
                </a:r>
                <a:r>
                  <a:rPr lang="cs-CZ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                           </a:t>
                </a:r>
              </a:p>
              <a:p>
                <a:r>
                  <a:rPr lang="cs-CZ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cs-CZ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neměl by záviset na teplotě   </a:t>
                </a:r>
                <a:r>
                  <a:rPr lang="cs-CZ" sz="1400" dirty="0" smtClean="0"/>
                  <a:t>(</a:t>
                </a:r>
                <a:r>
                  <a:rPr lang="cs-CZ" sz="1400" dirty="0" err="1" smtClean="0"/>
                  <a:t>Dulongův</a:t>
                </a:r>
                <a:r>
                  <a:rPr lang="cs-CZ" sz="1400" dirty="0" smtClean="0"/>
                  <a:t>-</a:t>
                </a:r>
                <a:r>
                  <a:rPr lang="cs-CZ" sz="1400" dirty="0" err="1" smtClean="0"/>
                  <a:t>Petitův</a:t>
                </a:r>
                <a:r>
                  <a:rPr lang="cs-CZ" sz="1400" dirty="0" smtClean="0"/>
                  <a:t> zákon)</a:t>
                </a:r>
                <a:r>
                  <a:rPr lang="cs-CZ" dirty="0" smtClean="0"/>
                  <a:t> </a:t>
                </a:r>
              </a:p>
            </p:txBody>
          </p:sp>
        </p:grpSp>
      </p:grpSp>
      <p:pic>
        <p:nvPicPr>
          <p:cNvPr id="30" name="Obrázek 29" descr="MerneTeplo_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3071810"/>
            <a:ext cx="5550698" cy="2229021"/>
          </a:xfrm>
          <a:prstGeom prst="rect">
            <a:avLst/>
          </a:prstGeom>
        </p:spPr>
      </p:pic>
      <p:grpSp>
        <p:nvGrpSpPr>
          <p:cNvPr id="38" name="Skupina 37"/>
          <p:cNvGrpSpPr/>
          <p:nvPr/>
        </p:nvGrpSpPr>
        <p:grpSpPr>
          <a:xfrm>
            <a:off x="571472" y="2071678"/>
            <a:ext cx="6786610" cy="1200329"/>
            <a:chOff x="642910" y="2157233"/>
            <a:chExt cx="6786610" cy="1200329"/>
          </a:xfrm>
        </p:grpSpPr>
        <p:sp>
          <p:nvSpPr>
            <p:cNvPr id="39" name="TextovéPole 38"/>
            <p:cNvSpPr txBox="1"/>
            <p:nvPr/>
          </p:nvSpPr>
          <p:spPr>
            <a:xfrm>
              <a:off x="642910" y="2157233"/>
              <a:ext cx="50006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Experiment:</a:t>
              </a:r>
            </a:p>
            <a:p>
              <a:pPr>
                <a:buFont typeface="Wingdings" pitchFamily="2" charset="2"/>
                <a:buChar char="ü"/>
              </a:pPr>
              <a:r>
                <a:rPr lang="cs-CZ" dirty="0" smtClean="0"/>
                <a:t>  měrné teplo kovů a izolátorů se výrazně neliší,</a:t>
              </a:r>
            </a:p>
            <a:p>
              <a:pPr>
                <a:buFont typeface="Wingdings" pitchFamily="2" charset="2"/>
                <a:buChar char="ü"/>
              </a:pPr>
              <a:r>
                <a:rPr lang="cs-CZ" dirty="0" smtClean="0"/>
                <a:t>  při nízkých teplotách je </a:t>
              </a:r>
              <a:r>
                <a:rPr lang="cs-CZ" i="1" dirty="0" smtClean="0"/>
                <a:t>C</a:t>
              </a:r>
              <a:r>
                <a:rPr lang="cs-CZ" baseline="-25000" dirty="0" smtClean="0"/>
                <a:t>el </a:t>
              </a:r>
              <a:r>
                <a:rPr lang="cs-CZ" dirty="0" smtClean="0"/>
                <a:t>~ </a:t>
              </a:r>
              <a:r>
                <a:rPr lang="cs-CZ" i="1" dirty="0" smtClean="0"/>
                <a:t>T  </a:t>
              </a:r>
              <a:r>
                <a:rPr lang="cs-CZ" dirty="0" smtClean="0"/>
                <a:t>a </a:t>
              </a:r>
              <a:r>
                <a:rPr lang="cs-CZ" i="1" dirty="0" err="1" smtClean="0"/>
                <a:t>C</a:t>
              </a:r>
              <a:r>
                <a:rPr lang="cs-CZ" baseline="-25000" dirty="0" err="1" smtClean="0"/>
                <a:t>mříž</a:t>
              </a:r>
              <a:r>
                <a:rPr lang="cs-CZ" baseline="-25000" dirty="0" smtClean="0"/>
                <a:t> </a:t>
              </a:r>
              <a:r>
                <a:rPr lang="cs-CZ" dirty="0" smtClean="0"/>
                <a:t>~ </a:t>
              </a:r>
              <a:r>
                <a:rPr lang="cs-CZ" i="1" dirty="0" err="1" smtClean="0"/>
                <a:t>T</a:t>
              </a:r>
              <a:r>
                <a:rPr lang="cs-CZ" baseline="30000" dirty="0" err="1" smtClean="0"/>
                <a:t>3</a:t>
              </a:r>
              <a:r>
                <a:rPr lang="cs-CZ" dirty="0" smtClean="0"/>
                <a:t>, tj.</a:t>
              </a:r>
              <a:r>
                <a:rPr lang="cs-CZ" i="1" baseline="30000" dirty="0" smtClean="0"/>
                <a:t/>
              </a:r>
              <a:br>
                <a:rPr lang="cs-CZ" i="1" baseline="30000" dirty="0" smtClean="0"/>
              </a:br>
              <a:endParaRPr lang="cs-CZ" dirty="0" smtClean="0"/>
            </a:p>
          </p:txBody>
        </p:sp>
        <p:grpSp>
          <p:nvGrpSpPr>
            <p:cNvPr id="40" name="Skupina 33"/>
            <p:cNvGrpSpPr/>
            <p:nvPr/>
          </p:nvGrpSpPr>
          <p:grpSpPr>
            <a:xfrm>
              <a:off x="5913453" y="2571744"/>
              <a:ext cx="1516067" cy="428628"/>
              <a:chOff x="6072198" y="3500438"/>
              <a:chExt cx="1516067" cy="428628"/>
            </a:xfrm>
          </p:grpSpPr>
          <p:sp>
            <p:nvSpPr>
              <p:cNvPr id="41" name="Zaoblený obdélník 40"/>
              <p:cNvSpPr/>
              <p:nvPr/>
            </p:nvSpPr>
            <p:spPr>
              <a:xfrm>
                <a:off x="6072198" y="3500438"/>
                <a:ext cx="1500198" cy="42862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aphicFrame>
            <p:nvGraphicFramePr>
              <p:cNvPr id="42" name="Objekt 41"/>
              <p:cNvGraphicFramePr>
                <a:graphicFrameLocks noChangeAspect="1"/>
              </p:cNvGraphicFramePr>
              <p:nvPr/>
            </p:nvGraphicFramePr>
            <p:xfrm>
              <a:off x="6143636" y="3571875"/>
              <a:ext cx="1444629" cy="331628"/>
            </p:xfrm>
            <a:graphic>
              <a:graphicData uri="http://schemas.openxmlformats.org/presentationml/2006/ole">
                <p:oleObj spid="_x0000_s37897" name="Rovnice" r:id="rId5" imgW="888840" imgH="228600" progId="Equation.3">
                  <p:embed/>
                </p:oleObj>
              </a:graphicData>
            </a:graphic>
          </p:graphicFrame>
        </p:grpSp>
      </p:grpSp>
      <p:sp>
        <p:nvSpPr>
          <p:cNvPr id="43" name="TextovéPole 42"/>
          <p:cNvSpPr txBox="1"/>
          <p:nvPr/>
        </p:nvSpPr>
        <p:spPr>
          <a:xfrm>
            <a:off x="714348" y="5500702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Experimentálně zjištěná závislost  </a:t>
            </a:r>
            <a:r>
              <a:rPr lang="cs-CZ" sz="1600" i="1" dirty="0" smtClean="0"/>
              <a:t>C</a:t>
            </a:r>
            <a:r>
              <a:rPr lang="en-US" sz="1600" dirty="0" smtClean="0"/>
              <a:t>/</a:t>
            </a:r>
            <a:r>
              <a:rPr lang="en-US" sz="1600" i="1" dirty="0" smtClean="0"/>
              <a:t>T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i="1" dirty="0" err="1" smtClean="0"/>
              <a:t>T</a:t>
            </a:r>
            <a:r>
              <a:rPr lang="en-US" baseline="30000" dirty="0" err="1" smtClean="0"/>
              <a:t>2</a:t>
            </a:r>
            <a:r>
              <a:rPr lang="en-US" sz="1600" baseline="30000" dirty="0" smtClean="0"/>
              <a:t> </a:t>
            </a:r>
            <a:r>
              <a:rPr lang="en-US" sz="1600" dirty="0" smtClean="0"/>
              <a:t>pro </a:t>
            </a:r>
            <a:r>
              <a:rPr lang="en-US" sz="1600" dirty="0" err="1" smtClean="0"/>
              <a:t>drasl</a:t>
            </a:r>
            <a:r>
              <a:rPr lang="cs-CZ" sz="1600" dirty="0" err="1" smtClean="0"/>
              <a:t>ík</a:t>
            </a:r>
            <a:r>
              <a:rPr lang="cs-CZ" sz="1600" dirty="0" smtClean="0"/>
              <a:t> </a:t>
            </a:r>
          </a:p>
          <a:p>
            <a:endParaRPr lang="cs-CZ" sz="600" baseline="30000" dirty="0" smtClean="0"/>
          </a:p>
          <a:p>
            <a:r>
              <a:rPr lang="cs-CZ" sz="600" baseline="30000" dirty="0" smtClean="0"/>
              <a:t>(</a:t>
            </a:r>
            <a:r>
              <a:rPr lang="cs-CZ" sz="1200" dirty="0" smtClean="0"/>
              <a:t>(</a:t>
            </a:r>
            <a:r>
              <a:rPr lang="cs-CZ" sz="1200" cap="small" dirty="0" smtClean="0"/>
              <a:t>W. H. </a:t>
            </a:r>
            <a:r>
              <a:rPr lang="cs-CZ" sz="1200" cap="small" dirty="0" err="1" smtClean="0"/>
              <a:t>Lien</a:t>
            </a:r>
            <a:r>
              <a:rPr lang="cs-CZ" sz="1200" cap="small" dirty="0" smtClean="0"/>
              <a:t> </a:t>
            </a:r>
            <a:r>
              <a:rPr lang="cs-CZ" sz="1200" cap="small" dirty="0" err="1" smtClean="0"/>
              <a:t>and</a:t>
            </a:r>
            <a:r>
              <a:rPr lang="cs-CZ" sz="1200" cap="small" dirty="0" smtClean="0"/>
              <a:t> N. E. </a:t>
            </a:r>
            <a:r>
              <a:rPr lang="cs-CZ" sz="1200" cap="small" dirty="0" err="1" smtClean="0"/>
              <a:t>Phillips</a:t>
            </a:r>
            <a:r>
              <a:rPr lang="cs-CZ" sz="1200" dirty="0" smtClean="0"/>
              <a:t>, </a:t>
            </a:r>
            <a:r>
              <a:rPr lang="cs-CZ" sz="1200" dirty="0" err="1" smtClean="0"/>
              <a:t>Phys</a:t>
            </a:r>
            <a:r>
              <a:rPr lang="cs-CZ" sz="1200" dirty="0" smtClean="0"/>
              <a:t>. </a:t>
            </a:r>
            <a:r>
              <a:rPr lang="cs-CZ" sz="1200" dirty="0" err="1" smtClean="0"/>
              <a:t>Rev</a:t>
            </a:r>
            <a:r>
              <a:rPr lang="cs-CZ" sz="1200" dirty="0" smtClean="0"/>
              <a:t>. 133(1964) </a:t>
            </a:r>
            <a:r>
              <a:rPr lang="cs-CZ" sz="1200" dirty="0" err="1" smtClean="0"/>
              <a:t>A1370</a:t>
            </a:r>
            <a:endParaRPr lang="cs-CZ" sz="600" baseline="30000" dirty="0"/>
          </a:p>
        </p:txBody>
      </p:sp>
      <p:graphicFrame>
        <p:nvGraphicFramePr>
          <p:cNvPr id="44" name="Tabulka 43"/>
          <p:cNvGraphicFramePr>
            <a:graphicFrameLocks noGrp="1"/>
          </p:cNvGraphicFramePr>
          <p:nvPr/>
        </p:nvGraphicFramePr>
        <p:xfrm>
          <a:off x="5810280" y="3286124"/>
          <a:ext cx="290512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488"/>
                <a:gridCol w="15716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>
                          <a:latin typeface="Cambria" pitchFamily="18" charset="0"/>
                        </a:rPr>
                        <a:t>Materiál</a:t>
                      </a:r>
                      <a:endParaRPr lang="cs-CZ" sz="1600" i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>
                          <a:latin typeface="Cambria" pitchFamily="18" charset="0"/>
                        </a:rPr>
                        <a:t>C</a:t>
                      </a:r>
                      <a:r>
                        <a:rPr lang="en-US" sz="1600" i="1" dirty="0" smtClean="0">
                          <a:latin typeface="Cambria" pitchFamily="18" charset="0"/>
                        </a:rPr>
                        <a:t> </a:t>
                      </a:r>
                      <a:r>
                        <a:rPr lang="cs-CZ" sz="1600" i="1" dirty="0" smtClean="0"/>
                        <a:t> </a:t>
                      </a:r>
                      <a:r>
                        <a:rPr lang="en-US" sz="1600" i="0" dirty="0" smtClean="0"/>
                        <a:t>[</a:t>
                      </a:r>
                      <a:r>
                        <a:rPr lang="en-US" sz="1600" i="0" dirty="0" err="1" smtClean="0"/>
                        <a:t>J.kg</a:t>
                      </a:r>
                      <a:r>
                        <a:rPr lang="en-US" sz="1600" i="0" baseline="30000" dirty="0" smtClean="0"/>
                        <a:t>-</a:t>
                      </a:r>
                      <a:r>
                        <a:rPr lang="en-US" sz="1600" i="0" baseline="30000" dirty="0" err="1" smtClean="0"/>
                        <a:t>1</a:t>
                      </a:r>
                      <a:r>
                        <a:rPr lang="en-US" sz="1600" i="0" dirty="0" err="1" smtClean="0"/>
                        <a:t>.K</a:t>
                      </a:r>
                      <a:r>
                        <a:rPr lang="en-US" sz="1600" i="0" baseline="30000" dirty="0" smtClean="0"/>
                        <a:t>-1</a:t>
                      </a:r>
                      <a:r>
                        <a:rPr lang="en-US" sz="1600" i="0" dirty="0" smtClean="0"/>
                        <a:t>]</a:t>
                      </a:r>
                    </a:p>
                    <a:p>
                      <a:pPr algn="ctr"/>
                      <a:r>
                        <a:rPr lang="cs-CZ" sz="1200" i="0" dirty="0" smtClean="0">
                          <a:latin typeface="Arial Narrow" pitchFamily="34" charset="0"/>
                        </a:rPr>
                        <a:t>(</a:t>
                      </a:r>
                      <a:r>
                        <a:rPr lang="en-US" sz="1200" i="0" dirty="0" smtClean="0">
                          <a:latin typeface="Arial Narrow" pitchFamily="34" charset="0"/>
                        </a:rPr>
                        <a:t>p</a:t>
                      </a:r>
                      <a:r>
                        <a:rPr lang="cs-CZ" sz="1200" i="0" dirty="0" err="1" smtClean="0">
                          <a:latin typeface="Arial Narrow" pitchFamily="34" charset="0"/>
                        </a:rPr>
                        <a:t>ři</a:t>
                      </a:r>
                      <a:r>
                        <a:rPr lang="cs-CZ" sz="1200" i="0" baseline="0" dirty="0" smtClean="0">
                          <a:latin typeface="Arial Narrow" pitchFamily="34" charset="0"/>
                        </a:rPr>
                        <a:t> pokojové teplotě)</a:t>
                      </a:r>
                      <a:endParaRPr lang="cs-CZ" sz="1600" i="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NaCl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Mg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MgO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 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Al</a:t>
                      </a:r>
                      <a:r>
                        <a:rPr lang="en-US" baseline="-25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2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O</a:t>
                      </a:r>
                      <a:r>
                        <a:rPr lang="en-US" baseline="-25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1" name="Skupina 20"/>
          <p:cNvGrpSpPr/>
          <p:nvPr/>
        </p:nvGrpSpPr>
        <p:grpSpPr>
          <a:xfrm>
            <a:off x="294512" y="4553322"/>
            <a:ext cx="571504" cy="282573"/>
            <a:chOff x="285720" y="4646625"/>
            <a:chExt cx="571504" cy="282573"/>
          </a:xfrm>
        </p:grpSpPr>
        <p:sp>
          <p:nvSpPr>
            <p:cNvPr id="18" name="TextovéPole 17"/>
            <p:cNvSpPr txBox="1"/>
            <p:nvPr/>
          </p:nvSpPr>
          <p:spPr>
            <a:xfrm>
              <a:off x="285720" y="4646625"/>
              <a:ext cx="142876" cy="2825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r>
                <a:rPr lang="el-GR" sz="1600" i="1" dirty="0" smtClean="0">
                  <a:solidFill>
                    <a:schemeClr val="accent1">
                      <a:lumMod val="75000"/>
                    </a:schemeClr>
                  </a:solidFill>
                  <a:latin typeface="Cambria Math" pitchFamily="18" charset="0"/>
                  <a:ea typeface="Cambria Math" pitchFamily="18" charset="0"/>
                </a:rPr>
                <a:t>γ</a:t>
              </a:r>
              <a:endParaRPr lang="cs-CZ" sz="1600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0" name="Přímá spojovací šipka 19"/>
            <p:cNvCxnSpPr>
              <a:stCxn id="18" idx="3"/>
            </p:cNvCxnSpPr>
            <p:nvPr/>
          </p:nvCxnSpPr>
          <p:spPr>
            <a:xfrm>
              <a:off x="428596" y="4787912"/>
              <a:ext cx="428628" cy="69848"/>
            </a:xfrm>
            <a:prstGeom prst="straightConnector1">
              <a:avLst/>
            </a:prstGeom>
            <a:ln>
              <a:headEnd type="none"/>
              <a:tailEnd type="stealth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215074" y="5929330"/>
            <a:ext cx="271464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cap="small" dirty="0" smtClean="0"/>
              <a:t>Jan </a:t>
            </a:r>
            <a:r>
              <a:rPr lang="en-US" sz="1200" cap="small" dirty="0" err="1" smtClean="0"/>
              <a:t>Cel</a:t>
            </a:r>
            <a:r>
              <a:rPr lang="cs-CZ" sz="1200" cap="small" dirty="0" smtClean="0"/>
              <a:t>ý</a:t>
            </a:r>
            <a:r>
              <a:rPr lang="cs-CZ" sz="1200" dirty="0" smtClean="0"/>
              <a:t>, poslední úprava: 17.10.2009</a:t>
            </a:r>
            <a:endParaRPr lang="cs-CZ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1/16/Electrona_in_crystallo_fluentia.png/300px-Electrona_in_crystallo_fluentia.png">
            <a:hlinkClick r:id="rId3" tooltip="Drude Model electrons (shown here in blue) constantly bounce between heavier, stationary crystal ions (shown in red)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963674"/>
            <a:ext cx="4357718" cy="3965524"/>
          </a:xfrm>
          <a:prstGeom prst="rect">
            <a:avLst/>
          </a:prstGeom>
          <a:noFill/>
        </p:spPr>
      </p:pic>
      <p:grpSp>
        <p:nvGrpSpPr>
          <p:cNvPr id="10" name="Skupina 9"/>
          <p:cNvGrpSpPr/>
          <p:nvPr/>
        </p:nvGrpSpPr>
        <p:grpSpPr>
          <a:xfrm>
            <a:off x="6643702" y="1000108"/>
            <a:ext cx="2138375" cy="2714644"/>
            <a:chOff x="361923" y="428604"/>
            <a:chExt cx="1709747" cy="2277263"/>
          </a:xfrm>
        </p:grpSpPr>
        <p:pic>
          <p:nvPicPr>
            <p:cNvPr id="1028" name="Picture 4" descr="File:Paul Drude.jp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0034" y="428604"/>
              <a:ext cx="1492923" cy="2051058"/>
            </a:xfrm>
            <a:prstGeom prst="rect">
              <a:avLst/>
            </a:prstGeom>
            <a:noFill/>
          </p:spPr>
        </p:pic>
        <p:sp>
          <p:nvSpPr>
            <p:cNvPr id="8" name="TextovéPole 7"/>
            <p:cNvSpPr txBox="1"/>
            <p:nvPr/>
          </p:nvSpPr>
          <p:spPr>
            <a:xfrm>
              <a:off x="361923" y="2428868"/>
              <a:ext cx="17097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Paul </a:t>
              </a:r>
              <a:r>
                <a:rPr lang="cs-CZ" sz="1200" dirty="0" err="1" smtClean="0"/>
                <a:t>Drude</a:t>
              </a:r>
              <a:r>
                <a:rPr lang="cs-CZ" sz="1200" dirty="0" smtClean="0"/>
                <a:t> – 1863-1906</a:t>
              </a:r>
              <a:endParaRPr lang="cs-CZ" sz="1600" dirty="0"/>
            </a:p>
          </p:txBody>
        </p:sp>
      </p:grpSp>
      <p:sp>
        <p:nvSpPr>
          <p:cNvPr id="12" name="TextovéPole 11"/>
          <p:cNvSpPr txBox="1"/>
          <p:nvPr/>
        </p:nvSpPr>
        <p:spPr>
          <a:xfrm>
            <a:off x="3714744" y="214290"/>
            <a:ext cx="5000660" cy="400110"/>
          </a:xfrm>
          <a:prstGeom prst="rect">
            <a:avLst/>
          </a:prstGeom>
          <a:solidFill>
            <a:srgbClr val="FFFFD9"/>
          </a:solidFill>
          <a:scene3d>
            <a:camera prst="obliqueTop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70C0"/>
                </a:solidFill>
              </a:rPr>
              <a:t>Klasický model vodivosti kovů</a:t>
            </a:r>
            <a:r>
              <a:rPr lang="cs-CZ" sz="2000" dirty="0" smtClean="0"/>
              <a:t>       </a:t>
            </a:r>
            <a:r>
              <a:rPr lang="cs-CZ" sz="2000" dirty="0" err="1" smtClean="0"/>
              <a:t>Drude</a:t>
            </a:r>
            <a:r>
              <a:rPr lang="cs-CZ" sz="2000" dirty="0" smtClean="0"/>
              <a:t> 1900</a:t>
            </a:r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5500694" y="4214818"/>
            <a:ext cx="3500462" cy="2143140"/>
            <a:chOff x="5500694" y="3786190"/>
            <a:chExt cx="3500462" cy="2143140"/>
          </a:xfrm>
        </p:grpSpPr>
        <p:sp>
          <p:nvSpPr>
            <p:cNvPr id="27" name="Zaoblený obdélník 26"/>
            <p:cNvSpPr/>
            <p:nvPr/>
          </p:nvSpPr>
          <p:spPr>
            <a:xfrm>
              <a:off x="5500694" y="3786190"/>
              <a:ext cx="3500462" cy="2143140"/>
            </a:xfrm>
            <a:prstGeom prst="roundRect">
              <a:avLst>
                <a:gd name="adj" fmla="val 7976"/>
              </a:avLst>
            </a:prstGeom>
            <a:solidFill>
              <a:srgbClr val="F0F5F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8" name="Skupina 22"/>
            <p:cNvGrpSpPr/>
            <p:nvPr/>
          </p:nvGrpSpPr>
          <p:grpSpPr>
            <a:xfrm>
              <a:off x="5606000" y="3892068"/>
              <a:ext cx="3298317" cy="1996602"/>
              <a:chOff x="5606000" y="3892068"/>
              <a:chExt cx="3298317" cy="1996602"/>
            </a:xfrm>
          </p:grpSpPr>
          <p:grpSp>
            <p:nvGrpSpPr>
              <p:cNvPr id="29" name="Skupina 19"/>
              <p:cNvGrpSpPr/>
              <p:nvPr/>
            </p:nvGrpSpPr>
            <p:grpSpPr>
              <a:xfrm>
                <a:off x="5715008" y="4631304"/>
                <a:ext cx="3189309" cy="1257366"/>
                <a:chOff x="5715008" y="4143380"/>
                <a:chExt cx="3189309" cy="1257366"/>
              </a:xfrm>
            </p:grpSpPr>
            <p:grpSp>
              <p:nvGrpSpPr>
                <p:cNvPr id="32" name="Skupina 16"/>
                <p:cNvGrpSpPr/>
                <p:nvPr/>
              </p:nvGrpSpPr>
              <p:grpSpPr>
                <a:xfrm>
                  <a:off x="5748876" y="4143380"/>
                  <a:ext cx="3109404" cy="767755"/>
                  <a:chOff x="5748876" y="4143380"/>
                  <a:chExt cx="3109404" cy="767755"/>
                </a:xfrm>
              </p:grpSpPr>
              <p:sp>
                <p:nvSpPr>
                  <p:cNvPr id="34" name="Elipsa 33"/>
                  <p:cNvSpPr>
                    <a:spLocks noChangeAspect="1"/>
                  </p:cNvSpPr>
                  <p:nvPr/>
                </p:nvSpPr>
                <p:spPr>
                  <a:xfrm>
                    <a:off x="5748876" y="4143380"/>
                    <a:ext cx="360000" cy="36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" name="Elipsa 34"/>
                  <p:cNvSpPr/>
                  <p:nvPr/>
                </p:nvSpPr>
                <p:spPr>
                  <a:xfrm>
                    <a:off x="5892760" y="4714884"/>
                    <a:ext cx="108000" cy="108000"/>
                  </a:xfrm>
                  <a:prstGeom prst="ellipse">
                    <a:avLst/>
                  </a:prstGeom>
                  <a:solidFill>
                    <a:srgbClr val="0A13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" name="TextovéPole 35"/>
                  <p:cNvSpPr txBox="1"/>
                  <p:nvPr/>
                </p:nvSpPr>
                <p:spPr>
                  <a:xfrm>
                    <a:off x="6215074" y="4172471"/>
                    <a:ext cx="2643206" cy="7386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400" dirty="0" smtClean="0"/>
                      <a:t>nepohyblivé kladně nabité ionty</a:t>
                    </a:r>
                  </a:p>
                  <a:p>
                    <a:endParaRPr lang="cs-CZ" sz="1400" dirty="0" smtClean="0"/>
                  </a:p>
                  <a:p>
                    <a:r>
                      <a:rPr lang="cs-CZ" sz="1400" dirty="0" smtClean="0"/>
                      <a:t>zcela volné vodivostní elektrony</a:t>
                    </a:r>
                    <a:endParaRPr lang="cs-CZ" dirty="0"/>
                  </a:p>
                </p:txBody>
              </p:sp>
            </p:grpSp>
            <p:sp>
              <p:nvSpPr>
                <p:cNvPr id="33" name="TextovéPole 32"/>
                <p:cNvSpPr txBox="1"/>
                <p:nvPr/>
              </p:nvSpPr>
              <p:spPr>
                <a:xfrm>
                  <a:off x="5715008" y="5000636"/>
                  <a:ext cx="3189309" cy="40011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cap="small" dirty="0" smtClean="0">
                      <a:solidFill>
                        <a:srgbClr val="425222"/>
                      </a:solidFill>
                    </a:rPr>
                    <a:t>objem je elektricky neutrální</a:t>
                  </a:r>
                  <a:endParaRPr lang="cs-CZ" sz="2000" cap="small" dirty="0">
                    <a:solidFill>
                      <a:srgbClr val="425222"/>
                    </a:solidFill>
                  </a:endParaRPr>
                </a:p>
              </p:txBody>
            </p:sp>
          </p:grpSp>
          <p:sp>
            <p:nvSpPr>
              <p:cNvPr id="30" name="TextovéPole 29"/>
              <p:cNvSpPr txBox="1"/>
              <p:nvPr/>
            </p:nvSpPr>
            <p:spPr>
              <a:xfrm>
                <a:off x="5606000" y="3892068"/>
                <a:ext cx="3286148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cs-CZ" i="1" dirty="0" smtClean="0">
                    <a:solidFill>
                      <a:srgbClr val="0070C0"/>
                    </a:solidFill>
                  </a:rPr>
                  <a:t>Model 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:</a:t>
                </a:r>
                <a:endParaRPr lang="cs-CZ" i="1" dirty="0" smtClean="0">
                  <a:solidFill>
                    <a:srgbClr val="0070C0"/>
                  </a:solidFill>
                </a:endParaRPr>
              </a:p>
              <a:p>
                <a:pPr algn="ctr"/>
                <a:r>
                  <a:rPr lang="cs-CZ" sz="2000" b="1" dirty="0" smtClean="0">
                    <a:solidFill>
                      <a:schemeClr val="accent6">
                        <a:lumMod val="50000"/>
                      </a:schemeClr>
                    </a:solidFill>
                    <a:latin typeface="Arial Narrow" pitchFamily="34" charset="0"/>
                  </a:rPr>
                  <a:t>Kov ≡ objem (nádoba) obsahující </a:t>
                </a:r>
                <a:endParaRPr lang="cs-CZ" sz="2000" b="1" dirty="0">
                  <a:solidFill>
                    <a:schemeClr val="accent6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cxnSp>
            <p:nvCxnSpPr>
              <p:cNvPr id="31" name="Přímá spojovací čára 30"/>
              <p:cNvCxnSpPr/>
              <p:nvPr/>
            </p:nvCxnSpPr>
            <p:spPr>
              <a:xfrm>
                <a:off x="5715008" y="5500702"/>
                <a:ext cx="3168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/>
          </p:cNvSpPr>
          <p:nvPr/>
        </p:nvSpPr>
        <p:spPr>
          <a:xfrm>
            <a:off x="1000100" y="500042"/>
            <a:ext cx="36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500429" y="428604"/>
            <a:ext cx="86400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31" name="Tabulka 30"/>
          <p:cNvGraphicFramePr>
            <a:graphicFrameLocks noGrp="1"/>
          </p:cNvGraphicFramePr>
          <p:nvPr/>
        </p:nvGraphicFramePr>
        <p:xfrm>
          <a:off x="4572000" y="1064900"/>
          <a:ext cx="3929091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928694"/>
                <a:gridCol w="1928827"/>
              </a:tblGrid>
              <a:tr h="32940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+mj-lt"/>
                        </a:rPr>
                        <a:t>Kov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>
                          <a:latin typeface="+mj-lt"/>
                        </a:rPr>
                        <a:t>Z</a:t>
                      </a:r>
                      <a:endParaRPr lang="cs-CZ" sz="1600" i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+mj-lt"/>
                        </a:rPr>
                        <a:t>Valenční hladin</a:t>
                      </a:r>
                      <a:r>
                        <a:rPr lang="en-US" sz="1600" dirty="0" smtClean="0">
                          <a:latin typeface="+mj-lt"/>
                        </a:rPr>
                        <a:t>y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</a:tr>
              <a:tr h="32940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Li</a:t>
                      </a:r>
                    </a:p>
                    <a:p>
                      <a:pPr algn="ctr"/>
                      <a:r>
                        <a:rPr lang="cs-CZ" dirty="0" smtClean="0"/>
                        <a:t>Na</a:t>
                      </a:r>
                    </a:p>
                    <a:p>
                      <a:pPr algn="ctr"/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</a:p>
                    <a:p>
                      <a:pPr algn="ctr"/>
                      <a:r>
                        <a:rPr lang="cs-CZ" dirty="0" smtClean="0"/>
                        <a:t>1</a:t>
                      </a:r>
                    </a:p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2s</a:t>
                      </a:r>
                      <a:endParaRPr lang="cs-CZ" dirty="0" smtClean="0"/>
                    </a:p>
                    <a:p>
                      <a:pPr algn="ctr"/>
                      <a:r>
                        <a:rPr lang="cs-CZ" dirty="0" err="1" smtClean="0"/>
                        <a:t>3s</a:t>
                      </a:r>
                      <a:endParaRPr lang="cs-CZ" dirty="0" smtClean="0"/>
                    </a:p>
                    <a:p>
                      <a:pPr algn="ctr"/>
                      <a:r>
                        <a:rPr lang="cs-CZ" dirty="0" err="1" smtClean="0"/>
                        <a:t>4s</a:t>
                      </a:r>
                      <a:endParaRPr lang="cs-CZ" dirty="0"/>
                    </a:p>
                  </a:txBody>
                  <a:tcPr/>
                </a:tc>
              </a:tr>
              <a:tr h="329405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Be</a:t>
                      </a:r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Mg</a:t>
                      </a:r>
                    </a:p>
                    <a:p>
                      <a:pPr algn="ctr"/>
                      <a:r>
                        <a:rPr lang="cs-CZ" dirty="0" smtClean="0"/>
                        <a:t>Ca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2s</a:t>
                      </a:r>
                      <a:r>
                        <a:rPr lang="en-US" baseline="30000" dirty="0" err="1" smtClean="0"/>
                        <a:t>2</a:t>
                      </a:r>
                      <a:endParaRPr lang="en-US" baseline="30000" dirty="0" smtClean="0"/>
                    </a:p>
                    <a:p>
                      <a:pPr algn="ctr"/>
                      <a:r>
                        <a:rPr lang="en-US" dirty="0" err="1" smtClean="0"/>
                        <a:t>3s</a:t>
                      </a:r>
                      <a:r>
                        <a:rPr lang="en-US" baseline="30000" dirty="0" err="1" smtClean="0"/>
                        <a:t>2</a:t>
                      </a:r>
                      <a:endParaRPr lang="en-US" baseline="30000" dirty="0" smtClean="0"/>
                    </a:p>
                    <a:p>
                      <a:pPr algn="ctr"/>
                      <a:r>
                        <a:rPr lang="en-US" dirty="0" err="1" smtClean="0"/>
                        <a:t>4s</a:t>
                      </a:r>
                      <a:r>
                        <a:rPr lang="en-US" baseline="30000" dirty="0" err="1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29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</a:t>
                      </a:r>
                    </a:p>
                    <a:p>
                      <a:pPr algn="ctr"/>
                      <a:r>
                        <a:rPr lang="en-US" dirty="0" err="1" smtClean="0"/>
                        <a:t>Ga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3s</a:t>
                      </a:r>
                      <a:r>
                        <a:rPr lang="en-US" baseline="30000" dirty="0" err="1" smtClean="0"/>
                        <a:t>2</a:t>
                      </a:r>
                      <a:r>
                        <a:rPr lang="en-US" dirty="0" err="1" smtClean="0"/>
                        <a:t>3p</a:t>
                      </a:r>
                      <a:r>
                        <a:rPr lang="en-US" baseline="30000" dirty="0" err="1" smtClean="0"/>
                        <a:t>1</a:t>
                      </a:r>
                      <a:endParaRPr lang="en-US" baseline="30000" dirty="0" smtClean="0"/>
                    </a:p>
                    <a:p>
                      <a:pPr algn="ctr"/>
                      <a:r>
                        <a:rPr lang="en-US" dirty="0" err="1" smtClean="0"/>
                        <a:t>4s</a:t>
                      </a:r>
                      <a:r>
                        <a:rPr lang="en-US" baseline="30000" dirty="0" err="1" smtClean="0"/>
                        <a:t>2</a:t>
                      </a:r>
                      <a:r>
                        <a:rPr lang="en-US" dirty="0" err="1" smtClean="0"/>
                        <a:t>3p</a:t>
                      </a:r>
                      <a:r>
                        <a:rPr lang="en-US" baseline="30000" dirty="0" err="1" smtClean="0"/>
                        <a:t>1</a:t>
                      </a:r>
                      <a:endParaRPr lang="en-US" baseline="30000" dirty="0" smtClean="0"/>
                    </a:p>
                    <a:p>
                      <a:pPr algn="ctr"/>
                      <a:r>
                        <a:rPr lang="en-US" dirty="0" err="1" smtClean="0"/>
                        <a:t>5s</a:t>
                      </a:r>
                      <a:r>
                        <a:rPr lang="en-US" baseline="30000" dirty="0" err="1" smtClean="0"/>
                        <a:t>2</a:t>
                      </a:r>
                      <a:r>
                        <a:rPr lang="en-US" dirty="0" err="1" smtClean="0"/>
                        <a:t>5p</a:t>
                      </a:r>
                      <a:r>
                        <a:rPr lang="en-US" baseline="30000" dirty="0" err="1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TextovéPole 31"/>
          <p:cNvSpPr txBox="1"/>
          <p:nvPr/>
        </p:nvSpPr>
        <p:spPr>
          <a:xfrm>
            <a:off x="4643438" y="732992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cs-CZ" sz="1600" dirty="0" err="1" smtClean="0">
                <a:solidFill>
                  <a:srgbClr val="C00000"/>
                </a:solidFill>
                <a:latin typeface="Cambria" pitchFamily="18" charset="0"/>
              </a:rPr>
              <a:t>říklady</a:t>
            </a:r>
            <a:r>
              <a:rPr lang="cs-CZ" sz="1600" dirty="0" smtClean="0">
                <a:solidFill>
                  <a:srgbClr val="C00000"/>
                </a:solidFill>
                <a:latin typeface="Cambria" pitchFamily="18" charset="0"/>
              </a:rPr>
              <a:t> :</a:t>
            </a:r>
            <a:endParaRPr lang="cs-CZ" sz="1600" dirty="0">
              <a:solidFill>
                <a:srgbClr val="C00000"/>
              </a:solidFill>
              <a:latin typeface="Cambria" pitchFamily="18" charset="0"/>
            </a:endParaRP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/>
        </p:nvGraphicFramePr>
        <p:xfrm>
          <a:off x="571472" y="4544398"/>
          <a:ext cx="8001056" cy="18135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43008"/>
                <a:gridCol w="1714512"/>
                <a:gridCol w="1714512"/>
                <a:gridCol w="1714512"/>
                <a:gridCol w="1714512"/>
              </a:tblGrid>
              <a:tr h="1247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Ioniza</a:t>
                      </a:r>
                      <a:r>
                        <a:rPr lang="cs-CZ" sz="1800" b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ční energie v</a:t>
                      </a:r>
                      <a:r>
                        <a:rPr lang="en-US" sz="1800" b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cs-CZ" sz="1800" b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cs-CZ" sz="1800" b="0" dirty="0" err="1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kJ</a:t>
                      </a:r>
                      <a:r>
                        <a:rPr lang="cs-CZ" sz="1800" b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/mol</a:t>
                      </a:r>
                      <a:r>
                        <a:rPr lang="en-US" sz="1800" b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   </a:t>
                      </a:r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(</a:t>
                      </a:r>
                      <a:r>
                        <a:rPr lang="en-US" sz="1600" b="0" i="1" dirty="0" err="1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eV</a:t>
                      </a:r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/atom)</a:t>
                      </a:r>
                      <a:endParaRPr lang="cs-CZ" sz="1800" b="0" i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</a:tr>
              <a:tr h="124790"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solidFill>
                            <a:srgbClr val="2E3917"/>
                          </a:solidFill>
                        </a:rPr>
                        <a:t>Prvek</a:t>
                      </a:r>
                      <a:endParaRPr lang="cs-CZ" sz="1600" i="1" dirty="0">
                        <a:solidFill>
                          <a:srgbClr val="2E391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solidFill>
                            <a:srgbClr val="2E3917"/>
                          </a:solidFill>
                        </a:rPr>
                        <a:t>1.elektron</a:t>
                      </a:r>
                      <a:endParaRPr lang="cs-CZ" sz="1600" i="1" dirty="0">
                        <a:solidFill>
                          <a:srgbClr val="2E391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solidFill>
                            <a:srgbClr val="2E3917"/>
                          </a:solidFill>
                        </a:rPr>
                        <a:t>2.elektron</a:t>
                      </a:r>
                      <a:endParaRPr lang="cs-CZ" sz="1600" i="1" dirty="0">
                        <a:solidFill>
                          <a:srgbClr val="2E391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solidFill>
                            <a:srgbClr val="2E3917"/>
                          </a:solidFill>
                        </a:rPr>
                        <a:t>3.elektron</a:t>
                      </a:r>
                      <a:endParaRPr lang="cs-CZ" sz="1600" i="1" dirty="0">
                        <a:solidFill>
                          <a:srgbClr val="2E391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solidFill>
                            <a:srgbClr val="2E3917"/>
                          </a:solidFill>
                        </a:rPr>
                        <a:t>4.elektron</a:t>
                      </a:r>
                      <a:endParaRPr lang="cs-CZ" sz="1600" i="1" dirty="0">
                        <a:solidFill>
                          <a:srgbClr val="2E391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Na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496  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(5.14)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4560   </a:t>
                      </a:r>
                      <a:r>
                        <a:rPr lang="en-US" sz="1600" i="1" dirty="0" smtClean="0">
                          <a:solidFill>
                            <a:srgbClr val="7030A0"/>
                          </a:solidFill>
                        </a:rPr>
                        <a:t>(47.26)</a:t>
                      </a:r>
                      <a:endParaRPr lang="cs-CZ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Mg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738   </a:t>
                      </a:r>
                      <a:r>
                        <a:rPr lang="en-US" sz="16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(7.65)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1450   </a:t>
                      </a:r>
                      <a:r>
                        <a:rPr lang="en-US" sz="16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(15.03)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7730   </a:t>
                      </a:r>
                      <a:r>
                        <a:rPr lang="en-US" sz="1600" i="1" dirty="0" smtClean="0">
                          <a:solidFill>
                            <a:srgbClr val="7030A0"/>
                          </a:solidFill>
                        </a:rPr>
                        <a:t>(80.12)</a:t>
                      </a:r>
                      <a:endParaRPr lang="cs-CZ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Al</a:t>
                      </a:r>
                      <a:endParaRPr lang="cs-CZ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577   </a:t>
                      </a:r>
                      <a:r>
                        <a:rPr lang="en-US" sz="16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(5.98)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1816   </a:t>
                      </a:r>
                      <a:r>
                        <a:rPr lang="en-US" sz="16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(18.82)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2881   </a:t>
                      </a:r>
                      <a:r>
                        <a:rPr lang="en-US" sz="16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(29.86)</a:t>
                      </a:r>
                      <a:endParaRPr lang="cs-CZ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11600   </a:t>
                      </a:r>
                      <a:r>
                        <a:rPr lang="en-US" sz="1600" i="1" dirty="0" smtClean="0">
                          <a:solidFill>
                            <a:srgbClr val="7030A0"/>
                          </a:solidFill>
                        </a:rPr>
                        <a:t>(120.2)</a:t>
                      </a:r>
                      <a:endParaRPr lang="cs-CZ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7" name="Skupina 26"/>
          <p:cNvGrpSpPr/>
          <p:nvPr/>
        </p:nvGrpSpPr>
        <p:grpSpPr>
          <a:xfrm>
            <a:off x="1357290" y="214290"/>
            <a:ext cx="7072362" cy="400110"/>
            <a:chOff x="1142976" y="214290"/>
            <a:chExt cx="7286676" cy="400110"/>
          </a:xfrm>
        </p:grpSpPr>
        <p:sp>
          <p:nvSpPr>
            <p:cNvPr id="33" name="TextovéPole 32"/>
            <p:cNvSpPr txBox="1"/>
            <p:nvPr/>
          </p:nvSpPr>
          <p:spPr>
            <a:xfrm>
              <a:off x="1142976" y="214290"/>
              <a:ext cx="7286676" cy="400110"/>
            </a:xfrm>
            <a:prstGeom prst="rect">
              <a:avLst/>
            </a:prstGeom>
            <a:solidFill>
              <a:srgbClr val="FFFFD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dirty="0" smtClean="0"/>
                <a:t>V</a:t>
              </a:r>
              <a:r>
                <a:rPr lang="en-US" sz="2000" dirty="0" err="1" smtClean="0"/>
                <a:t>alen</a:t>
              </a:r>
              <a:r>
                <a:rPr lang="cs-CZ" sz="2000" dirty="0" smtClean="0"/>
                <a:t>ční elektrony atomů kovu             vodivostní elektrony v kovu</a:t>
              </a:r>
              <a:endParaRPr lang="cs-CZ" sz="2000" dirty="0"/>
            </a:p>
          </p:txBody>
        </p:sp>
        <p:sp>
          <p:nvSpPr>
            <p:cNvPr id="35" name="Šipka doprava 34"/>
            <p:cNvSpPr/>
            <p:nvPr/>
          </p:nvSpPr>
          <p:spPr>
            <a:xfrm>
              <a:off x="4685527" y="357166"/>
              <a:ext cx="432000" cy="142876"/>
            </a:xfrm>
            <a:prstGeom prst="rightArrow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562328" y="1399919"/>
            <a:ext cx="3866796" cy="2171957"/>
            <a:chOff x="562328" y="1000108"/>
            <a:chExt cx="3866796" cy="2171957"/>
          </a:xfrm>
        </p:grpSpPr>
        <p:grpSp>
          <p:nvGrpSpPr>
            <p:cNvPr id="38" name="Skupina 29"/>
            <p:cNvGrpSpPr/>
            <p:nvPr/>
          </p:nvGrpSpPr>
          <p:grpSpPr>
            <a:xfrm>
              <a:off x="562328" y="1000108"/>
              <a:ext cx="3866796" cy="2171957"/>
              <a:chOff x="1142976" y="571480"/>
              <a:chExt cx="3866796" cy="2171957"/>
            </a:xfrm>
          </p:grpSpPr>
          <p:grpSp>
            <p:nvGrpSpPr>
              <p:cNvPr id="40" name="Skupina 13"/>
              <p:cNvGrpSpPr/>
              <p:nvPr/>
            </p:nvGrpSpPr>
            <p:grpSpPr>
              <a:xfrm>
                <a:off x="1142976" y="714356"/>
                <a:ext cx="1928826" cy="2029081"/>
                <a:chOff x="1928794" y="828415"/>
                <a:chExt cx="1928826" cy="2029081"/>
              </a:xfrm>
            </p:grpSpPr>
            <p:grpSp>
              <p:nvGrpSpPr>
                <p:cNvPr id="50" name="Skupina 6"/>
                <p:cNvGrpSpPr/>
                <p:nvPr/>
              </p:nvGrpSpPr>
              <p:grpSpPr>
                <a:xfrm>
                  <a:off x="1928794" y="1000108"/>
                  <a:ext cx="1928826" cy="1857388"/>
                  <a:chOff x="2014277" y="1522686"/>
                  <a:chExt cx="1620000" cy="1620000"/>
                </a:xfrm>
              </p:grpSpPr>
              <p:sp>
                <p:nvSpPr>
                  <p:cNvPr id="54" name="Elipsa 5"/>
                  <p:cNvSpPr/>
                  <p:nvPr/>
                </p:nvSpPr>
                <p:spPr>
                  <a:xfrm>
                    <a:off x="2014277" y="1522686"/>
                    <a:ext cx="1620000" cy="1620000"/>
                  </a:xfrm>
                  <a:prstGeom prst="ellipse">
                    <a:avLst/>
                  </a:prstGeom>
                  <a:noFill/>
                  <a:ln>
                    <a:solidFill>
                      <a:schemeClr val="accent5">
                        <a:lumMod val="60000"/>
                        <a:lumOff val="40000"/>
                      </a:schemeClr>
                    </a:solidFill>
                  </a:ln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5" name="Elipsa 4"/>
                  <p:cNvSpPr/>
                  <p:nvPr/>
                </p:nvSpPr>
                <p:spPr>
                  <a:xfrm>
                    <a:off x="2048980" y="1564227"/>
                    <a:ext cx="1548000" cy="1548000"/>
                  </a:xfrm>
                  <a:prstGeom prst="ellipse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  <a:ln>
                    <a:noFill/>
                  </a:ln>
                  <a:effectLst>
                    <a:softEdge rad="6350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6" name="Elipsa 3"/>
                  <p:cNvSpPr/>
                  <p:nvPr/>
                </p:nvSpPr>
                <p:spPr>
                  <a:xfrm>
                    <a:off x="2626240" y="2114013"/>
                    <a:ext cx="428628" cy="428628"/>
                  </a:xfrm>
                  <a:prstGeom prst="ellipse">
                    <a:avLst/>
                  </a:prstGeom>
                  <a:solidFill>
                    <a:srgbClr val="FFDDDD"/>
                  </a:solidFill>
                  <a:ln>
                    <a:noFill/>
                  </a:ln>
                  <a:effectLst>
                    <a:innerShdw blurRad="114300">
                      <a:prstClr val="black"/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sp>
              <p:nvSpPr>
                <p:cNvPr id="51" name="TextovéPole 50"/>
                <p:cNvSpPr txBox="1"/>
                <p:nvPr/>
              </p:nvSpPr>
              <p:spPr>
                <a:xfrm>
                  <a:off x="2786050" y="1731422"/>
                  <a:ext cx="365657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e </a:t>
                  </a:r>
                  <a:r>
                    <a:rPr lang="en-US" sz="1600" i="1" dirty="0" err="1" smtClean="0">
                      <a:solidFill>
                        <a:srgbClr val="FF0000"/>
                      </a:solidFill>
                    </a:rPr>
                    <a:t>Z</a:t>
                  </a:r>
                  <a:r>
                    <a:rPr lang="en-US" sz="2000" baseline="-25000" dirty="0" err="1" smtClean="0">
                      <a:solidFill>
                        <a:srgbClr val="FF0000"/>
                      </a:solidFill>
                    </a:rPr>
                    <a:t>a</a:t>
                  </a:r>
                  <a:endParaRPr lang="cs-CZ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2" name="TextovéPole 51"/>
                <p:cNvSpPr txBox="1"/>
                <p:nvPr/>
              </p:nvSpPr>
              <p:spPr>
                <a:xfrm>
                  <a:off x="2500298" y="1294613"/>
                  <a:ext cx="857256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-e </a:t>
                  </a:r>
                  <a:r>
                    <a:rPr lang="en-US" sz="1600" dirty="0" smtClean="0">
                      <a:solidFill>
                        <a:srgbClr val="FF0000"/>
                      </a:solidFill>
                    </a:rPr>
                    <a:t>( </a:t>
                  </a:r>
                  <a:r>
                    <a:rPr lang="en-US" sz="1600" i="1" dirty="0" err="1" smtClean="0">
                      <a:solidFill>
                        <a:srgbClr val="FF0000"/>
                      </a:solidFill>
                    </a:rPr>
                    <a:t>Z</a:t>
                  </a:r>
                  <a:r>
                    <a:rPr lang="en-US" sz="2000" baseline="-25000" dirty="0" err="1" smtClean="0">
                      <a:solidFill>
                        <a:srgbClr val="FF0000"/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FF0000"/>
                      </a:solidFill>
                    </a:rPr>
                    <a:t>- </a:t>
                  </a:r>
                  <a:r>
                    <a:rPr lang="en-US" sz="1600" i="1" dirty="0" smtClean="0">
                      <a:solidFill>
                        <a:srgbClr val="FF0000"/>
                      </a:solidFill>
                    </a:rPr>
                    <a:t>Z </a:t>
                  </a:r>
                  <a:r>
                    <a:rPr lang="en-US" sz="1600" dirty="0" smtClean="0">
                      <a:solidFill>
                        <a:srgbClr val="FF0000"/>
                      </a:solidFill>
                    </a:rPr>
                    <a:t>)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TextovéPole 52"/>
                <p:cNvSpPr txBox="1"/>
                <p:nvPr/>
              </p:nvSpPr>
              <p:spPr>
                <a:xfrm>
                  <a:off x="2706145" y="828415"/>
                  <a:ext cx="571504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-e </a:t>
                  </a:r>
                  <a:r>
                    <a:rPr lang="en-US" sz="1600" i="1" dirty="0" smtClean="0">
                      <a:solidFill>
                        <a:srgbClr val="FF0000"/>
                      </a:solidFill>
                    </a:rPr>
                    <a:t>Z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41" name="Skupina 19"/>
              <p:cNvGrpSpPr/>
              <p:nvPr/>
            </p:nvGrpSpPr>
            <p:grpSpPr>
              <a:xfrm>
                <a:off x="2381940" y="1611143"/>
                <a:ext cx="2300200" cy="565146"/>
                <a:chOff x="2381940" y="1611143"/>
                <a:chExt cx="2300200" cy="565146"/>
              </a:xfrm>
            </p:grpSpPr>
            <p:sp>
              <p:nvSpPr>
                <p:cNvPr id="48" name="TextovéPole 47"/>
                <p:cNvSpPr txBox="1"/>
                <p:nvPr/>
              </p:nvSpPr>
              <p:spPr>
                <a:xfrm>
                  <a:off x="3456566" y="1611143"/>
                  <a:ext cx="1225574" cy="565146"/>
                </a:xfrm>
                <a:prstGeom prst="rect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txBody>
                <a:bodyPr wrap="none" lIns="72000" tIns="36000" rIns="36000" bIns="36000" rtlCol="0">
                  <a:spAutoFit/>
                </a:bodyPr>
                <a:lstStyle/>
                <a:p>
                  <a:r>
                    <a:rPr lang="en-US" sz="1600" i="1" dirty="0" err="1" smtClean="0">
                      <a:solidFill>
                        <a:srgbClr val="FF0000"/>
                      </a:solidFill>
                    </a:rPr>
                    <a:t>Z</a:t>
                  </a:r>
                  <a:r>
                    <a:rPr lang="en-US" sz="2000" baseline="-25000" dirty="0" err="1" smtClean="0">
                      <a:solidFill>
                        <a:srgbClr val="FF0000"/>
                      </a:solidFill>
                    </a:rPr>
                    <a:t>a</a:t>
                  </a:r>
                  <a:r>
                    <a:rPr lang="en-US" sz="1200" dirty="0" smtClean="0"/>
                    <a:t> </a:t>
                  </a:r>
                  <a:r>
                    <a:rPr lang="cs-CZ" sz="1200" dirty="0" smtClean="0"/>
                    <a:t>atomové číslo</a:t>
                  </a:r>
                </a:p>
                <a:p>
                  <a:r>
                    <a:rPr lang="cs-CZ" sz="1400" dirty="0" smtClean="0"/>
                    <a:t>e </a:t>
                  </a:r>
                  <a:r>
                    <a:rPr lang="en-US" sz="1600" i="1" dirty="0" err="1" smtClean="0">
                      <a:solidFill>
                        <a:srgbClr val="FF0000"/>
                      </a:solidFill>
                    </a:rPr>
                    <a:t>Z</a:t>
                  </a:r>
                  <a:r>
                    <a:rPr lang="en-US" sz="2000" baseline="-25000" dirty="0" err="1" smtClean="0">
                      <a:solidFill>
                        <a:srgbClr val="FF0000"/>
                      </a:solidFill>
                    </a:rPr>
                    <a:t>a</a:t>
                  </a:r>
                  <a:r>
                    <a:rPr lang="cs-CZ" sz="2000" baseline="-25000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cs-CZ" sz="1200" dirty="0" smtClean="0"/>
                    <a:t>náboj jádra</a:t>
                  </a:r>
                  <a:endParaRPr lang="cs-CZ" dirty="0"/>
                </a:p>
              </p:txBody>
            </p:sp>
            <p:cxnSp>
              <p:nvCxnSpPr>
                <p:cNvPr id="49" name="Přímá spojovací šipka 48"/>
                <p:cNvCxnSpPr>
                  <a:endCxn id="55" idx="6"/>
                </p:cNvCxnSpPr>
                <p:nvPr/>
              </p:nvCxnSpPr>
              <p:spPr>
                <a:xfrm rot="10800000">
                  <a:off x="2381940" y="1809746"/>
                  <a:ext cx="1047053" cy="119056"/>
                </a:xfrm>
                <a:prstGeom prst="straightConnector1">
                  <a:avLst/>
                </a:prstGeom>
                <a:ln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Skupina 24"/>
              <p:cNvGrpSpPr/>
              <p:nvPr/>
            </p:nvGrpSpPr>
            <p:grpSpPr>
              <a:xfrm>
                <a:off x="2390613" y="571480"/>
                <a:ext cx="1904779" cy="318924"/>
                <a:chOff x="2390613" y="571480"/>
                <a:chExt cx="1904779" cy="318924"/>
              </a:xfrm>
            </p:grpSpPr>
            <p:sp>
              <p:nvSpPr>
                <p:cNvPr id="46" name="TextovéPole 45"/>
                <p:cNvSpPr txBox="1"/>
                <p:nvPr/>
              </p:nvSpPr>
              <p:spPr>
                <a:xfrm>
                  <a:off x="2714612" y="571480"/>
                  <a:ext cx="1580780" cy="318924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1600" i="1" dirty="0" smtClean="0">
                      <a:solidFill>
                        <a:srgbClr val="FF0000"/>
                      </a:solidFill>
                    </a:rPr>
                    <a:t>Z</a:t>
                  </a:r>
                  <a:r>
                    <a:rPr lang="en-US" sz="1200" dirty="0" smtClean="0"/>
                    <a:t> </a:t>
                  </a:r>
                  <a:r>
                    <a:rPr lang="en-US" sz="1200" dirty="0" err="1" smtClean="0"/>
                    <a:t>valen</a:t>
                  </a:r>
                  <a:r>
                    <a:rPr lang="cs-CZ" sz="1200" dirty="0" err="1" smtClean="0"/>
                    <a:t>čních</a:t>
                  </a:r>
                  <a:r>
                    <a:rPr lang="cs-CZ" sz="1200" dirty="0" smtClean="0"/>
                    <a:t> elektronů</a:t>
                  </a:r>
                  <a:endParaRPr lang="cs-CZ" dirty="0"/>
                </a:p>
              </p:txBody>
            </p:sp>
            <p:cxnSp>
              <p:nvCxnSpPr>
                <p:cNvPr id="47" name="Přímá spojovací šipka 46"/>
                <p:cNvCxnSpPr>
                  <a:endCxn id="53" idx="3"/>
                </p:cNvCxnSpPr>
                <p:nvPr/>
              </p:nvCxnSpPr>
              <p:spPr>
                <a:xfrm rot="10800000" flipV="1">
                  <a:off x="2390613" y="729467"/>
                  <a:ext cx="324000" cy="108000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Skupina 28"/>
              <p:cNvGrpSpPr/>
              <p:nvPr/>
            </p:nvGrpSpPr>
            <p:grpSpPr>
              <a:xfrm>
                <a:off x="2643174" y="1109812"/>
                <a:ext cx="2366598" cy="318924"/>
                <a:chOff x="2643174" y="1109812"/>
                <a:chExt cx="2366598" cy="318924"/>
              </a:xfrm>
            </p:grpSpPr>
            <p:sp>
              <p:nvSpPr>
                <p:cNvPr id="44" name="TextovéPole 43"/>
                <p:cNvSpPr txBox="1"/>
                <p:nvPr/>
              </p:nvSpPr>
              <p:spPr>
                <a:xfrm>
                  <a:off x="3284437" y="1109812"/>
                  <a:ext cx="1725335" cy="318924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txBody>
                <a:bodyPr wrap="none" lIns="36000" tIns="36000" rIns="36000" bIns="36000" rtlCol="0">
                  <a:spAutoFit/>
                </a:bodyPr>
                <a:lstStyle/>
                <a:p>
                  <a:r>
                    <a:rPr lang="en-US" sz="1600" i="1" dirty="0" err="1" smtClean="0">
                      <a:solidFill>
                        <a:srgbClr val="FF0000"/>
                      </a:solidFill>
                    </a:rPr>
                    <a:t>Z</a:t>
                  </a:r>
                  <a:r>
                    <a:rPr lang="en-US" sz="2000" baseline="-25000" dirty="0" err="1" smtClean="0">
                      <a:solidFill>
                        <a:srgbClr val="FF0000"/>
                      </a:solidFill>
                    </a:rPr>
                    <a:t>a</a:t>
                  </a:r>
                  <a:r>
                    <a:rPr lang="en-US" sz="1600" dirty="0" smtClean="0">
                      <a:solidFill>
                        <a:srgbClr val="FF0000"/>
                      </a:solidFill>
                    </a:rPr>
                    <a:t>- </a:t>
                  </a:r>
                  <a:r>
                    <a:rPr lang="en-US" sz="1600" i="1" dirty="0" smtClean="0">
                      <a:solidFill>
                        <a:srgbClr val="FF0000"/>
                      </a:solidFill>
                    </a:rPr>
                    <a:t>Z </a:t>
                  </a:r>
                  <a:r>
                    <a:rPr lang="en-US" sz="1200" dirty="0" smtClean="0"/>
                    <a:t> </a:t>
                  </a:r>
                  <a:r>
                    <a:rPr lang="cs-CZ" sz="1200" dirty="0" smtClean="0"/>
                    <a:t>vnitřních elektronů</a:t>
                  </a:r>
                  <a:endParaRPr lang="cs-CZ" dirty="0"/>
                </a:p>
              </p:txBody>
            </p:sp>
            <p:cxnSp>
              <p:nvCxnSpPr>
                <p:cNvPr id="45" name="Přímá spojovací šipka 44"/>
                <p:cNvCxnSpPr/>
                <p:nvPr/>
              </p:nvCxnSpPr>
              <p:spPr>
                <a:xfrm rot="10800000" flipV="1">
                  <a:off x="2643174" y="1285860"/>
                  <a:ext cx="642942" cy="14287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" name="TextovéPole 38"/>
            <p:cNvSpPr txBox="1"/>
            <p:nvPr/>
          </p:nvSpPr>
          <p:spPr>
            <a:xfrm>
              <a:off x="2714612" y="2786058"/>
              <a:ext cx="1571636" cy="261610"/>
            </a:xfrm>
            <a:prstGeom prst="rect">
              <a:avLst/>
            </a:prstGeom>
            <a:solidFill>
              <a:srgbClr val="F0F5FA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-e (e&gt;0) </a:t>
              </a:r>
              <a:r>
                <a:rPr lang="cs-CZ" sz="1100" dirty="0" smtClean="0"/>
                <a:t>náboj elektronu</a:t>
              </a:r>
              <a:endParaRPr lang="cs-CZ" dirty="0"/>
            </a:p>
          </p:txBody>
        </p:sp>
      </p:grpSp>
      <p:sp>
        <p:nvSpPr>
          <p:cNvPr id="30" name="Zástupný symbol pro číslo snímku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Rovnice" r:id="rId3" imgW="114120" imgH="215640" progId="Equation.3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7" name="Skupina 16"/>
          <p:cNvGrpSpPr/>
          <p:nvPr/>
        </p:nvGrpSpPr>
        <p:grpSpPr>
          <a:xfrm>
            <a:off x="357158" y="780474"/>
            <a:ext cx="8171438" cy="4005848"/>
            <a:chOff x="357158" y="857230"/>
            <a:chExt cx="8171438" cy="4005848"/>
          </a:xfrm>
        </p:grpSpPr>
        <p:grpSp>
          <p:nvGrpSpPr>
            <p:cNvPr id="18" name="Skupina 13"/>
            <p:cNvGrpSpPr/>
            <p:nvPr/>
          </p:nvGrpSpPr>
          <p:grpSpPr>
            <a:xfrm>
              <a:off x="357158" y="857230"/>
              <a:ext cx="8171438" cy="4005848"/>
              <a:chOff x="357158" y="857230"/>
              <a:chExt cx="8171438" cy="4005848"/>
            </a:xfrm>
          </p:grpSpPr>
          <p:sp>
            <p:nvSpPr>
              <p:cNvPr id="20" name="TextovéPole 19"/>
              <p:cNvSpPr txBox="1"/>
              <p:nvPr/>
            </p:nvSpPr>
            <p:spPr>
              <a:xfrm>
                <a:off x="357158" y="857230"/>
                <a:ext cx="8171438" cy="4005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Na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“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plyn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”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vodivostních elektronů</a:t>
                </a:r>
                <a:r>
                  <a:rPr lang="cs-CZ" dirty="0" smtClean="0"/>
                  <a:t> se aplikuje klasická</a:t>
                </a:r>
                <a:r>
                  <a:rPr lang="en-US" dirty="0" smtClean="0"/>
                  <a:t> </a:t>
                </a:r>
                <a:r>
                  <a:rPr lang="cs-CZ" i="1" dirty="0" smtClean="0">
                    <a:solidFill>
                      <a:srgbClr val="FF0000"/>
                    </a:solidFill>
                  </a:rPr>
                  <a:t>kinetická teorie plynů</a:t>
                </a:r>
                <a:r>
                  <a:rPr lang="en-US" i="1" dirty="0" smtClean="0"/>
                  <a:t/>
                </a:r>
                <a:br>
                  <a:rPr lang="en-US" i="1" dirty="0" smtClean="0"/>
                </a:br>
                <a:r>
                  <a:rPr lang="cs-CZ" sz="1600" dirty="0" smtClean="0"/>
                  <a:t>(pozadí tvořené kladně nabitými ionty zde především zajišťuje elektrickou neutralitu).</a:t>
                </a:r>
              </a:p>
              <a:p>
                <a:pPr algn="ctr"/>
                <a:r>
                  <a:rPr lang="cs-CZ" sz="1600" dirty="0" smtClean="0"/>
                  <a:t/>
                </a:r>
                <a:br>
                  <a:rPr lang="cs-CZ" sz="1600" dirty="0" smtClean="0"/>
                </a:b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  <a:latin typeface="Comic Sans MS" pitchFamily="66" charset="0"/>
                  </a:rPr>
                  <a:t>Základní údaje:</a:t>
                </a:r>
                <a:endParaRPr lang="cs-CZ" sz="1600" dirty="0" smtClean="0">
                  <a:solidFill>
                    <a:schemeClr val="accent6">
                      <a:lumMod val="50000"/>
                    </a:schemeClr>
                  </a:solidFill>
                  <a:latin typeface="Comic Sans MS" pitchFamily="66" charset="0"/>
                </a:endParaRPr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cs-CZ" sz="1600" dirty="0" smtClean="0"/>
                  <a:t> 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1 mol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sz="1600" dirty="0" smtClean="0"/>
                  <a:t>kovu obsahuje 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0.6022×10</a:t>
                </a:r>
                <a:r>
                  <a:rPr lang="cs-CZ" sz="1600" baseline="300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24</a:t>
                </a:r>
                <a:r>
                  <a:rPr lang="cs-CZ" sz="1600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atomů         </a:t>
                </a:r>
                <a:r>
                  <a:rPr lang="cs-CZ" sz="1600" dirty="0" smtClean="0"/>
                  <a:t>( </a:t>
                </a:r>
                <a:r>
                  <a:rPr lang="cs-CZ" sz="1600" dirty="0" err="1" smtClean="0"/>
                  <a:t>Avogadrovo</a:t>
                </a:r>
                <a:r>
                  <a:rPr lang="cs-CZ" sz="1600" dirty="0" smtClean="0"/>
                  <a:t> číslo </a:t>
                </a:r>
                <a:r>
                  <a:rPr lang="en-US" sz="1600" i="1" dirty="0" smtClean="0"/>
                  <a:t>N</a:t>
                </a:r>
                <a:r>
                  <a:rPr lang="en-US" sz="1600" baseline="-25000" dirty="0" smtClean="0"/>
                  <a:t>A</a:t>
                </a:r>
                <a:r>
                  <a:rPr lang="cs-CZ" sz="1600" dirty="0" smtClean="0"/>
                  <a:t>= </a:t>
                </a:r>
                <a:r>
                  <a:rPr lang="cs-CZ" sz="1600" dirty="0" smtClean="0">
                    <a:latin typeface="Cambria Math" pitchFamily="18" charset="0"/>
                    <a:ea typeface="Cambria Math" pitchFamily="18" charset="0"/>
                  </a:rPr>
                  <a:t>0.6022×10</a:t>
                </a:r>
                <a:r>
                  <a:rPr lang="cs-CZ" sz="1600" baseline="30000" dirty="0" smtClean="0">
                    <a:latin typeface="Cambria Math" pitchFamily="18" charset="0"/>
                    <a:ea typeface="Cambria Math" pitchFamily="18" charset="0"/>
                  </a:rPr>
                  <a:t>24</a:t>
                </a:r>
                <a:r>
                  <a:rPr lang="cs-CZ" sz="1600" dirty="0" smtClean="0"/>
                  <a:t>),</a:t>
                </a:r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cs-CZ" sz="1600" dirty="0" smtClean="0"/>
                  <a:t>  Počet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atomů v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1 </a:t>
                </a:r>
                <a:r>
                  <a:rPr lang="cs-CZ" sz="1600" dirty="0" err="1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cm</a:t>
                </a:r>
                <a:r>
                  <a:rPr lang="cs-CZ" sz="1600" baseline="30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3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cs-CZ" sz="1600" dirty="0" smtClean="0"/>
                  <a:t>kovu je  </a:t>
                </a:r>
                <a:r>
                  <a:rPr lang="el-GR" sz="1600" i="1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ρ</a:t>
                </a:r>
                <a:r>
                  <a:rPr lang="cs-CZ" sz="1600" baseline="-250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cs-CZ" sz="1600" i="1" baseline="-250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1600" dirty="0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/</a:t>
                </a:r>
                <a:r>
                  <a:rPr lang="en-US" sz="1600" i="1" dirty="0" err="1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en-US" sz="1600" baseline="-25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Cambria Math" pitchFamily="18" charset="0"/>
                    <a:ea typeface="Cambria Math" pitchFamily="18" charset="0"/>
                  </a:rPr>
                  <a:t>A</a:t>
                </a:r>
                <a:r>
                  <a:rPr lang="en-US" sz="1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1600" dirty="0" smtClean="0"/>
                  <a:t> </a:t>
                </a:r>
                <a:r>
                  <a:rPr lang="cs-CZ" sz="1600" dirty="0" smtClean="0"/>
                  <a:t>                    </a:t>
                </a:r>
                <a:r>
                  <a:rPr lang="en-US" sz="1600" dirty="0" smtClean="0"/>
                  <a:t>(</a:t>
                </a:r>
                <a:r>
                  <a:rPr lang="el-GR" sz="1600" i="1" dirty="0" smtClean="0">
                    <a:latin typeface="Cambria Math" pitchFamily="18" charset="0"/>
                    <a:ea typeface="Cambria Math" pitchFamily="18" charset="0"/>
                  </a:rPr>
                  <a:t>ρ</a:t>
                </a:r>
                <a:r>
                  <a:rPr lang="cs-CZ" sz="1600" i="1" baseline="-25000" dirty="0" smtClean="0"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en-US" sz="1600" baseline="-250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cs-CZ" sz="1600" baseline="-250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1600" dirty="0" err="1" smtClean="0"/>
                  <a:t>hustota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kovu</a:t>
                </a:r>
                <a:r>
                  <a:rPr lang="en-US" sz="1600" dirty="0" smtClean="0"/>
                  <a:t>, </a:t>
                </a:r>
                <a:r>
                  <a:rPr lang="en-US" sz="1600" i="1" dirty="0" err="1" smtClean="0"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en-US" sz="1600" baseline="-25000" dirty="0" err="1" smtClean="0">
                    <a:latin typeface="Cambria Math" pitchFamily="18" charset="0"/>
                    <a:ea typeface="Cambria Math" pitchFamily="18" charset="0"/>
                  </a:rPr>
                  <a:t>A</a:t>
                </a:r>
                <a:r>
                  <a:rPr lang="en-US" sz="1600" dirty="0" smtClean="0"/>
                  <a:t> je </a:t>
                </a:r>
                <a:r>
                  <a:rPr lang="cs-CZ" sz="1600" dirty="0" smtClean="0"/>
                  <a:t>a</a:t>
                </a:r>
                <a:r>
                  <a:rPr lang="en-US" sz="1600" dirty="0" smtClean="0"/>
                  <a:t>tom</a:t>
                </a:r>
                <a:r>
                  <a:rPr lang="cs-CZ" sz="1600" dirty="0" smtClean="0"/>
                  <a:t>o</a:t>
                </a:r>
                <a:r>
                  <a:rPr lang="en-US" sz="1600" dirty="0" smtClean="0"/>
                  <a:t>v</a:t>
                </a:r>
                <a:r>
                  <a:rPr lang="cs-CZ" sz="1600" dirty="0" smtClean="0"/>
                  <a:t>á hmotnost),</a:t>
                </a:r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cs-CZ" sz="1600" dirty="0" smtClean="0"/>
                  <a:t>  Přispívá-li atom do plynu  </a:t>
                </a:r>
                <a:r>
                  <a:rPr lang="cs-CZ" sz="1600" i="1" dirty="0" smtClean="0">
                    <a:latin typeface="Cambria Math" pitchFamily="18" charset="0"/>
                    <a:ea typeface="Cambria Math" pitchFamily="18" charset="0"/>
                  </a:rPr>
                  <a:t>Z</a:t>
                </a:r>
                <a:r>
                  <a:rPr lang="cs-CZ" sz="1600" dirty="0" smtClean="0"/>
                  <a:t>  valenčními elektrony,  je </a:t>
                </a:r>
                <a:r>
                  <a:rPr lang="cs-CZ" sz="1600" i="1" dirty="0" smtClean="0">
                    <a:solidFill>
                      <a:srgbClr val="FF0000"/>
                    </a:solidFill>
                  </a:rPr>
                  <a:t>koncentrace elektronů</a:t>
                </a:r>
                <a:r>
                  <a:rPr lang="cs-CZ" sz="1600" dirty="0" smtClean="0"/>
                  <a:t/>
                </a:r>
                <a:br>
                  <a:rPr lang="cs-CZ" sz="1600" dirty="0" smtClean="0"/>
                </a:br>
                <a:endParaRPr lang="cs-CZ" sz="1600" dirty="0" smtClean="0"/>
              </a:p>
              <a:p>
                <a:pPr>
                  <a:spcBef>
                    <a:spcPts val="600"/>
                  </a:spcBef>
                </a:pPr>
                <a:endParaRPr lang="cs-CZ" sz="1600" dirty="0" smtClean="0"/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cs-CZ" sz="1600" dirty="0" smtClean="0"/>
                  <a:t> 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Objem</a:t>
                </a:r>
                <a:r>
                  <a:rPr lang="cs-CZ" sz="1600" dirty="0" smtClean="0"/>
                  <a:t> připadající </a:t>
                </a:r>
                <a:r>
                  <a:rPr lang="cs-CZ" sz="1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na 1 elektron </a:t>
                </a:r>
                <a:r>
                  <a:rPr lang="cs-CZ" sz="1600" dirty="0" smtClean="0"/>
                  <a:t>se často charakterizuje </a:t>
                </a:r>
                <a:r>
                  <a:rPr lang="cs-CZ" sz="1600" dirty="0" smtClean="0">
                    <a:solidFill>
                      <a:srgbClr val="FF0000"/>
                    </a:solidFill>
                  </a:rPr>
                  <a:t>poloměrem  </a:t>
                </a:r>
                <a:r>
                  <a:rPr lang="cs-CZ" sz="1600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r</a:t>
                </a:r>
                <a:r>
                  <a:rPr lang="cs-CZ" sz="1600" baseline="-25000" dirty="0" err="1" smtClean="0">
                    <a:solidFill>
                      <a:srgbClr val="FF0000"/>
                    </a:solidFill>
                  </a:rPr>
                  <a:t>s</a:t>
                </a:r>
                <a:endParaRPr lang="cs-CZ" sz="1600" baseline="-25000" dirty="0" smtClean="0">
                  <a:solidFill>
                    <a:srgbClr val="FF0000"/>
                  </a:solidFill>
                </a:endParaRPr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endParaRPr lang="cs-CZ" sz="1600" baseline="-25000" dirty="0" smtClean="0"/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endParaRPr lang="cs-CZ" sz="1600" baseline="-25000" dirty="0" smtClean="0"/>
              </a:p>
              <a:p>
                <a:pPr>
                  <a:spcBef>
                    <a:spcPts val="600"/>
                  </a:spcBef>
                </a:pPr>
                <a:endParaRPr lang="cs-CZ" sz="1600" baseline="-25000" dirty="0" smtClean="0"/>
              </a:p>
              <a:p>
                <a:pPr>
                  <a:spcBef>
                    <a:spcPts val="600"/>
                  </a:spcBef>
                  <a:buFont typeface="Arial" pitchFamily="34" charset="0"/>
                  <a:buChar char="•"/>
                </a:pPr>
                <a:endParaRPr lang="cs-CZ" sz="1600" baseline="-25000" dirty="0" smtClean="0"/>
              </a:p>
            </p:txBody>
          </p:sp>
          <p:pic>
            <p:nvPicPr>
              <p:cNvPr id="22" name="Picture 6"/>
              <p:cNvPicPr>
                <a:picLocks noChangeAspect="1" noChangeArrowheads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 bwMode="auto">
              <a:xfrm>
                <a:off x="2881399" y="4017235"/>
                <a:ext cx="850214" cy="540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" name="Picture 8"/>
              <p:cNvPicPr>
                <a:picLocks noChangeAspect="1" noChangeArrowheads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 bwMode="auto">
              <a:xfrm>
                <a:off x="5069200" y="4000504"/>
                <a:ext cx="940000" cy="540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9" name="TextovéPole 18"/>
            <p:cNvSpPr txBox="1"/>
            <p:nvPr/>
          </p:nvSpPr>
          <p:spPr>
            <a:xfrm>
              <a:off x="4071934" y="4143380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takže</a:t>
              </a:r>
              <a:endParaRPr lang="cs-CZ" dirty="0"/>
            </a:p>
          </p:txBody>
        </p:sp>
      </p:grpSp>
      <p:graphicFrame>
        <p:nvGraphicFramePr>
          <p:cNvPr id="24" name="Tabulka 23"/>
          <p:cNvGraphicFramePr>
            <a:graphicFrameLocks noGrp="1"/>
          </p:cNvGraphicFramePr>
          <p:nvPr/>
        </p:nvGraphicFramePr>
        <p:xfrm>
          <a:off x="2333652" y="487459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47710"/>
                <a:gridCol w="1428760"/>
                <a:gridCol w="1250165"/>
                <a:gridCol w="1250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Cambria Math" pitchFamily="18" charset="0"/>
                          <a:ea typeface="Cambria Math" pitchFamily="18" charset="0"/>
                        </a:rPr>
                        <a:t>Prvek</a:t>
                      </a:r>
                      <a:endParaRPr lang="cs-CZ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>
                          <a:latin typeface="Cambria Math" pitchFamily="18" charset="0"/>
                          <a:ea typeface="Cambria Math" pitchFamily="18" charset="0"/>
                        </a:rPr>
                        <a:t>Z</a:t>
                      </a:r>
                      <a:endParaRPr lang="cs-CZ" sz="1600" i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US" sz="1600" i="1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cs-CZ" sz="160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Cambria Math" pitchFamily="18" charset="0"/>
                          <a:ea typeface="Cambria Math" pitchFamily="18" charset="0"/>
                        </a:rPr>
                        <a:t>(10</a:t>
                      </a:r>
                      <a:r>
                        <a:rPr lang="en-US" sz="1400" baseline="30000" dirty="0" smtClean="0">
                          <a:latin typeface="Cambria Math" pitchFamily="18" charset="0"/>
                          <a:ea typeface="Cambria Math" pitchFamily="18" charset="0"/>
                        </a:rPr>
                        <a:t>22</a:t>
                      </a:r>
                      <a:r>
                        <a:rPr lang="en-US" sz="1400" dirty="0" smtClean="0">
                          <a:latin typeface="Cambria Math" pitchFamily="18" charset="0"/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latin typeface="Cambria Math" pitchFamily="18" charset="0"/>
                          <a:ea typeface="Cambria Math" pitchFamily="18" charset="0"/>
                        </a:rPr>
                        <a:t>cm</a:t>
                      </a:r>
                      <a:r>
                        <a:rPr lang="en-US" sz="1400" baseline="30000" dirty="0" err="1" smtClean="0">
                          <a:latin typeface="Cambria Math" pitchFamily="18" charset="0"/>
                          <a:ea typeface="Cambria Math" pitchFamily="18" charset="0"/>
                        </a:rPr>
                        <a:t>3</a:t>
                      </a:r>
                      <a:r>
                        <a:rPr lang="en-US" sz="1400" dirty="0" smtClean="0">
                          <a:latin typeface="Cambria Math" pitchFamily="18" charset="0"/>
                          <a:ea typeface="Cambria Math" pitchFamily="18" charset="0"/>
                        </a:rPr>
                        <a:t>)</a:t>
                      </a:r>
                      <a:endParaRPr lang="cs-CZ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latin typeface="Cambria Math" pitchFamily="18" charset="0"/>
                          <a:ea typeface="Cambria Math" pitchFamily="18" charset="0"/>
                        </a:rPr>
                        <a:t>r</a:t>
                      </a:r>
                      <a:r>
                        <a:rPr lang="en-US" sz="1800" baseline="-25000" dirty="0" err="1" smtClean="0">
                          <a:latin typeface="Cambria Math" pitchFamily="18" charset="0"/>
                          <a:ea typeface="Cambria Math" pitchFamily="18" charset="0"/>
                        </a:rPr>
                        <a:t>s</a:t>
                      </a:r>
                      <a:r>
                        <a:rPr lang="en-US" sz="1800" baseline="-2500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Cambria Math" pitchFamily="18" charset="0"/>
                          <a:ea typeface="Cambria Math" pitchFamily="18" charset="0"/>
                        </a:rPr>
                        <a:t>(nm)</a:t>
                      </a:r>
                      <a:endParaRPr lang="cs-CZ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 smtClean="0">
                          <a:latin typeface="Cambria Math" pitchFamily="18" charset="0"/>
                          <a:ea typeface="Cambria Math" pitchFamily="18" charset="0"/>
                        </a:rPr>
                        <a:t>r</a:t>
                      </a:r>
                      <a:r>
                        <a:rPr lang="en-US" sz="1800" i="0" baseline="-25000" dirty="0" err="1" smtClean="0">
                          <a:latin typeface="Cambria Math" pitchFamily="18" charset="0"/>
                          <a:ea typeface="Cambria Math" pitchFamily="18" charset="0"/>
                        </a:rPr>
                        <a:t>s</a:t>
                      </a:r>
                      <a:r>
                        <a:rPr lang="en-US" sz="1600" i="0" dirty="0" smtClean="0">
                          <a:latin typeface="Cambria Math" pitchFamily="18" charset="0"/>
                          <a:ea typeface="Cambria Math" pitchFamily="18" charset="0"/>
                        </a:rPr>
                        <a:t>/</a:t>
                      </a:r>
                      <a:r>
                        <a:rPr lang="en-US" sz="1600" i="1" dirty="0" err="1" smtClean="0">
                          <a:latin typeface="Cambria Math" pitchFamily="18" charset="0"/>
                          <a:ea typeface="Cambria Math" pitchFamily="18" charset="0"/>
                        </a:rPr>
                        <a:t>a</a:t>
                      </a:r>
                      <a:r>
                        <a:rPr lang="en-US" sz="1600" i="1" baseline="-25000" dirty="0" err="1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cs-CZ" sz="1600" i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Na      </a:t>
                      </a: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(5 K)</a:t>
                      </a:r>
                      <a:endParaRPr lang="cs-CZ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Mg   </a:t>
                      </a: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(300 K)</a:t>
                      </a:r>
                      <a:endParaRPr lang="cs-CZ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8.61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Al    </a:t>
                      </a:r>
                      <a:r>
                        <a:rPr lang="en-US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(300</a:t>
                      </a:r>
                      <a:r>
                        <a:rPr lang="en-US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 K)</a:t>
                      </a:r>
                      <a:endParaRPr lang="cs-CZ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357158" y="4903797"/>
            <a:ext cx="1962694" cy="861774"/>
          </a:xfrm>
          <a:prstGeom prst="rect">
            <a:avLst/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Typick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é hodnoty</a:t>
            </a:r>
          </a:p>
          <a:p>
            <a:r>
              <a:rPr lang="en-US" sz="1400" dirty="0" smtClean="0"/>
              <a:t>   </a:t>
            </a:r>
            <a:r>
              <a:rPr lang="cs-CZ" sz="1400" dirty="0" smtClean="0"/>
              <a:t>(</a:t>
            </a:r>
            <a:r>
              <a:rPr lang="en-US" sz="1400" dirty="0" smtClean="0"/>
              <a:t> </a:t>
            </a:r>
            <a:r>
              <a:rPr lang="cs-CZ" sz="1400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cs-CZ" sz="1400" i="1" baseline="-25000" dirty="0" err="1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cs-CZ" sz="1400" i="1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 </a:t>
            </a:r>
            <a:r>
              <a:rPr lang="cs-CZ" sz="1600" dirty="0" smtClean="0"/>
              <a:t>= </a:t>
            </a:r>
            <a:r>
              <a:rPr lang="en-US" sz="1400" dirty="0" smtClean="0"/>
              <a:t>0.0529 nm</a:t>
            </a:r>
            <a:r>
              <a:rPr lang="cs-CZ" sz="1400" i="1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1400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r>
              <a:rPr lang="en-US" sz="1400" dirty="0" smtClean="0"/>
              <a:t>     </a:t>
            </a:r>
            <a:r>
              <a:rPr lang="cs-CZ" sz="1400" dirty="0" smtClean="0"/>
              <a:t>je </a:t>
            </a:r>
            <a:r>
              <a:rPr lang="cs-CZ" sz="1400" dirty="0" err="1" smtClean="0"/>
              <a:t>Bohrův</a:t>
            </a:r>
            <a:r>
              <a:rPr lang="cs-CZ" sz="1400" dirty="0" smtClean="0"/>
              <a:t> poloměr)</a:t>
            </a:r>
            <a:endParaRPr lang="cs-CZ" sz="2000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3643306" y="2857496"/>
          <a:ext cx="1138806" cy="586658"/>
        </p:xfrm>
        <a:graphic>
          <a:graphicData uri="http://schemas.openxmlformats.org/presentationml/2006/ole">
            <p:oleObj spid="_x0000_s1027" name="Rovnice" r:id="rId6" imgW="838080" imgH="431640" progId="Equation.3">
              <p:embed/>
            </p:oleObj>
          </a:graphicData>
        </a:graphic>
      </p:graphicFrame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00034" y="1288894"/>
            <a:ext cx="8001056" cy="2008242"/>
          </a:xfrm>
          <a:prstGeom prst="rect">
            <a:avLst/>
          </a:prstGeom>
          <a:solidFill>
            <a:srgbClr val="F0F5FA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Základní předpoklady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kinetické teorie plynů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Molekuly</a:t>
            </a:r>
            <a:r>
              <a:rPr lang="cs-CZ" sz="1600" dirty="0" smtClean="0"/>
              <a:t> plynu představují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hmotné body</a:t>
            </a:r>
            <a:r>
              <a:rPr lang="en-US" sz="1600" dirty="0" smtClean="0"/>
              <a:t>;</a:t>
            </a:r>
            <a:endParaRPr lang="cs-CZ" sz="16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/>
              <a:t> 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srážky</a:t>
            </a:r>
            <a:r>
              <a:rPr lang="cs-CZ" sz="1600" dirty="0" smtClean="0"/>
              <a:t> molekul jsou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pružné</a:t>
            </a:r>
            <a:r>
              <a:rPr lang="cs-CZ" sz="1600" dirty="0" smtClean="0"/>
              <a:t> (zachovává se energie)</a:t>
            </a:r>
            <a:r>
              <a:rPr lang="en-US" sz="1600" dirty="0" smtClean="0"/>
              <a:t>;</a:t>
            </a:r>
            <a:endParaRPr lang="cs-CZ" sz="16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/>
              <a:t>  mezi částicemi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neexistuje žádná interakce </a:t>
            </a:r>
            <a:r>
              <a:rPr lang="cs-CZ" sz="1600" dirty="0" smtClean="0"/>
              <a:t>(přitažlivé či odpudivé síly)</a:t>
            </a:r>
            <a:r>
              <a:rPr lang="en-US" sz="1600" dirty="0" smtClean="0"/>
              <a:t>;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cs-CZ" dirty="0" smtClean="0"/>
              <a:t> </a:t>
            </a:r>
            <a:r>
              <a:rPr lang="cs-CZ" sz="1600" i="1" dirty="0" smtClean="0">
                <a:solidFill>
                  <a:srgbClr val="FF0000"/>
                </a:solidFill>
              </a:rPr>
              <a:t>střední kinetická energie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molekuly </a:t>
            </a:r>
            <a:r>
              <a:rPr lang="cs-CZ" sz="1600" dirty="0" smtClean="0"/>
              <a:t>je </a:t>
            </a:r>
            <a:r>
              <a:rPr lang="cs-CZ" sz="1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(3/2)</a:t>
            </a:r>
            <a:r>
              <a:rPr lang="el-GR" sz="1600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κ</a:t>
            </a:r>
            <a:r>
              <a:rPr lang="cs-CZ" sz="1600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</a:t>
            </a:r>
            <a:r>
              <a:rPr lang="cs-CZ" sz="1600" b="1" dirty="0" smtClean="0">
                <a:solidFill>
                  <a:srgbClr val="FF0000"/>
                </a:solidFill>
              </a:rPr>
              <a:t>  </a:t>
            </a:r>
          </a:p>
          <a:p>
            <a:pPr>
              <a:spcAft>
                <a:spcPts val="600"/>
              </a:spcAft>
            </a:pPr>
            <a:r>
              <a:rPr lang="cs-CZ" sz="1600" dirty="0" smtClean="0">
                <a:solidFill>
                  <a:srgbClr val="FF0000"/>
                </a:solidFill>
              </a:rPr>
              <a:t>      </a:t>
            </a:r>
            <a:r>
              <a:rPr lang="cs-CZ" sz="1600" dirty="0" smtClean="0">
                <a:solidFill>
                  <a:schemeClr val="tx1"/>
                </a:solidFill>
              </a:rPr>
              <a:t>(</a:t>
            </a:r>
            <a:r>
              <a:rPr lang="el-GR" sz="1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κ</a:t>
            </a:r>
            <a:r>
              <a:rPr lang="cs-CZ" sz="1600" dirty="0" smtClean="0">
                <a:solidFill>
                  <a:schemeClr val="tx1"/>
                </a:solidFill>
              </a:rPr>
              <a:t>  = 1.38×10</a:t>
            </a:r>
            <a:r>
              <a:rPr lang="cs-CZ" sz="1600" baseline="30000" dirty="0" smtClean="0">
                <a:solidFill>
                  <a:schemeClr val="tx1"/>
                </a:solidFill>
              </a:rPr>
              <a:t>-</a:t>
            </a:r>
            <a:r>
              <a:rPr lang="cs-CZ" baseline="30000" dirty="0" smtClean="0">
                <a:solidFill>
                  <a:schemeClr val="tx1"/>
                </a:solidFill>
              </a:rPr>
              <a:t>23 </a:t>
            </a:r>
            <a:r>
              <a:rPr lang="cs-CZ" sz="1600" dirty="0" smtClean="0"/>
              <a:t>J/K – </a:t>
            </a:r>
            <a:r>
              <a:rPr lang="cs-CZ" sz="1600" dirty="0" err="1" smtClean="0"/>
              <a:t>Boltzmannova</a:t>
            </a:r>
            <a:r>
              <a:rPr lang="cs-CZ" sz="1600" dirty="0" smtClean="0"/>
              <a:t> konstanta, </a:t>
            </a:r>
            <a:r>
              <a:rPr lang="cs-CZ" sz="1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</a:t>
            </a:r>
            <a:r>
              <a:rPr lang="cs-CZ" sz="1600" i="1" dirty="0" smtClean="0"/>
              <a:t>  –  </a:t>
            </a:r>
            <a:r>
              <a:rPr lang="cs-CZ" sz="1600" dirty="0" smtClean="0"/>
              <a:t>absolutní teplota v K)</a:t>
            </a:r>
            <a:endParaRPr lang="cs-CZ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29124" y="457122"/>
            <a:ext cx="4286280" cy="400110"/>
          </a:xfrm>
          <a:prstGeom prst="rect">
            <a:avLst/>
          </a:prstGeom>
          <a:solidFill>
            <a:srgbClr val="FFFFD9"/>
          </a:solidFill>
          <a:scene3d>
            <a:camera prst="obliqueTop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Připomenutí 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kinetické teorie plynů </a:t>
            </a:r>
            <a:r>
              <a:rPr lang="cs-CZ" sz="2000" i="1" dirty="0" smtClean="0">
                <a:solidFill>
                  <a:srgbClr val="0070C0"/>
                </a:solidFill>
              </a:rPr>
              <a:t>- 1</a:t>
            </a:r>
            <a:endParaRPr lang="cs-CZ" sz="20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034" y="3781530"/>
            <a:ext cx="8001056" cy="2046714"/>
          </a:xfrm>
          <a:prstGeom prst="rect">
            <a:avLst/>
          </a:prstGeom>
          <a:solidFill>
            <a:srgbClr val="FBF3F3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Cambria" pitchFamily="18" charset="0"/>
              </a:rPr>
              <a:t>Model:</a:t>
            </a:r>
            <a:endParaRPr lang="cs-CZ" sz="1600" dirty="0" smtClean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/>
              <a:t>  plyn je uzavřen v nějakém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objemu V</a:t>
            </a:r>
            <a:r>
              <a:rPr lang="cs-CZ" sz="1600" dirty="0" smtClean="0"/>
              <a:t> s nepohyblivými (pevnými) stěnami,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/>
              <a:t> 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srážky se stěnami </a:t>
            </a:r>
            <a:r>
              <a:rPr lang="cs-CZ" sz="1600" dirty="0" smtClean="0"/>
              <a:t>jsou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pružné</a:t>
            </a:r>
            <a:r>
              <a:rPr lang="cs-CZ" sz="1600" dirty="0" smtClean="0"/>
              <a:t> (mění se jen směr rychlosti, nikoliv velikost),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/>
              <a:t>  bez vnějších sil je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pohyb</a:t>
            </a:r>
            <a:r>
              <a:rPr lang="cs-CZ" sz="1600" dirty="0" smtClean="0"/>
              <a:t> částic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mezi srážkami přímočarý  s konstantní rychlostí</a:t>
            </a:r>
            <a:r>
              <a:rPr lang="cs-CZ" sz="1600" dirty="0" smtClean="0"/>
              <a:t>,</a:t>
            </a:r>
            <a:endParaRPr lang="cs-CZ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/>
              <a:t>  působí-li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vnější síly </a:t>
            </a:r>
            <a:r>
              <a:rPr lang="cs-CZ" sz="1600" dirty="0" smtClean="0">
                <a:solidFill>
                  <a:schemeClr val="tx1"/>
                </a:solidFill>
              </a:rPr>
              <a:t>(např. gravitace)</a:t>
            </a:r>
            <a:r>
              <a:rPr lang="cs-CZ" sz="1600" dirty="0" smtClean="0"/>
              <a:t>, pohybují se mezi srážkami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podle Newtonových zákonů</a:t>
            </a:r>
            <a:r>
              <a:rPr lang="cs-CZ" sz="1600" dirty="0" smtClean="0">
                <a:solidFill>
                  <a:schemeClr val="tx1"/>
                </a:solidFill>
              </a:rPr>
              <a:t>,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0" smtClean="0">
                <a:solidFill>
                  <a:schemeClr val="tx1"/>
                </a:solidFill>
              </a:rPr>
              <a:t>  </a:t>
            </a:r>
            <a:r>
              <a:rPr lang="cs-CZ" sz="1600" b="1" i="1" dirty="0" smtClean="0">
                <a:solidFill>
                  <a:srgbClr val="FF0000"/>
                </a:solidFill>
              </a:rPr>
              <a:t>střední doba mezi srážkami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nechť je  </a:t>
            </a:r>
            <a:r>
              <a:rPr lang="el-GR" sz="2000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τ</a:t>
            </a:r>
            <a:r>
              <a:rPr lang="cs-CZ" sz="2000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(tzv. </a:t>
            </a:r>
            <a:r>
              <a:rPr lang="cs-CZ" sz="1600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relaxační doba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).</a:t>
            </a:r>
            <a:endParaRPr lang="cs-CZ" sz="1600" i="1" dirty="0" smtClean="0">
              <a:solidFill>
                <a:srgbClr val="FF0000"/>
              </a:solidFill>
              <a:latin typeface="+mj-lt"/>
              <a:ea typeface="Cambria Math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29124" y="142852"/>
            <a:ext cx="4286280" cy="400110"/>
          </a:xfrm>
          <a:prstGeom prst="rect">
            <a:avLst/>
          </a:prstGeom>
          <a:solidFill>
            <a:srgbClr val="FFFFD9"/>
          </a:solidFill>
          <a:scene3d>
            <a:camera prst="obliqueTop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Připomenutí 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kinetické teorie plynů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smtClean="0">
                <a:solidFill>
                  <a:srgbClr val="0070C0"/>
                </a:solidFill>
              </a:rPr>
              <a:t>- 2</a:t>
            </a:r>
            <a:endParaRPr lang="cs-CZ" sz="20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714356"/>
            <a:ext cx="4833959" cy="400110"/>
          </a:xfrm>
          <a:prstGeom prst="rect">
            <a:avLst/>
          </a:prstGeom>
          <a:solidFill>
            <a:srgbClr val="0A13CC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err="1" smtClean="0">
                <a:solidFill>
                  <a:srgbClr val="FFFF00"/>
                </a:solidFill>
                <a:latin typeface="Cambria" pitchFamily="18" charset="0"/>
              </a:rPr>
              <a:t>Maxwellovo</a:t>
            </a:r>
            <a:r>
              <a:rPr lang="cs-CZ" sz="2000" dirty="0" smtClean="0">
                <a:solidFill>
                  <a:srgbClr val="FFFF00"/>
                </a:solidFill>
                <a:latin typeface="Cambria" pitchFamily="18" charset="0"/>
              </a:rPr>
              <a:t> rozdělení rychlostí molekul</a:t>
            </a:r>
            <a:endParaRPr lang="cs-CZ" sz="2000" i="1" dirty="0">
              <a:solidFill>
                <a:srgbClr val="FFFF00"/>
              </a:solidFill>
              <a:latin typeface="Cambria" pitchFamily="18" charset="0"/>
            </a:endParaRPr>
          </a:p>
        </p:txBody>
      </p:sp>
      <p:grpSp>
        <p:nvGrpSpPr>
          <p:cNvPr id="13" name="Skupina 12"/>
          <p:cNvGrpSpPr/>
          <p:nvPr/>
        </p:nvGrpSpPr>
        <p:grpSpPr>
          <a:xfrm>
            <a:off x="428596" y="1357298"/>
            <a:ext cx="7858180" cy="1357322"/>
            <a:chOff x="428596" y="1428736"/>
            <a:chExt cx="7858180" cy="1357322"/>
          </a:xfrm>
        </p:grpSpPr>
        <p:grpSp>
          <p:nvGrpSpPr>
            <p:cNvPr id="12" name="Skupina 11"/>
            <p:cNvGrpSpPr/>
            <p:nvPr/>
          </p:nvGrpSpPr>
          <p:grpSpPr>
            <a:xfrm>
              <a:off x="2285984" y="1428736"/>
              <a:ext cx="3929090" cy="928694"/>
              <a:chOff x="2285984" y="1428736"/>
              <a:chExt cx="3929090" cy="928694"/>
            </a:xfrm>
          </p:grpSpPr>
          <p:sp>
            <p:nvSpPr>
              <p:cNvPr id="15" name="Zaoblený obdélník 14"/>
              <p:cNvSpPr/>
              <p:nvPr/>
            </p:nvSpPr>
            <p:spPr>
              <a:xfrm>
                <a:off x="2285984" y="1428736"/>
                <a:ext cx="3929090" cy="928694"/>
              </a:xfrm>
              <a:prstGeom prst="roundRect">
                <a:avLst>
                  <a:gd name="adj" fmla="val 93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solidFill>
                    <a:srgbClr val="FFFF00"/>
                  </a:solidFill>
                </a:endParaRPr>
              </a:p>
            </p:txBody>
          </p:sp>
          <p:graphicFrame>
            <p:nvGraphicFramePr>
              <p:cNvPr id="6" name="Objekt 5"/>
              <p:cNvGraphicFramePr>
                <a:graphicFrameLocks noChangeAspect="1"/>
              </p:cNvGraphicFramePr>
              <p:nvPr/>
            </p:nvGraphicFramePr>
            <p:xfrm>
              <a:off x="2586038" y="1500174"/>
              <a:ext cx="3490912" cy="762000"/>
            </p:xfrm>
            <a:graphic>
              <a:graphicData uri="http://schemas.openxmlformats.org/presentationml/2006/ole">
                <p:oleObj spid="_x0000_s20482" name="Rovnice" r:id="rId4" imgW="2095200" imgH="457200" progId="Equation.3">
                  <p:embed/>
                </p:oleObj>
              </a:graphicData>
            </a:graphic>
          </p:graphicFrame>
        </p:grpSp>
        <p:sp>
          <p:nvSpPr>
            <p:cNvPr id="9" name="TextovéPole 8"/>
            <p:cNvSpPr txBox="1"/>
            <p:nvPr/>
          </p:nvSpPr>
          <p:spPr>
            <a:xfrm>
              <a:off x="428596" y="2416726"/>
              <a:ext cx="78581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kde</a:t>
              </a:r>
              <a:r>
                <a:rPr lang="cs-CZ" dirty="0" smtClean="0"/>
                <a:t> </a:t>
              </a:r>
              <a:r>
                <a:rPr lang="cs-CZ" b="1" i="1" dirty="0" smtClean="0">
                  <a:solidFill>
                    <a:schemeClr val="accent6">
                      <a:lumMod val="50000"/>
                    </a:schemeClr>
                  </a:solidFill>
                  <a:latin typeface="Cambria Math" pitchFamily="18" charset="0"/>
                  <a:ea typeface="Cambria Math" pitchFamily="18" charset="0"/>
                </a:rPr>
                <a:t>m </a:t>
              </a:r>
              <a:r>
                <a:rPr lang="cs-CZ" sz="1600" dirty="0" smtClean="0"/>
                <a:t>je hmotnost částice</a:t>
              </a:r>
              <a:r>
                <a:rPr lang="cs-CZ" dirty="0" smtClean="0"/>
                <a:t>, </a:t>
              </a:r>
              <a:r>
                <a:rPr lang="el-GR" i="1" dirty="0" smtClean="0">
                  <a:latin typeface="Cambria Math" pitchFamily="18" charset="0"/>
                  <a:ea typeface="Cambria Math" pitchFamily="18" charset="0"/>
                </a:rPr>
                <a:t>κ</a:t>
              </a:r>
              <a:r>
                <a:rPr lang="cs-CZ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cs-CZ" sz="1600" dirty="0" smtClean="0"/>
                <a:t>je </a:t>
              </a:r>
              <a:r>
                <a:rPr lang="cs-CZ" sz="1600" dirty="0" err="1" smtClean="0"/>
                <a:t>Boltzmannova</a:t>
              </a:r>
              <a:r>
                <a:rPr lang="cs-CZ" sz="1600" dirty="0" smtClean="0"/>
                <a:t> konstanta a</a:t>
              </a:r>
              <a:r>
                <a:rPr lang="cs-CZ" dirty="0" smtClean="0"/>
                <a:t> </a:t>
              </a:r>
              <a:r>
                <a:rPr lang="cs-CZ" b="1" i="1" dirty="0" smtClean="0">
                  <a:solidFill>
                    <a:schemeClr val="accent6">
                      <a:lumMod val="50000"/>
                    </a:schemeClr>
                  </a:solidFill>
                  <a:latin typeface="Cambria Math" pitchFamily="18" charset="0"/>
                  <a:ea typeface="Cambria Math" pitchFamily="18" charset="0"/>
                </a:rPr>
                <a:t>T</a:t>
              </a:r>
              <a:r>
                <a:rPr lang="cs-CZ" b="1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cs-CZ" i="1" dirty="0" smtClean="0"/>
                <a:t> </a:t>
              </a:r>
              <a:r>
                <a:rPr lang="cs-CZ" sz="1600" dirty="0" smtClean="0"/>
                <a:t>je absolutní teplota .</a:t>
              </a:r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357158" y="2786058"/>
            <a:ext cx="5857916" cy="754053"/>
          </a:xfrm>
          <a:prstGeom prst="rect">
            <a:avLst/>
          </a:prstGeom>
          <a:solidFill>
            <a:srgbClr val="F7F9F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dirty="0" smtClean="0">
                <a:ea typeface="Cambria Math" pitchFamily="18" charset="0"/>
              </a:rPr>
              <a:t>Bezrozměrný výraz  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P(v</a:t>
            </a:r>
            <a:r>
              <a:rPr lang="cs-CZ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20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</a:t>
            </a:r>
            <a:r>
              <a:rPr lang="cs-CZ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i="1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dirty="0" smtClean="0"/>
              <a:t>  udává relativní počet molekul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s rychlostmi </a:t>
            </a:r>
            <a:r>
              <a:rPr lang="cs-CZ" dirty="0" smtClean="0">
                <a:solidFill>
                  <a:srgbClr val="FF0000"/>
                </a:solidFill>
              </a:rPr>
              <a:t>v intervalu (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+ </a:t>
            </a:r>
            <a:r>
              <a:rPr lang="cs-CZ" i="1" dirty="0" err="1" smtClean="0">
                <a:solidFill>
                  <a:srgbClr val="FF0000"/>
                </a:solidFill>
              </a:rPr>
              <a:t>d</a:t>
            </a:r>
            <a:r>
              <a:rPr lang="cs-CZ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dirty="0" smtClean="0">
                <a:solidFill>
                  <a:srgbClr val="FF0000"/>
                </a:solidFill>
              </a:rPr>
              <a:t>).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57158" y="3786190"/>
            <a:ext cx="5929354" cy="1523494"/>
          </a:xfrm>
          <a:prstGeom prst="rect">
            <a:avLst/>
          </a:prstGeom>
          <a:solidFill>
            <a:srgbClr val="FFFFC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Tři významné rychlosti</a:t>
            </a:r>
            <a:r>
              <a:rPr lang="cs-CZ" dirty="0" smtClean="0"/>
              <a:t>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sz="20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000" baseline="-25000" dirty="0" err="1" smtClean="0">
                <a:solidFill>
                  <a:srgbClr val="FF0000"/>
                </a:solidFill>
              </a:rPr>
              <a:t>k</a:t>
            </a:r>
            <a:r>
              <a:rPr lang="cs-CZ" baseline="-25000" dirty="0" smtClean="0">
                <a:solidFill>
                  <a:srgbClr val="FF0000"/>
                </a:solidFill>
              </a:rPr>
              <a:t>  </a:t>
            </a:r>
            <a:r>
              <a:rPr lang="cs-CZ" baseline="-25000" dirty="0" smtClean="0"/>
              <a:t>    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střední kvadratická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/>
              <a:t>rychlost,  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sz="20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000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cs-CZ" dirty="0" smtClean="0"/>
              <a:t>    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střední</a:t>
            </a:r>
            <a:r>
              <a:rPr lang="cs-CZ" dirty="0" smtClean="0"/>
              <a:t>  (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průměrná</a:t>
            </a:r>
            <a:r>
              <a:rPr lang="cs-CZ" dirty="0" smtClean="0"/>
              <a:t>) rychlost,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0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000" baseline="-25000" dirty="0" err="1" smtClean="0">
                <a:solidFill>
                  <a:srgbClr val="FF0000"/>
                </a:solidFill>
              </a:rPr>
              <a:t>0</a:t>
            </a:r>
            <a:r>
              <a:rPr lang="cs-CZ" baseline="-25000" dirty="0" smtClean="0"/>
              <a:t>    </a:t>
            </a:r>
            <a:r>
              <a:rPr lang="cs-CZ" dirty="0" smtClean="0"/>
              <a:t> 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nejpravděpodobnější</a:t>
            </a:r>
            <a:r>
              <a:rPr lang="cs-CZ" dirty="0" smtClean="0"/>
              <a:t> rychlost odpovídá maximu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P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cs-CZ" dirty="0" smtClean="0"/>
          </a:p>
        </p:txBody>
      </p:sp>
      <p:sp>
        <p:nvSpPr>
          <p:cNvPr id="22" name="TextovéPole 21"/>
          <p:cNvSpPr txBox="1"/>
          <p:nvPr/>
        </p:nvSpPr>
        <p:spPr>
          <a:xfrm>
            <a:off x="357158" y="5357826"/>
            <a:ext cx="57150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omic Sans MS" pitchFamily="66" charset="0"/>
              </a:rPr>
              <a:t>Poznámky :</a:t>
            </a:r>
          </a:p>
          <a:p>
            <a:r>
              <a:rPr lang="cs-CZ" sz="1400" i="1" dirty="0" smtClean="0">
                <a:solidFill>
                  <a:schemeClr val="accent2">
                    <a:lumMod val="75000"/>
                  </a:schemeClr>
                </a:solidFill>
              </a:rPr>
              <a:t>Střední kvadratickou</a:t>
            </a:r>
            <a:r>
              <a:rPr lang="cs-CZ" sz="1400" dirty="0" smtClean="0"/>
              <a:t> rychlost by měly všechny částice, pokud by si rovným dílem rozdělily celkovou kinetickou energii plynu.</a:t>
            </a:r>
          </a:p>
          <a:p>
            <a:r>
              <a:rPr lang="cs-CZ" sz="1400" i="1" dirty="0" smtClean="0">
                <a:solidFill>
                  <a:schemeClr val="accent2">
                    <a:lumMod val="75000"/>
                  </a:schemeClr>
                </a:solidFill>
              </a:rPr>
              <a:t>Střední (průměrná)</a:t>
            </a:r>
            <a:r>
              <a:rPr lang="cs-CZ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1400" dirty="0" smtClean="0"/>
              <a:t>rychlost je aritmetickým středem rychlostí všech částic plynu.</a:t>
            </a:r>
            <a:endParaRPr lang="cs-CZ" sz="1400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6572264" y="3786190"/>
            <a:ext cx="1857388" cy="2714644"/>
            <a:chOff x="6572264" y="3786190"/>
            <a:chExt cx="1857388" cy="2714644"/>
          </a:xfrm>
        </p:grpSpPr>
        <p:sp>
          <p:nvSpPr>
            <p:cNvPr id="20" name="Zaoblený obdélník 19"/>
            <p:cNvSpPr/>
            <p:nvPr/>
          </p:nvSpPr>
          <p:spPr>
            <a:xfrm>
              <a:off x="6572264" y="3786190"/>
              <a:ext cx="1857388" cy="2714644"/>
            </a:xfrm>
            <a:prstGeom prst="roundRect">
              <a:avLst>
                <a:gd name="adj" fmla="val 8006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4" name="Skupina 23"/>
            <p:cNvGrpSpPr/>
            <p:nvPr/>
          </p:nvGrpSpPr>
          <p:grpSpPr>
            <a:xfrm>
              <a:off x="6826799" y="3939105"/>
              <a:ext cx="1368027" cy="2347415"/>
              <a:chOff x="6826799" y="3939105"/>
              <a:chExt cx="1368027" cy="2347415"/>
            </a:xfrm>
          </p:grpSpPr>
          <p:graphicFrame>
            <p:nvGraphicFramePr>
              <p:cNvPr id="17" name="Objekt 16"/>
              <p:cNvGraphicFramePr>
                <a:graphicFrameLocks noChangeAspect="1"/>
              </p:cNvGraphicFramePr>
              <p:nvPr/>
            </p:nvGraphicFramePr>
            <p:xfrm>
              <a:off x="6826799" y="5510740"/>
              <a:ext cx="1346206" cy="775780"/>
            </p:xfrm>
            <a:graphic>
              <a:graphicData uri="http://schemas.openxmlformats.org/presentationml/2006/ole">
                <p:oleObj spid="_x0000_s20483" name="Rovnice" r:id="rId5" imgW="749160" imgH="431640" progId="Equation.3">
                  <p:embed/>
                </p:oleObj>
              </a:graphicData>
            </a:graphic>
          </p:graphicFrame>
          <p:graphicFrame>
            <p:nvGraphicFramePr>
              <p:cNvPr id="18" name="Objekt 17"/>
              <p:cNvGraphicFramePr>
                <a:graphicFrameLocks noChangeAspect="1"/>
              </p:cNvGraphicFramePr>
              <p:nvPr/>
            </p:nvGraphicFramePr>
            <p:xfrm>
              <a:off x="6858016" y="3939105"/>
              <a:ext cx="1316701" cy="746131"/>
            </p:xfrm>
            <a:graphic>
              <a:graphicData uri="http://schemas.openxmlformats.org/presentationml/2006/ole">
                <p:oleObj spid="_x0000_s20484" name="Rovnice" r:id="rId6" imgW="761760" imgH="431640" progId="Equation.3">
                  <p:embed/>
                </p:oleObj>
              </a:graphicData>
            </a:graphic>
          </p:graphicFrame>
          <p:graphicFrame>
            <p:nvGraphicFramePr>
              <p:cNvPr id="23" name="Objekt 22"/>
              <p:cNvGraphicFramePr>
                <a:graphicFrameLocks noChangeAspect="1"/>
              </p:cNvGraphicFramePr>
              <p:nvPr/>
            </p:nvGraphicFramePr>
            <p:xfrm>
              <a:off x="6854313" y="4714884"/>
              <a:ext cx="1340513" cy="785818"/>
            </p:xfrm>
            <a:graphic>
              <a:graphicData uri="http://schemas.openxmlformats.org/presentationml/2006/ole">
                <p:oleObj spid="_x0000_s20485" name="Rovnice" r:id="rId7" imgW="736560" imgH="431640" progId="Equation.3">
                  <p:embed/>
                </p:oleObj>
              </a:graphicData>
            </a:graphic>
          </p:graphicFrame>
        </p:grpSp>
      </p:grpSp>
      <p:grpSp>
        <p:nvGrpSpPr>
          <p:cNvPr id="26" name="Skupina 25"/>
          <p:cNvGrpSpPr/>
          <p:nvPr/>
        </p:nvGrpSpPr>
        <p:grpSpPr>
          <a:xfrm>
            <a:off x="6698206" y="2752190"/>
            <a:ext cx="1643074" cy="785818"/>
            <a:chOff x="6715140" y="2857496"/>
            <a:chExt cx="1643074" cy="785818"/>
          </a:xfrm>
          <a:solidFill>
            <a:srgbClr val="FFFFFF"/>
          </a:solidFill>
        </p:grpSpPr>
        <p:sp>
          <p:nvSpPr>
            <p:cNvPr id="21" name="Zaoblený obdélník 20"/>
            <p:cNvSpPr/>
            <p:nvPr/>
          </p:nvSpPr>
          <p:spPr>
            <a:xfrm>
              <a:off x="6715140" y="2857496"/>
              <a:ext cx="1643074" cy="785818"/>
            </a:xfrm>
            <a:prstGeom prst="round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19" name="Objekt 18"/>
            <p:cNvGraphicFramePr>
              <a:graphicFrameLocks noChangeAspect="1"/>
            </p:cNvGraphicFramePr>
            <p:nvPr/>
          </p:nvGraphicFramePr>
          <p:xfrm>
            <a:off x="6932642" y="2918260"/>
            <a:ext cx="1211258" cy="708120"/>
          </p:xfrm>
          <a:graphic>
            <a:graphicData uri="http://schemas.openxmlformats.org/presentationml/2006/ole">
              <p:oleObj spid="_x0000_s20486" name="Rovnice" r:id="rId8" imgW="825480" imgH="482400" progId="Equation.3">
                <p:embed/>
              </p:oleObj>
            </a:graphicData>
          </a:graphic>
        </p:graphicFrame>
      </p:grp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MaxBol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3929066"/>
            <a:ext cx="4230224" cy="2876552"/>
          </a:xfrm>
          <a:prstGeom prst="rect">
            <a:avLst/>
          </a:prstGeom>
        </p:spPr>
      </p:pic>
      <p:pic>
        <p:nvPicPr>
          <p:cNvPr id="5" name="Obrázek 4" descr="MaxwellBoltzman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3786190"/>
            <a:ext cx="4653302" cy="3022988"/>
          </a:xfrm>
          <a:prstGeom prst="rect">
            <a:avLst/>
          </a:prstGeom>
        </p:spPr>
      </p:pic>
      <p:grpSp>
        <p:nvGrpSpPr>
          <p:cNvPr id="19" name="Skupina 18"/>
          <p:cNvGrpSpPr/>
          <p:nvPr/>
        </p:nvGrpSpPr>
        <p:grpSpPr>
          <a:xfrm>
            <a:off x="882982" y="571480"/>
            <a:ext cx="4689150" cy="3286148"/>
            <a:chOff x="882982" y="571480"/>
            <a:chExt cx="4689150" cy="3286148"/>
          </a:xfrm>
        </p:grpSpPr>
        <p:grpSp>
          <p:nvGrpSpPr>
            <p:cNvPr id="16" name="Skupina 15"/>
            <p:cNvGrpSpPr/>
            <p:nvPr/>
          </p:nvGrpSpPr>
          <p:grpSpPr>
            <a:xfrm>
              <a:off x="882982" y="571480"/>
              <a:ext cx="4689150" cy="3286148"/>
              <a:chOff x="882982" y="571480"/>
              <a:chExt cx="4689150" cy="3286148"/>
            </a:xfrm>
          </p:grpSpPr>
          <p:pic>
            <p:nvPicPr>
              <p:cNvPr id="13" name="Obrázek 12"/>
              <p:cNvPicPr/>
              <p:nvPr/>
            </p:nvPicPr>
            <p:blipFill>
              <a:blip r:embed="rId4" cstate="print"/>
              <a:srcRect t="10311" r="19841" b="-5175"/>
              <a:stretch>
                <a:fillRect/>
              </a:stretch>
            </p:blipFill>
            <p:spPr bwMode="auto">
              <a:xfrm>
                <a:off x="882982" y="571480"/>
                <a:ext cx="4617712" cy="3286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TextovéPole 14"/>
              <p:cNvSpPr txBox="1"/>
              <p:nvPr/>
            </p:nvSpPr>
            <p:spPr>
              <a:xfrm>
                <a:off x="3500430" y="571480"/>
                <a:ext cx="2071702" cy="187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i="1" dirty="0" err="1" smtClean="0"/>
                  <a:t>Kysl</a:t>
                </a:r>
                <a:r>
                  <a:rPr lang="cs-CZ" i="1" dirty="0" err="1" smtClean="0"/>
                  <a:t>ík</a:t>
                </a:r>
                <a:endParaRPr lang="cs-CZ" i="1" dirty="0" smtClean="0"/>
              </a:p>
              <a:p>
                <a:r>
                  <a:rPr lang="cs-CZ" sz="1600" i="1" dirty="0" smtClean="0">
                    <a:latin typeface="Cambria Math" pitchFamily="18" charset="0"/>
                    <a:ea typeface="Cambria Math" pitchFamily="18" charset="0"/>
                  </a:rPr>
                  <a:t>T</a:t>
                </a:r>
                <a:r>
                  <a:rPr lang="en-US" sz="1600" i="1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cs-CZ" sz="1600" dirty="0" smtClean="0"/>
                  <a:t> = </a:t>
                </a:r>
                <a:r>
                  <a:rPr lang="en-US" sz="1600" dirty="0" smtClean="0"/>
                  <a:t>273 K</a:t>
                </a:r>
              </a:p>
              <a:p>
                <a:r>
                  <a:rPr lang="en-US" sz="1600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v</a:t>
                </a:r>
                <a:r>
                  <a:rPr lang="en-US" sz="1600" baseline="-25000" dirty="0" err="1" smtClean="0">
                    <a:solidFill>
                      <a:srgbClr val="FF0000"/>
                    </a:solidFill>
                  </a:rPr>
                  <a:t>0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 = 350.8 m/s</a:t>
                </a:r>
              </a:p>
              <a:p>
                <a:r>
                  <a:rPr lang="en-US" sz="1600" i="1" dirty="0" err="1" smtClean="0">
                    <a:solidFill>
                      <a:srgbClr val="EAB200"/>
                    </a:solidFill>
                    <a:latin typeface="Cambria Math" pitchFamily="18" charset="0"/>
                    <a:ea typeface="Cambria Math" pitchFamily="18" charset="0"/>
                  </a:rPr>
                  <a:t>v</a:t>
                </a:r>
                <a:r>
                  <a:rPr lang="en-US" sz="1600" baseline="-25000" dirty="0" err="1" smtClean="0">
                    <a:solidFill>
                      <a:srgbClr val="EAB200"/>
                    </a:solidFill>
                  </a:rPr>
                  <a:t>s</a:t>
                </a:r>
                <a:r>
                  <a:rPr lang="en-US" sz="1600" dirty="0" smtClean="0">
                    <a:solidFill>
                      <a:srgbClr val="EAB200"/>
                    </a:solidFill>
                  </a:rPr>
                  <a:t>  = 395.9 m/s</a:t>
                </a:r>
              </a:p>
              <a:p>
                <a:r>
                  <a:rPr lang="en-US" sz="1600" i="1" dirty="0" err="1" smtClean="0">
                    <a:solidFill>
                      <a:srgbClr val="0A13FF"/>
                    </a:solidFill>
                    <a:latin typeface="Cambria Math" pitchFamily="18" charset="0"/>
                    <a:ea typeface="Cambria Math" pitchFamily="18" charset="0"/>
                  </a:rPr>
                  <a:t>v</a:t>
                </a:r>
                <a:r>
                  <a:rPr lang="en-US" sz="1600" baseline="-25000" dirty="0" err="1" smtClean="0">
                    <a:solidFill>
                      <a:srgbClr val="0A13FF"/>
                    </a:solidFill>
                  </a:rPr>
                  <a:t>k</a:t>
                </a:r>
                <a:r>
                  <a:rPr lang="en-US" sz="1600" dirty="0" smtClean="0">
                    <a:solidFill>
                      <a:srgbClr val="0A13FF"/>
                    </a:solidFill>
                  </a:rPr>
                  <a:t>  = 429.7 m/s</a:t>
                </a:r>
              </a:p>
              <a:p>
                <a:endParaRPr lang="cs-CZ" sz="600" dirty="0" smtClean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r>
                  <a:rPr lang="en-US" sz="1400" dirty="0" smtClean="0">
                    <a:solidFill>
                      <a:schemeClr val="bg2">
                        <a:lumMod val="25000"/>
                      </a:schemeClr>
                    </a:solidFill>
                  </a:rPr>
                  <a:t>V </a:t>
                </a:r>
                <a:r>
                  <a:rPr lang="en-US" sz="1400" dirty="0" err="1" smtClean="0">
                    <a:solidFill>
                      <a:schemeClr val="bg2">
                        <a:lumMod val="25000"/>
                      </a:schemeClr>
                    </a:solidFill>
                  </a:rPr>
                  <a:t>intervalu</a:t>
                </a:r>
                <a:r>
                  <a:rPr lang="en-US" sz="1400" dirty="0" smtClean="0">
                    <a:solidFill>
                      <a:schemeClr val="bg2">
                        <a:lumMod val="25000"/>
                      </a:schemeClr>
                    </a:solidFill>
                  </a:rPr>
                  <a:t> (200 K, 500 K) je 63% </a:t>
                </a:r>
                <a:r>
                  <a:rPr lang="cs-CZ" sz="1400" dirty="0" smtClean="0">
                    <a:solidFill>
                      <a:schemeClr val="bg2">
                        <a:lumMod val="25000"/>
                      </a:schemeClr>
                    </a:solidFill>
                  </a:rPr>
                  <a:t>částic</a:t>
                </a:r>
                <a:endParaRPr lang="cs-CZ" sz="20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sp>
          <p:nvSpPr>
            <p:cNvPr id="17" name="TextovéPole 16"/>
            <p:cNvSpPr txBox="1"/>
            <p:nvPr/>
          </p:nvSpPr>
          <p:spPr>
            <a:xfrm>
              <a:off x="4929190" y="3451597"/>
              <a:ext cx="57150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400" i="1" dirty="0" smtClean="0">
                  <a:latin typeface="Cambria Math" pitchFamily="18" charset="0"/>
                  <a:ea typeface="Cambria Math" pitchFamily="18" charset="0"/>
                </a:rPr>
                <a:t>v</a:t>
              </a:r>
              <a:r>
                <a:rPr lang="cs-CZ" sz="1400" dirty="0" smtClean="0"/>
                <a:t> </a:t>
              </a:r>
              <a:r>
                <a:rPr lang="en-US" sz="1200" dirty="0" smtClean="0"/>
                <a:t>[m/s]</a:t>
              </a:r>
              <a:endParaRPr lang="cs-CZ" sz="1400" dirty="0"/>
            </a:p>
          </p:txBody>
        </p:sp>
        <p:sp>
          <p:nvSpPr>
            <p:cNvPr id="18" name="TextovéPole 17"/>
            <p:cNvSpPr txBox="1"/>
            <p:nvPr/>
          </p:nvSpPr>
          <p:spPr>
            <a:xfrm rot="16200000">
              <a:off x="642345" y="1713923"/>
              <a:ext cx="92869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i="1" dirty="0" smtClean="0">
                  <a:latin typeface="Cambria Math" pitchFamily="18" charset="0"/>
                  <a:ea typeface="Cambria Math" pitchFamily="18" charset="0"/>
                </a:rPr>
                <a:t>P </a:t>
              </a:r>
              <a:r>
                <a:rPr lang="en-US" sz="1400" dirty="0" smtClean="0"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cs-CZ" sz="1400" i="1" dirty="0" smtClean="0">
                  <a:latin typeface="Cambria Math" pitchFamily="18" charset="0"/>
                  <a:ea typeface="Cambria Math" pitchFamily="18" charset="0"/>
                </a:rPr>
                <a:t>v</a:t>
              </a:r>
              <a:r>
                <a:rPr lang="cs-CZ" sz="1400" dirty="0" smtClean="0"/>
                <a:t> </a:t>
              </a:r>
              <a:r>
                <a:rPr lang="en-US" sz="1400" dirty="0" smtClean="0"/>
                <a:t>)  </a:t>
              </a:r>
              <a:r>
                <a:rPr lang="en-US" sz="1200" dirty="0" smtClean="0"/>
                <a:t>[s/m]</a:t>
              </a:r>
              <a:endParaRPr lang="cs-CZ" sz="1400" dirty="0"/>
            </a:p>
          </p:txBody>
        </p:sp>
      </p:grpSp>
      <p:sp>
        <p:nvSpPr>
          <p:cNvPr id="24" name="Tlačítko akce: Vlastní 23">
            <a:hlinkClick r:id="rId5" action="ppaction://program" highlightClick="1"/>
          </p:cNvPr>
          <p:cNvSpPr/>
          <p:nvPr/>
        </p:nvSpPr>
        <p:spPr>
          <a:xfrm>
            <a:off x="6572264" y="3000372"/>
            <a:ext cx="1785950" cy="357190"/>
          </a:xfrm>
          <a:prstGeom prst="actionButtonBlank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Demonstrace</a:t>
            </a:r>
            <a:r>
              <a:rPr lang="en-US" sz="1400" dirty="0" smtClean="0"/>
              <a:t> (MP)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429124" y="142852"/>
            <a:ext cx="4286280" cy="400110"/>
          </a:xfrm>
          <a:prstGeom prst="rect">
            <a:avLst/>
          </a:prstGeom>
          <a:solidFill>
            <a:srgbClr val="FFFFD9"/>
          </a:solidFill>
          <a:scene3d>
            <a:camera prst="obliqueTop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Připomenutí 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kinetické teorie plynů </a:t>
            </a:r>
            <a:r>
              <a:rPr lang="cs-CZ" sz="2000" i="1" dirty="0" smtClean="0">
                <a:solidFill>
                  <a:srgbClr val="0070C0"/>
                </a:solidFill>
              </a:rPr>
              <a:t>- </a:t>
            </a:r>
            <a:r>
              <a:rPr lang="en-US" sz="2000" i="1" dirty="0" smtClean="0">
                <a:solidFill>
                  <a:srgbClr val="0070C0"/>
                </a:solidFill>
              </a:rPr>
              <a:t>3</a:t>
            </a:r>
            <a:endParaRPr lang="cs-CZ" sz="2000" i="1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ovéPole 169"/>
          <p:cNvSpPr txBox="1"/>
          <p:nvPr/>
        </p:nvSpPr>
        <p:spPr>
          <a:xfrm>
            <a:off x="3325262" y="197356"/>
            <a:ext cx="5566886" cy="400110"/>
          </a:xfrm>
          <a:prstGeom prst="rect">
            <a:avLst/>
          </a:prstGeom>
          <a:solidFill>
            <a:srgbClr val="F0F5F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Elektrická vodivost kovů pro stejnosměrný proud 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- 1</a:t>
            </a:r>
            <a:endParaRPr lang="cs-CZ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1" name="TextovéPole 170"/>
          <p:cNvSpPr txBox="1"/>
          <p:nvPr/>
        </p:nvSpPr>
        <p:spPr>
          <a:xfrm>
            <a:off x="571472" y="3143248"/>
            <a:ext cx="8001056" cy="3172663"/>
          </a:xfrm>
          <a:prstGeom prst="rect">
            <a:avLst/>
          </a:prstGeom>
          <a:solidFill>
            <a:srgbClr val="FBF3F3"/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001">
            <a:schemeClr val="lt2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dirty="0" smtClean="0">
                <a:ea typeface="Cambria Math" pitchFamily="18" charset="0"/>
              </a:rPr>
              <a:t>Abychom vyloučili </a:t>
            </a:r>
            <a:r>
              <a:rPr lang="cs-CZ" b="1" dirty="0" smtClean="0">
                <a:ea typeface="Cambria Math" pitchFamily="18" charset="0"/>
              </a:rPr>
              <a:t>závislost </a:t>
            </a:r>
            <a:r>
              <a:rPr lang="cs-CZ" b="1" i="1" dirty="0" smtClean="0">
                <a:latin typeface="Cambria Math" pitchFamily="18" charset="0"/>
                <a:ea typeface="Cambria Math" pitchFamily="18" charset="0"/>
              </a:rPr>
              <a:t>R</a:t>
            </a:r>
            <a:r>
              <a:rPr lang="cs-CZ" b="1" dirty="0" smtClean="0">
                <a:ea typeface="Cambria Math" pitchFamily="18" charset="0"/>
              </a:rPr>
              <a:t> </a:t>
            </a:r>
            <a:r>
              <a:rPr lang="en-US" b="1" dirty="0" smtClean="0">
                <a:ea typeface="Cambria Math" pitchFamily="18" charset="0"/>
              </a:rPr>
              <a:t> </a:t>
            </a:r>
            <a:r>
              <a:rPr lang="cs-CZ" b="1" dirty="0" smtClean="0">
                <a:ea typeface="Cambria Math" pitchFamily="18" charset="0"/>
              </a:rPr>
              <a:t>na rozměrech vodiče </a:t>
            </a: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  <a:ea typeface="Cambria Math" pitchFamily="18" charset="0"/>
              </a:rPr>
              <a:t>zavedeme</a:t>
            </a:r>
            <a:r>
              <a:rPr lang="cs-CZ" b="1" dirty="0" smtClean="0">
                <a:ea typeface="Cambria Math" pitchFamily="18" charset="0"/>
              </a:rPr>
              <a:t>: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cs-CZ" b="1" dirty="0" smtClean="0">
                <a:ea typeface="Cambria Math" pitchFamily="18" charset="0"/>
              </a:rPr>
              <a:t>  </a:t>
            </a:r>
            <a:r>
              <a:rPr lang="cs-CZ" b="1" i="1" dirty="0" smtClean="0">
                <a:solidFill>
                  <a:srgbClr val="FF0000"/>
                </a:solidFill>
                <a:ea typeface="Cambria Math" pitchFamily="18" charset="0"/>
              </a:rPr>
              <a:t>hustotu proudu 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j</a:t>
            </a:r>
            <a:r>
              <a:rPr lang="cs-CZ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 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= I/A</a:t>
            </a:r>
            <a:r>
              <a:rPr lang="cs-CZ" b="1" dirty="0" smtClean="0">
                <a:solidFill>
                  <a:srgbClr val="FF0000"/>
                </a:solidFill>
                <a:ea typeface="Cambria Math" pitchFamily="18" charset="0"/>
              </a:rPr>
              <a:t> </a:t>
            </a:r>
            <a:r>
              <a:rPr lang="cs-CZ" dirty="0" smtClean="0">
                <a:ea typeface="Cambria Math" pitchFamily="18" charset="0"/>
              </a:rPr>
              <a:t>, kde </a:t>
            </a:r>
            <a:r>
              <a:rPr lang="cs-CZ" i="1" dirty="0" smtClean="0">
                <a:latin typeface="Cambria" pitchFamily="18" charset="0"/>
                <a:ea typeface="Cambria Math" pitchFamily="18" charset="0"/>
              </a:rPr>
              <a:t>A</a:t>
            </a:r>
            <a:r>
              <a:rPr lang="cs-CZ" dirty="0" smtClean="0">
                <a:ea typeface="Cambria Math" pitchFamily="18" charset="0"/>
              </a:rPr>
              <a:t> je průřez vodiče (</a:t>
            </a:r>
            <a:r>
              <a:rPr lang="cs-CZ" i="1" dirty="0" smtClean="0">
                <a:ea typeface="Cambria Math" pitchFamily="18" charset="0"/>
              </a:rPr>
              <a:t>rozměr</a:t>
            </a:r>
            <a:r>
              <a:rPr lang="cs-CZ" dirty="0" smtClean="0">
                <a:ea typeface="Cambria Math" pitchFamily="18" charset="0"/>
              </a:rPr>
              <a:t> A/</a:t>
            </a:r>
            <a:r>
              <a:rPr lang="cs-CZ" dirty="0" err="1" smtClean="0">
                <a:ea typeface="Cambria Math" pitchFamily="18" charset="0"/>
              </a:rPr>
              <a:t>m</a:t>
            </a:r>
            <a:r>
              <a:rPr lang="cs-CZ" sz="2000" baseline="30000" dirty="0" err="1" smtClean="0">
                <a:ea typeface="Cambria Math" pitchFamily="18" charset="0"/>
              </a:rPr>
              <a:t>2</a:t>
            </a:r>
            <a:r>
              <a:rPr lang="cs-CZ" dirty="0" smtClean="0"/>
              <a:t>)</a:t>
            </a:r>
            <a:r>
              <a:rPr lang="cs-CZ" dirty="0" smtClean="0">
                <a:ea typeface="Cambria Math" pitchFamily="18" charset="0"/>
              </a:rPr>
              <a:t>,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cs-CZ" dirty="0" smtClean="0">
                <a:ea typeface="Cambria Math" pitchFamily="18" charset="0"/>
              </a:rPr>
              <a:t>  </a:t>
            </a:r>
            <a:r>
              <a:rPr lang="cs-CZ" b="1" i="1" dirty="0" smtClean="0">
                <a:solidFill>
                  <a:srgbClr val="FF0000"/>
                </a:solidFill>
                <a:ea typeface="Cambria Math" pitchFamily="18" charset="0"/>
              </a:rPr>
              <a:t>intenzitu elektrického pole</a:t>
            </a:r>
            <a:r>
              <a:rPr lang="cs-CZ" b="1" dirty="0" smtClean="0">
                <a:ea typeface="Cambria Math" pitchFamily="18" charset="0"/>
              </a:rPr>
              <a:t> </a:t>
            </a:r>
            <a:r>
              <a:rPr lang="cs-CZ" dirty="0" smtClean="0">
                <a:ea typeface="Cambria Math" pitchFamily="18" charset="0"/>
              </a:rPr>
              <a:t>ve vodiči </a:t>
            </a:r>
            <a:r>
              <a:rPr lang="cs-CZ" i="1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>E = V/L</a:t>
            </a:r>
            <a:r>
              <a:rPr lang="cs-CZ" dirty="0" smtClean="0">
                <a:ea typeface="Cambria Math" pitchFamily="18" charset="0"/>
              </a:rPr>
              <a:t>, kde </a:t>
            </a:r>
            <a:r>
              <a:rPr lang="cs-CZ" i="1" dirty="0" smtClean="0">
                <a:latin typeface="Cambria" pitchFamily="18" charset="0"/>
                <a:ea typeface="Cambria Math" pitchFamily="18" charset="0"/>
              </a:rPr>
              <a:t>L</a:t>
            </a:r>
            <a:r>
              <a:rPr lang="cs-CZ" dirty="0" smtClean="0">
                <a:ea typeface="Cambria Math" pitchFamily="18" charset="0"/>
              </a:rPr>
              <a:t> je délka vodiče (</a:t>
            </a:r>
            <a:r>
              <a:rPr lang="cs-CZ" i="1" dirty="0" smtClean="0">
                <a:ea typeface="Cambria Math" pitchFamily="18" charset="0"/>
              </a:rPr>
              <a:t>rozměr</a:t>
            </a:r>
            <a:r>
              <a:rPr lang="cs-CZ" dirty="0" smtClean="0">
                <a:ea typeface="Cambria Math" pitchFamily="18" charset="0"/>
              </a:rPr>
              <a:t> V/m),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dirty="0" smtClean="0">
                <a:ea typeface="Cambria Math" pitchFamily="18" charset="0"/>
              </a:rPr>
              <a:t>Potom má </a:t>
            </a: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  <a:ea typeface="Cambria Math" pitchFamily="18" charset="0"/>
              </a:rPr>
              <a:t>Ohmův zákon </a:t>
            </a:r>
            <a:r>
              <a:rPr lang="cs-CZ" dirty="0" smtClean="0">
                <a:solidFill>
                  <a:schemeClr val="tx1"/>
                </a:solidFill>
                <a:ea typeface="Cambria Math" pitchFamily="18" charset="0"/>
              </a:rPr>
              <a:t>tvar</a:t>
            </a:r>
          </a:p>
          <a:p>
            <a:pPr algn="ctr"/>
            <a:r>
              <a:rPr lang="cs-CZ" sz="2800" b="1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E </a:t>
            </a:r>
            <a:r>
              <a:rPr lang="cs-CZ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= </a:t>
            </a:r>
            <a:r>
              <a:rPr lang="el-GR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ρ</a:t>
            </a:r>
            <a:r>
              <a:rPr lang="cs-CZ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800" b="1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j   </a:t>
            </a:r>
            <a:r>
              <a:rPr lang="cs-CZ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nebo častěji   </a:t>
            </a:r>
            <a:r>
              <a:rPr lang="cs-CZ" sz="2800" b="1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 </a:t>
            </a:r>
            <a:r>
              <a:rPr lang="cs-CZ" sz="2800" b="1" i="1" dirty="0" smtClean="0">
                <a:solidFill>
                  <a:srgbClr val="FF0000"/>
                </a:solidFill>
                <a:ea typeface="Cambria Math" pitchFamily="18" charset="0"/>
              </a:rPr>
              <a:t>j </a:t>
            </a:r>
            <a:r>
              <a:rPr lang="cs-CZ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= </a:t>
            </a:r>
            <a:r>
              <a:rPr lang="el-GR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σ</a:t>
            </a:r>
            <a:r>
              <a:rPr lang="cs-CZ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800" b="1" i="1" dirty="0" smtClean="0">
                <a:solidFill>
                  <a:srgbClr val="FF0000"/>
                </a:solidFill>
                <a:ea typeface="Cambria Math" pitchFamily="18" charset="0"/>
              </a:rPr>
              <a:t>E</a:t>
            </a:r>
            <a:endParaRPr lang="cs-CZ" sz="2800" b="1" i="1" dirty="0" smtClean="0">
              <a:solidFill>
                <a:srgbClr val="FF0000"/>
              </a:solidFill>
              <a:latin typeface="+mj-lt"/>
              <a:ea typeface="Cambria Math" pitchFamily="18" charset="0"/>
            </a:endParaRPr>
          </a:p>
          <a:p>
            <a:pPr>
              <a:spcBef>
                <a:spcPts val="600"/>
              </a:spcBef>
            </a:pPr>
            <a:r>
              <a:rPr lang="cs-CZ" dirty="0" smtClean="0">
                <a:latin typeface="+mj-lt"/>
                <a:ea typeface="Cambria Math" pitchFamily="18" charset="0"/>
              </a:rPr>
              <a:t>kde </a:t>
            </a:r>
            <a:r>
              <a:rPr lang="el-GR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ρ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i="1" dirty="0" err="1" smtClean="0">
                <a:latin typeface="Cambria Math" pitchFamily="18" charset="0"/>
                <a:ea typeface="Cambria Math" pitchFamily="18" charset="0"/>
              </a:rPr>
              <a:t>R.A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/L  </a:t>
            </a:r>
            <a:r>
              <a:rPr lang="cs-CZ" dirty="0" smtClean="0">
                <a:latin typeface="+mj-lt"/>
                <a:ea typeface="Cambria Math" pitchFamily="18" charset="0"/>
              </a:rPr>
              <a:t>je </a:t>
            </a:r>
            <a:r>
              <a:rPr lang="cs-CZ" b="1" i="1" dirty="0" err="1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rezistivita</a:t>
            </a:r>
            <a:r>
              <a:rPr lang="cs-CZ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  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(jednotka</a:t>
            </a:r>
            <a:r>
              <a:rPr lang="cs-CZ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Cambria Math" pitchFamily="18" charset="0"/>
              </a:rPr>
              <a:t>ohmmetr</a:t>
            </a:r>
            <a:r>
              <a:rPr lang="cs-CZ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, rozměr </a:t>
            </a:r>
            <a:r>
              <a:rPr lang="el-GR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Ω</a:t>
            </a:r>
            <a:r>
              <a:rPr lang="cs-CZ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.m</a:t>
            </a:r>
            <a:r>
              <a:rPr lang="cs-CZ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) a</a:t>
            </a:r>
            <a:endParaRPr lang="cs-CZ" dirty="0" smtClean="0">
              <a:latin typeface="+mj-lt"/>
              <a:ea typeface="Cambria Math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+mj-lt"/>
                <a:ea typeface="Cambria Math" pitchFamily="18" charset="0"/>
              </a:rPr>
              <a:t>      </a:t>
            </a:r>
            <a:r>
              <a:rPr lang="el-GR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σ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= 1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/</a:t>
            </a:r>
            <a:r>
              <a:rPr lang="el-GR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ρ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 </a:t>
            </a:r>
            <a:r>
              <a:rPr lang="cs-CZ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 </a:t>
            </a:r>
            <a:r>
              <a:rPr lang="cs-CZ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je </a:t>
            </a:r>
            <a:r>
              <a:rPr lang="cs-CZ" b="1" i="1" dirty="0" smtClean="0">
                <a:solidFill>
                  <a:srgbClr val="FF0000"/>
                </a:solidFill>
                <a:latin typeface="+mj-lt"/>
                <a:ea typeface="Cambria Math" pitchFamily="18" charset="0"/>
              </a:rPr>
              <a:t>vodivost</a:t>
            </a:r>
            <a:r>
              <a:rPr lang="cs-CZ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    </a:t>
            </a:r>
            <a:r>
              <a:rPr lang="cs-CZ" sz="1600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(jednotka   </a:t>
            </a:r>
            <a:r>
              <a:rPr lang="cs-CZ" i="1" dirty="0" smtClean="0">
                <a:solidFill>
                  <a:schemeClr val="tx1"/>
                </a:solidFill>
                <a:ea typeface="Cambria Math" pitchFamily="18" charset="0"/>
              </a:rPr>
              <a:t>S/m = (</a:t>
            </a:r>
            <a:r>
              <a:rPr lang="el-GR" sz="1600" i="1" dirty="0" smtClean="0">
                <a:solidFill>
                  <a:schemeClr val="tx1"/>
                </a:solidFill>
                <a:ea typeface="Cambria Math" pitchFamily="18" charset="0"/>
              </a:rPr>
              <a:t>Ω</a:t>
            </a:r>
            <a:r>
              <a:rPr lang="cs-CZ" sz="1600" i="1" dirty="0" smtClean="0">
                <a:solidFill>
                  <a:schemeClr val="tx1"/>
                </a:solidFill>
                <a:ea typeface="Cambria Math" pitchFamily="18" charset="0"/>
              </a:rPr>
              <a:t>.m)</a:t>
            </a:r>
            <a:r>
              <a:rPr lang="cs-CZ" baseline="30000" dirty="0" smtClean="0">
                <a:solidFill>
                  <a:schemeClr val="tx1"/>
                </a:solidFill>
                <a:ea typeface="Cambria Math" pitchFamily="18" charset="0"/>
              </a:rPr>
              <a:t>-1</a:t>
            </a:r>
            <a:r>
              <a:rPr lang="cs-CZ" sz="1600" i="1" baseline="-25000" dirty="0" smtClean="0">
                <a:solidFill>
                  <a:schemeClr val="tx1"/>
                </a:solidFill>
                <a:ea typeface="Cambria Math" pitchFamily="18" charset="0"/>
              </a:rPr>
              <a:t> </a:t>
            </a:r>
            <a:r>
              <a:rPr lang="cs-CZ" sz="1600" i="1" dirty="0" smtClean="0">
                <a:solidFill>
                  <a:schemeClr val="tx1"/>
                </a:solidFill>
                <a:ea typeface="Cambria Math" pitchFamily="18" charset="0"/>
              </a:rPr>
              <a:t>  </a:t>
            </a:r>
            <a:r>
              <a:rPr lang="cs-CZ" dirty="0" smtClean="0"/>
              <a:t>(</a:t>
            </a:r>
            <a:r>
              <a:rPr lang="cs-CZ" sz="1600" dirty="0" smtClean="0">
                <a:solidFill>
                  <a:schemeClr val="tx1"/>
                </a:solidFill>
                <a:ea typeface="Cambria Math" pitchFamily="18" charset="0"/>
              </a:rPr>
              <a:t>siemens na metr) )</a:t>
            </a:r>
            <a:endParaRPr lang="cs-CZ" b="1" i="1" dirty="0" smtClean="0">
              <a:solidFill>
                <a:srgbClr val="FF0000"/>
              </a:solidFill>
              <a:ea typeface="Cambria Math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cs-CZ" sz="2000" b="1" i="1" dirty="0" smtClean="0">
                <a:solidFill>
                  <a:srgbClr val="FF0000"/>
                </a:solidFill>
                <a:ea typeface="Cambria Math" pitchFamily="18" charset="0"/>
              </a:rPr>
              <a:t>E </a:t>
            </a:r>
            <a:r>
              <a:rPr lang="cs-CZ" sz="20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cs-CZ" sz="2000" b="1" i="1" dirty="0" smtClean="0">
                <a:solidFill>
                  <a:srgbClr val="FF0000"/>
                </a:solidFill>
                <a:ea typeface="Cambria Math" pitchFamily="18" charset="0"/>
              </a:rPr>
              <a:t>j  </a:t>
            </a:r>
            <a:r>
              <a:rPr lang="cs-CZ" dirty="0" smtClean="0">
                <a:solidFill>
                  <a:schemeClr val="tx1"/>
                </a:solidFill>
                <a:ea typeface="Cambria Math" pitchFamily="18" charset="0"/>
              </a:rPr>
              <a:t>jsou </a:t>
            </a:r>
            <a:r>
              <a:rPr lang="cs-CZ" dirty="0" smtClean="0">
                <a:solidFill>
                  <a:srgbClr val="FF0000"/>
                </a:solidFill>
                <a:ea typeface="Cambria Math" pitchFamily="18" charset="0"/>
              </a:rPr>
              <a:t>vektory</a:t>
            </a:r>
            <a:r>
              <a:rPr lang="cs-CZ" dirty="0" smtClean="0">
                <a:solidFill>
                  <a:schemeClr val="tx1"/>
                </a:solidFill>
                <a:ea typeface="Cambria Math" pitchFamily="18" charset="0"/>
              </a:rPr>
              <a:t> (v izotropním prostředí paralelní)</a:t>
            </a:r>
            <a:r>
              <a:rPr lang="cs-CZ" b="1" dirty="0" smtClean="0">
                <a:solidFill>
                  <a:srgbClr val="FF0000"/>
                </a:solidFill>
                <a:ea typeface="Cambria Math" pitchFamily="18" charset="0"/>
              </a:rPr>
              <a:t>!</a:t>
            </a:r>
            <a:r>
              <a:rPr lang="cs-CZ" b="1" i="1" dirty="0" smtClean="0">
                <a:solidFill>
                  <a:srgbClr val="FF0000"/>
                </a:solidFill>
                <a:ea typeface="Cambria Math" pitchFamily="18" charset="0"/>
              </a:rPr>
              <a:t> </a:t>
            </a:r>
            <a:r>
              <a:rPr lang="cs-CZ" dirty="0" smtClean="0">
                <a:ea typeface="Cambria Math" pitchFamily="18" charset="0"/>
              </a:rPr>
              <a:t> </a:t>
            </a:r>
            <a:endParaRPr lang="cs-CZ" b="1" i="1" dirty="0" smtClean="0">
              <a:solidFill>
                <a:srgbClr val="FF0000"/>
              </a:solidFill>
              <a:ea typeface="Cambria Math" pitchFamily="18" charset="0"/>
            </a:endParaRPr>
          </a:p>
        </p:txBody>
      </p:sp>
      <p:sp>
        <p:nvSpPr>
          <p:cNvPr id="172" name="TextovéPole 171"/>
          <p:cNvSpPr txBox="1"/>
          <p:nvPr/>
        </p:nvSpPr>
        <p:spPr>
          <a:xfrm>
            <a:off x="4143372" y="785794"/>
            <a:ext cx="4429156" cy="2077492"/>
          </a:xfrm>
          <a:prstGeom prst="rect">
            <a:avLst/>
          </a:prstGeom>
          <a:solidFill>
            <a:srgbClr val="F0F5FA"/>
          </a:solidFill>
          <a:ln>
            <a:solidFill>
              <a:srgbClr val="0A13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Ohmův zákon</a:t>
            </a:r>
          </a:p>
          <a:p>
            <a:r>
              <a:rPr lang="cs-CZ" sz="2000" dirty="0" smtClean="0"/>
              <a:t>Proud  </a:t>
            </a:r>
            <a:r>
              <a:rPr lang="cs-CZ" sz="2000" i="1" dirty="0" smtClean="0">
                <a:solidFill>
                  <a:srgbClr val="0A13FF"/>
                </a:solidFill>
                <a:latin typeface="Cambria" pitchFamily="18" charset="0"/>
              </a:rPr>
              <a:t>I</a:t>
            </a:r>
            <a:r>
              <a:rPr lang="cs-CZ" sz="2000" b="1" i="1" dirty="0" smtClean="0">
                <a:latin typeface="Cambria" pitchFamily="18" charset="0"/>
              </a:rPr>
              <a:t>  </a:t>
            </a:r>
            <a:r>
              <a:rPr lang="cs-CZ" sz="2000" dirty="0" smtClean="0"/>
              <a:t>tekoucí vodičem je úměrný napětí </a:t>
            </a:r>
            <a:r>
              <a:rPr lang="cs-CZ" sz="2000" i="1" dirty="0" smtClean="0">
                <a:solidFill>
                  <a:srgbClr val="0A13CC"/>
                </a:solidFill>
              </a:rPr>
              <a:t>V</a:t>
            </a:r>
            <a:r>
              <a:rPr lang="cs-CZ" sz="2000" dirty="0" smtClean="0">
                <a:solidFill>
                  <a:srgbClr val="0A13CC"/>
                </a:solidFill>
              </a:rPr>
              <a:t> </a:t>
            </a:r>
            <a:r>
              <a:rPr lang="cs-CZ" sz="2000" dirty="0" smtClean="0"/>
              <a:t>na vodiči </a:t>
            </a:r>
          </a:p>
          <a:p>
            <a:pPr algn="ctr"/>
            <a:r>
              <a:rPr lang="cs-CZ" sz="2400" b="1" i="1" dirty="0" smtClean="0">
                <a:solidFill>
                  <a:srgbClr val="0A13CC"/>
                </a:solidFill>
                <a:latin typeface="Cambria Math" pitchFamily="18" charset="0"/>
                <a:ea typeface="Cambria Math" pitchFamily="18" charset="0"/>
              </a:rPr>
              <a:t>I = V/R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,</a:t>
            </a:r>
          </a:p>
          <a:p>
            <a:r>
              <a:rPr lang="cs-CZ" sz="2000" dirty="0" smtClean="0">
                <a:ea typeface="Cambria Math" pitchFamily="18" charset="0"/>
              </a:rPr>
              <a:t>kde</a:t>
            </a:r>
            <a:r>
              <a:rPr lang="cs-CZ" sz="2000" dirty="0" smtClean="0">
                <a:solidFill>
                  <a:srgbClr val="0A13CC"/>
                </a:solidFill>
                <a:ea typeface="Cambria Math" pitchFamily="18" charset="0"/>
              </a:rPr>
              <a:t> </a:t>
            </a:r>
            <a:r>
              <a:rPr lang="cs-CZ" sz="2000" i="1" dirty="0" smtClean="0">
                <a:solidFill>
                  <a:srgbClr val="0A13CC"/>
                </a:solidFill>
                <a:latin typeface="Cambria" pitchFamily="18" charset="0"/>
                <a:ea typeface="Cambria Math" pitchFamily="18" charset="0"/>
              </a:rPr>
              <a:t>R</a:t>
            </a:r>
            <a:r>
              <a:rPr lang="cs-CZ" sz="2000" i="1" dirty="0" smtClean="0">
                <a:solidFill>
                  <a:srgbClr val="0A13CC"/>
                </a:solidFill>
                <a:ea typeface="Cambria Math" pitchFamily="18" charset="0"/>
              </a:rPr>
              <a:t> </a:t>
            </a:r>
            <a:r>
              <a:rPr lang="cs-CZ" sz="2000" dirty="0" smtClean="0">
                <a:ea typeface="Cambria Math" pitchFamily="18" charset="0"/>
              </a:rPr>
              <a:t>je odpor vodiče závislý na rozměrech vodiče, ale nezávislý na </a:t>
            </a:r>
            <a:r>
              <a:rPr lang="cs-CZ" sz="2000" i="1" dirty="0" smtClean="0">
                <a:latin typeface="Cambria" pitchFamily="18" charset="0"/>
                <a:ea typeface="Cambria Math" pitchFamily="18" charset="0"/>
              </a:rPr>
              <a:t>V</a:t>
            </a:r>
            <a:r>
              <a:rPr lang="cs-CZ" sz="2000" dirty="0" smtClean="0">
                <a:ea typeface="Cambria Math" pitchFamily="18" charset="0"/>
              </a:rPr>
              <a:t> a </a:t>
            </a:r>
            <a:r>
              <a:rPr lang="cs-CZ" sz="2000" i="1" dirty="0" smtClean="0">
                <a:latin typeface="Cambria" pitchFamily="18" charset="0"/>
                <a:ea typeface="Cambria Math" pitchFamily="18" charset="0"/>
              </a:rPr>
              <a:t>I</a:t>
            </a:r>
            <a:r>
              <a:rPr lang="cs-CZ" sz="2000" dirty="0" smtClean="0">
                <a:ea typeface="Cambria Math" pitchFamily="18" charset="0"/>
              </a:rPr>
              <a:t>.</a:t>
            </a:r>
            <a:endParaRPr lang="cs-CZ" sz="2000" b="1" dirty="0"/>
          </a:p>
        </p:txBody>
      </p:sp>
      <p:grpSp>
        <p:nvGrpSpPr>
          <p:cNvPr id="49" name="Skupina 48"/>
          <p:cNvGrpSpPr/>
          <p:nvPr/>
        </p:nvGrpSpPr>
        <p:grpSpPr>
          <a:xfrm>
            <a:off x="285720" y="1022870"/>
            <a:ext cx="3786214" cy="1804978"/>
            <a:chOff x="285720" y="1022870"/>
            <a:chExt cx="3786214" cy="1804978"/>
          </a:xfrm>
        </p:grpSpPr>
        <p:grpSp>
          <p:nvGrpSpPr>
            <p:cNvPr id="134" name="Skupina 133"/>
            <p:cNvGrpSpPr/>
            <p:nvPr/>
          </p:nvGrpSpPr>
          <p:grpSpPr>
            <a:xfrm>
              <a:off x="357158" y="1022870"/>
              <a:ext cx="3500462" cy="1611559"/>
              <a:chOff x="1785918" y="500042"/>
              <a:chExt cx="3500462" cy="1611559"/>
            </a:xfrm>
          </p:grpSpPr>
          <p:grpSp>
            <p:nvGrpSpPr>
              <p:cNvPr id="135" name="Skupina 130"/>
              <p:cNvGrpSpPr/>
              <p:nvPr/>
            </p:nvGrpSpPr>
            <p:grpSpPr>
              <a:xfrm>
                <a:off x="1785918" y="500042"/>
                <a:ext cx="3500462" cy="1503900"/>
                <a:chOff x="1785918" y="500042"/>
                <a:chExt cx="3500462" cy="1503900"/>
              </a:xfrm>
            </p:grpSpPr>
            <p:grpSp>
              <p:nvGrpSpPr>
                <p:cNvPr id="137" name="Skupina 96"/>
                <p:cNvGrpSpPr/>
                <p:nvPr/>
              </p:nvGrpSpPr>
              <p:grpSpPr>
                <a:xfrm>
                  <a:off x="1785918" y="500042"/>
                  <a:ext cx="3500462" cy="1503900"/>
                  <a:chOff x="1785918" y="500042"/>
                  <a:chExt cx="3500462" cy="1503900"/>
                </a:xfrm>
              </p:grpSpPr>
              <p:grpSp>
                <p:nvGrpSpPr>
                  <p:cNvPr id="141" name="Skupina 19"/>
                  <p:cNvGrpSpPr/>
                  <p:nvPr/>
                </p:nvGrpSpPr>
                <p:grpSpPr>
                  <a:xfrm>
                    <a:off x="1785918" y="500042"/>
                    <a:ext cx="3500462" cy="1000132"/>
                    <a:chOff x="1785918" y="500042"/>
                    <a:chExt cx="3500462" cy="1000132"/>
                  </a:xfrm>
                </p:grpSpPr>
                <p:sp>
                  <p:nvSpPr>
                    <p:cNvPr id="162" name="Plechovka 3"/>
                    <p:cNvSpPr/>
                    <p:nvPr/>
                  </p:nvSpPr>
                  <p:spPr>
                    <a:xfrm rot="16200000">
                      <a:off x="3178959" y="-607247"/>
                      <a:ext cx="714380" cy="3500462"/>
                    </a:xfrm>
                    <a:prstGeom prst="can">
                      <a:avLst>
                        <a:gd name="adj" fmla="val 74346"/>
                      </a:avLst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63" name="TextovéPole 162"/>
                    <p:cNvSpPr txBox="1"/>
                    <p:nvPr/>
                  </p:nvSpPr>
                  <p:spPr>
                    <a:xfrm>
                      <a:off x="2000232" y="1000108"/>
                      <a:ext cx="21431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mbria" pitchFamily="18" charset="0"/>
                        </a:rPr>
                        <a:t>A</a:t>
                      </a:r>
                      <a:endParaRPr lang="cs-CZ" i="1" dirty="0">
                        <a:latin typeface="Cambria" pitchFamily="18" charset="0"/>
                      </a:endParaRPr>
                    </a:p>
                  </p:txBody>
                </p:sp>
                <p:grpSp>
                  <p:nvGrpSpPr>
                    <p:cNvPr id="164" name="Skupina 18"/>
                    <p:cNvGrpSpPr/>
                    <p:nvPr/>
                  </p:nvGrpSpPr>
                  <p:grpSpPr>
                    <a:xfrm>
                      <a:off x="2004356" y="500042"/>
                      <a:ext cx="3078950" cy="285752"/>
                      <a:chOff x="2004356" y="1500174"/>
                      <a:chExt cx="3078950" cy="285752"/>
                    </a:xfrm>
                  </p:grpSpPr>
                  <p:sp>
                    <p:nvSpPr>
                      <p:cNvPr id="165" name="TextovéPole 164"/>
                      <p:cNvSpPr txBox="1"/>
                      <p:nvPr/>
                    </p:nvSpPr>
                    <p:spPr>
                      <a:xfrm>
                        <a:off x="3491963" y="1500174"/>
                        <a:ext cx="214314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r>
                          <a:rPr lang="en-US" i="1" dirty="0" smtClean="0">
                            <a:latin typeface="Cambria" pitchFamily="18" charset="0"/>
                          </a:rPr>
                          <a:t>L</a:t>
                        </a:r>
                        <a:endParaRPr lang="cs-CZ" i="1" dirty="0">
                          <a:latin typeface="Cambria" pitchFamily="18" charset="0"/>
                        </a:endParaRPr>
                      </a:p>
                    </p:txBody>
                  </p:sp>
                  <p:cxnSp>
                    <p:nvCxnSpPr>
                      <p:cNvPr id="166" name="Přímá spojovací čára 7"/>
                      <p:cNvCxnSpPr/>
                      <p:nvPr/>
                    </p:nvCxnSpPr>
                    <p:spPr>
                      <a:xfrm rot="5400000">
                        <a:off x="1918476" y="1678769"/>
                        <a:ext cx="214314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7" name="Přímá spojovací čára 8"/>
                      <p:cNvCxnSpPr/>
                      <p:nvPr/>
                    </p:nvCxnSpPr>
                    <p:spPr>
                      <a:xfrm rot="5400000">
                        <a:off x="4961207" y="1678769"/>
                        <a:ext cx="214314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8" name="Přímá spojovací šipka 10"/>
                      <p:cNvCxnSpPr/>
                      <p:nvPr/>
                    </p:nvCxnSpPr>
                    <p:spPr>
                      <a:xfrm>
                        <a:off x="3643306" y="1638674"/>
                        <a:ext cx="144000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accent3">
                            <a:lumMod val="7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9" name="Přímá spojovací šipka 168"/>
                      <p:cNvCxnSpPr/>
                      <p:nvPr/>
                    </p:nvCxnSpPr>
                    <p:spPr>
                      <a:xfrm rot="10800000">
                        <a:off x="2004356" y="1643051"/>
                        <a:ext cx="140400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accent3">
                            <a:lumMod val="7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2" name="Skupina 75"/>
                  <p:cNvGrpSpPr/>
                  <p:nvPr/>
                </p:nvGrpSpPr>
                <p:grpSpPr>
                  <a:xfrm>
                    <a:off x="2025071" y="1466306"/>
                    <a:ext cx="3076098" cy="537636"/>
                    <a:chOff x="2025071" y="1466306"/>
                    <a:chExt cx="3076098" cy="537636"/>
                  </a:xfrm>
                </p:grpSpPr>
                <p:sp>
                  <p:nvSpPr>
                    <p:cNvPr id="143" name="Plus 142"/>
                    <p:cNvSpPr>
                      <a:spLocks noChangeAspect="1"/>
                    </p:cNvSpPr>
                    <p:nvPr/>
                  </p:nvSpPr>
                  <p:spPr>
                    <a:xfrm>
                      <a:off x="2143108" y="1582717"/>
                      <a:ext cx="180000" cy="181416"/>
                    </a:xfrm>
                    <a:prstGeom prst="mathPlus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4" name="Mínus 143"/>
                    <p:cNvSpPr/>
                    <p:nvPr/>
                  </p:nvSpPr>
                  <p:spPr>
                    <a:xfrm>
                      <a:off x="4840818" y="1640924"/>
                      <a:ext cx="144000" cy="72000"/>
                    </a:xfrm>
                    <a:prstGeom prst="mathMinus">
                      <a:avLst/>
                    </a:prstGeom>
                    <a:solidFill>
                      <a:srgbClr val="0A13FF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grpSp>
                  <p:nvGrpSpPr>
                    <p:cNvPr id="145" name="Skupina 57"/>
                    <p:cNvGrpSpPr/>
                    <p:nvPr/>
                  </p:nvGrpSpPr>
                  <p:grpSpPr>
                    <a:xfrm>
                      <a:off x="2025071" y="1466306"/>
                      <a:ext cx="3076098" cy="537636"/>
                      <a:chOff x="2025071" y="1466306"/>
                      <a:chExt cx="3076098" cy="537636"/>
                    </a:xfrm>
                  </p:grpSpPr>
                  <p:grpSp>
                    <p:nvGrpSpPr>
                      <p:cNvPr id="146" name="Skupina 44"/>
                      <p:cNvGrpSpPr/>
                      <p:nvPr/>
                    </p:nvGrpSpPr>
                    <p:grpSpPr>
                      <a:xfrm>
                        <a:off x="3598007" y="1466306"/>
                        <a:ext cx="1503162" cy="362517"/>
                        <a:chOff x="3598007" y="1466306"/>
                        <a:chExt cx="1503162" cy="362517"/>
                      </a:xfrm>
                    </p:grpSpPr>
                    <p:grpSp>
                      <p:nvGrpSpPr>
                        <p:cNvPr id="157" name="Skupina 29"/>
                        <p:cNvGrpSpPr/>
                        <p:nvPr/>
                      </p:nvGrpSpPr>
                      <p:grpSpPr>
                        <a:xfrm flipH="1">
                          <a:off x="3598007" y="1500174"/>
                          <a:ext cx="1430419" cy="285752"/>
                          <a:chOff x="2054736" y="1500174"/>
                          <a:chExt cx="1430419" cy="288000"/>
                        </a:xfrm>
                      </p:grpSpPr>
                      <p:cxnSp>
                        <p:nvCxnSpPr>
                          <p:cNvPr id="160" name="Přímá spojovací čára 159"/>
                          <p:cNvCxnSpPr/>
                          <p:nvPr/>
                        </p:nvCxnSpPr>
                        <p:spPr>
                          <a:xfrm rot="5400000">
                            <a:off x="1910736" y="1644174"/>
                            <a:ext cx="288000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1" name="Přímá spojovací čára 160"/>
                          <p:cNvCxnSpPr/>
                          <p:nvPr/>
                        </p:nvCxnSpPr>
                        <p:spPr>
                          <a:xfrm>
                            <a:off x="2062666" y="1785926"/>
                            <a:ext cx="1422489" cy="0"/>
                          </a:xfrm>
                          <a:prstGeom prst="line">
                            <a:avLst/>
                          </a:prstGeom>
                          <a:ln w="285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8" name="Elipsa 157"/>
                        <p:cNvSpPr/>
                        <p:nvPr/>
                      </p:nvSpPr>
                      <p:spPr>
                        <a:xfrm>
                          <a:off x="5029169" y="1466306"/>
                          <a:ext cx="72000" cy="720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cs-CZ"/>
                        </a:p>
                      </p:txBody>
                    </p:sp>
                    <p:sp>
                      <p:nvSpPr>
                        <p:cNvPr id="159" name="Elipsa 158"/>
                        <p:cNvSpPr/>
                        <p:nvPr/>
                      </p:nvSpPr>
                      <p:spPr>
                        <a:xfrm>
                          <a:off x="3616280" y="1756823"/>
                          <a:ext cx="72000" cy="720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cs-CZ"/>
                        </a:p>
                      </p:txBody>
                    </p:sp>
                  </p:grpSp>
                  <p:grpSp>
                    <p:nvGrpSpPr>
                      <p:cNvPr id="147" name="Skupina 46"/>
                      <p:cNvGrpSpPr/>
                      <p:nvPr/>
                    </p:nvGrpSpPr>
                    <p:grpSpPr>
                      <a:xfrm>
                        <a:off x="2025071" y="1474773"/>
                        <a:ext cx="1609768" cy="529169"/>
                        <a:chOff x="2025071" y="1474773"/>
                        <a:chExt cx="1609768" cy="529169"/>
                      </a:xfrm>
                    </p:grpSpPr>
                    <p:grpSp>
                      <p:nvGrpSpPr>
                        <p:cNvPr id="148" name="Skupina 36"/>
                        <p:cNvGrpSpPr/>
                        <p:nvPr/>
                      </p:nvGrpSpPr>
                      <p:grpSpPr>
                        <a:xfrm>
                          <a:off x="3517364" y="1575314"/>
                          <a:ext cx="117475" cy="428628"/>
                          <a:chOff x="3357554" y="2063211"/>
                          <a:chExt cx="117475" cy="428628"/>
                        </a:xfrm>
                      </p:grpSpPr>
                      <p:cxnSp>
                        <p:nvCxnSpPr>
                          <p:cNvPr id="155" name="Přímá spojovací čára 154"/>
                          <p:cNvCxnSpPr/>
                          <p:nvPr/>
                        </p:nvCxnSpPr>
                        <p:spPr>
                          <a:xfrm rot="5400000">
                            <a:off x="3213554" y="2287116"/>
                            <a:ext cx="288000" cy="0"/>
                          </a:xfrm>
                          <a:prstGeom prst="line">
                            <a:avLst/>
                          </a:prstGeom>
                          <a:ln w="76200">
                            <a:solidFill>
                              <a:schemeClr val="bg2">
                                <a:lumMod val="25000"/>
                              </a:schemeClr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6" name="Přímá spojovací čára 155"/>
                          <p:cNvCxnSpPr/>
                          <p:nvPr/>
                        </p:nvCxnSpPr>
                        <p:spPr>
                          <a:xfrm rot="5400000">
                            <a:off x="3260715" y="2277525"/>
                            <a:ext cx="428628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bg2">
                                <a:lumMod val="25000"/>
                              </a:schemeClr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49" name="Skupina 43"/>
                        <p:cNvGrpSpPr/>
                        <p:nvPr/>
                      </p:nvGrpSpPr>
                      <p:grpSpPr>
                        <a:xfrm>
                          <a:off x="2025071" y="1474773"/>
                          <a:ext cx="1492293" cy="366219"/>
                          <a:chOff x="2025071" y="1474773"/>
                          <a:chExt cx="1492293" cy="366219"/>
                        </a:xfrm>
                      </p:grpSpPr>
                      <p:grpSp>
                        <p:nvGrpSpPr>
                          <p:cNvPr id="150" name="Skupina 25"/>
                          <p:cNvGrpSpPr/>
                          <p:nvPr/>
                        </p:nvGrpSpPr>
                        <p:grpSpPr>
                          <a:xfrm>
                            <a:off x="2054736" y="1500174"/>
                            <a:ext cx="1448467" cy="288000"/>
                            <a:chOff x="2054736" y="1500174"/>
                            <a:chExt cx="1448467" cy="288000"/>
                          </a:xfrm>
                        </p:grpSpPr>
                        <p:cxnSp>
                          <p:nvCxnSpPr>
                            <p:cNvPr id="153" name="Přímá spojovací čára 152"/>
                            <p:cNvCxnSpPr/>
                            <p:nvPr/>
                          </p:nvCxnSpPr>
                          <p:spPr>
                            <a:xfrm rot="5400000">
                              <a:off x="1910736" y="1644174"/>
                              <a:ext cx="288000" cy="0"/>
                            </a:xfrm>
                            <a:prstGeom prst="line">
                              <a:avLst/>
                            </a:prstGeom>
                            <a:ln w="28575">
                              <a:solidFill>
                                <a:srgbClr val="0070C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54" name="Přímá spojovací čára 153"/>
                            <p:cNvCxnSpPr/>
                            <p:nvPr/>
                          </p:nvCxnSpPr>
                          <p:spPr>
                            <a:xfrm>
                              <a:off x="2063203" y="1785926"/>
                              <a:ext cx="1440000" cy="0"/>
                            </a:xfrm>
                            <a:prstGeom prst="line">
                              <a:avLst/>
                            </a:prstGeom>
                            <a:ln w="285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151" name="Elipsa 150"/>
                          <p:cNvSpPr/>
                          <p:nvPr/>
                        </p:nvSpPr>
                        <p:spPr>
                          <a:xfrm>
                            <a:off x="2025071" y="1474773"/>
                            <a:ext cx="72000" cy="72000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cs-CZ"/>
                          </a:p>
                        </p:txBody>
                      </p:sp>
                      <p:sp>
                        <p:nvSpPr>
                          <p:cNvPr id="152" name="Elipsa 151"/>
                          <p:cNvSpPr/>
                          <p:nvPr/>
                        </p:nvSpPr>
                        <p:spPr>
                          <a:xfrm>
                            <a:off x="3445364" y="1768992"/>
                            <a:ext cx="72000" cy="72000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cs-CZ"/>
                          </a:p>
                        </p:txBody>
                      </p:sp>
                    </p:grpSp>
                  </p:grpSp>
                </p:grpSp>
              </p:grpSp>
            </p:grpSp>
            <p:grpSp>
              <p:nvGrpSpPr>
                <p:cNvPr id="138" name="Skupina 129"/>
                <p:cNvGrpSpPr/>
                <p:nvPr/>
              </p:nvGrpSpPr>
              <p:grpSpPr>
                <a:xfrm>
                  <a:off x="2853786" y="834470"/>
                  <a:ext cx="1500198" cy="276999"/>
                  <a:chOff x="2853786" y="834470"/>
                  <a:chExt cx="1500198" cy="276999"/>
                </a:xfrm>
              </p:grpSpPr>
              <p:cxnSp>
                <p:nvCxnSpPr>
                  <p:cNvPr id="139" name="Přímá spojovací šipka 138"/>
                  <p:cNvCxnSpPr/>
                  <p:nvPr/>
                </p:nvCxnSpPr>
                <p:spPr>
                  <a:xfrm>
                    <a:off x="2853786" y="1073899"/>
                    <a:ext cx="1500198" cy="1588"/>
                  </a:xfrm>
                  <a:prstGeom prst="straightConnector1">
                    <a:avLst/>
                  </a:prstGeom>
                  <a:ln w="19050">
                    <a:solidFill>
                      <a:srgbClr val="00B0F0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0" name="TextovéPole 139"/>
                  <p:cNvSpPr txBox="1"/>
                  <p:nvPr/>
                </p:nvSpPr>
                <p:spPr>
                  <a:xfrm>
                    <a:off x="3462860" y="834470"/>
                    <a:ext cx="21431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rgbClr val="00B0F0"/>
                        </a:solidFill>
                      </a:rPr>
                      <a:t>E</a:t>
                    </a:r>
                    <a:endParaRPr lang="cs-CZ" b="1" i="1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</p:grpSp>
          <p:sp>
            <p:nvSpPr>
              <p:cNvPr id="136" name="TextovéPole 135"/>
              <p:cNvSpPr txBox="1"/>
              <p:nvPr/>
            </p:nvSpPr>
            <p:spPr>
              <a:xfrm>
                <a:off x="3714744" y="1834602"/>
                <a:ext cx="85725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i="1" dirty="0" smtClean="0">
                    <a:latin typeface="Cambria" pitchFamily="18" charset="0"/>
                  </a:rPr>
                  <a:t>V</a:t>
                </a:r>
                <a:r>
                  <a:rPr lang="cs-CZ" i="1" dirty="0" smtClean="0">
                    <a:latin typeface="Cambria" pitchFamily="18" charset="0"/>
                  </a:rPr>
                  <a:t> </a:t>
                </a:r>
                <a:r>
                  <a:rPr lang="en-US" i="1" dirty="0" smtClean="0">
                    <a:latin typeface="Cambria" pitchFamily="18" charset="0"/>
                  </a:rPr>
                  <a:t>=</a:t>
                </a:r>
                <a:r>
                  <a:rPr lang="cs-CZ" i="1" dirty="0" smtClean="0">
                    <a:latin typeface="Cambria" pitchFamily="18" charset="0"/>
                  </a:rPr>
                  <a:t> </a:t>
                </a:r>
                <a:r>
                  <a:rPr lang="en-US" i="1" dirty="0" err="1" smtClean="0">
                    <a:latin typeface="Cambria" pitchFamily="18" charset="0"/>
                  </a:rPr>
                  <a:t>V</a:t>
                </a:r>
                <a:r>
                  <a:rPr lang="en-US" baseline="-25000" dirty="0" err="1" smtClean="0">
                    <a:latin typeface="Cambria" pitchFamily="18" charset="0"/>
                  </a:rPr>
                  <a:t>1</a:t>
                </a:r>
                <a:r>
                  <a:rPr lang="en-US" i="1" dirty="0" err="1" smtClean="0">
                    <a:latin typeface="Cambria" pitchFamily="18" charset="0"/>
                  </a:rPr>
                  <a:t>-V</a:t>
                </a:r>
                <a:r>
                  <a:rPr lang="en-US" baseline="-25000" dirty="0" err="1" smtClean="0">
                    <a:latin typeface="Cambria" pitchFamily="18" charset="0"/>
                  </a:rPr>
                  <a:t>2</a:t>
                </a:r>
                <a:r>
                  <a:rPr lang="en-US" i="1" dirty="0" smtClean="0">
                    <a:latin typeface="Cambria" pitchFamily="18" charset="0"/>
                  </a:rPr>
                  <a:t> </a:t>
                </a:r>
                <a:endParaRPr lang="cs-CZ" i="1" dirty="0">
                  <a:latin typeface="Cambria" pitchFamily="18" charset="0"/>
                </a:endParaRPr>
              </a:p>
            </p:txBody>
          </p:sp>
        </p:grpSp>
        <p:grpSp>
          <p:nvGrpSpPr>
            <p:cNvPr id="47" name="Skupina 46"/>
            <p:cNvGrpSpPr/>
            <p:nvPr/>
          </p:nvGrpSpPr>
          <p:grpSpPr>
            <a:xfrm>
              <a:off x="285720" y="2143116"/>
              <a:ext cx="540000" cy="470418"/>
              <a:chOff x="357158" y="2294745"/>
              <a:chExt cx="540000" cy="470418"/>
            </a:xfrm>
          </p:grpSpPr>
          <p:sp>
            <p:nvSpPr>
              <p:cNvPr id="41" name="TextovéPole 40"/>
              <p:cNvSpPr txBox="1"/>
              <p:nvPr/>
            </p:nvSpPr>
            <p:spPr>
              <a:xfrm>
                <a:off x="428596" y="2294745"/>
                <a:ext cx="2857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i="1" dirty="0" err="1" smtClean="0">
                    <a:latin typeface="Cambria" pitchFamily="18" charset="0"/>
                  </a:rPr>
                  <a:t>V</a:t>
                </a:r>
                <a:r>
                  <a:rPr lang="en-US" baseline="-25000" dirty="0" err="1" smtClean="0">
                    <a:latin typeface="Cambria" pitchFamily="18" charset="0"/>
                  </a:rPr>
                  <a:t>1</a:t>
                </a:r>
                <a:endParaRPr lang="cs-CZ" dirty="0">
                  <a:latin typeface="Cambria" pitchFamily="18" charset="0"/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357158" y="2580497"/>
                <a:ext cx="540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1200" dirty="0" smtClean="0">
                    <a:latin typeface="Arial Narrow" pitchFamily="34" charset="0"/>
                  </a:rPr>
                  <a:t>(</a:t>
                </a:r>
                <a:r>
                  <a:rPr lang="en-US" sz="1200" dirty="0" err="1" smtClean="0">
                    <a:latin typeface="Arial Narrow" pitchFamily="34" charset="0"/>
                  </a:rPr>
                  <a:t>poteci</a:t>
                </a:r>
                <a:r>
                  <a:rPr lang="cs-CZ" sz="1200" dirty="0" err="1" smtClean="0">
                    <a:latin typeface="Arial Narrow" pitchFamily="34" charset="0"/>
                  </a:rPr>
                  <a:t>ál</a:t>
                </a:r>
                <a:r>
                  <a:rPr lang="cs-CZ" sz="1200" dirty="0" smtClean="0">
                    <a:latin typeface="Arial Narrow" pitchFamily="34" charset="0"/>
                  </a:rPr>
                  <a:t>)</a:t>
                </a:r>
                <a:endParaRPr lang="cs-CZ" sz="1200" dirty="0">
                  <a:latin typeface="Arial Narrow" pitchFamily="34" charset="0"/>
                </a:endParaRPr>
              </a:p>
            </p:txBody>
          </p:sp>
        </p:grpSp>
        <p:grpSp>
          <p:nvGrpSpPr>
            <p:cNvPr id="46" name="Skupina 45"/>
            <p:cNvGrpSpPr/>
            <p:nvPr/>
          </p:nvGrpSpPr>
          <p:grpSpPr>
            <a:xfrm>
              <a:off x="3531934" y="2143116"/>
              <a:ext cx="540000" cy="465653"/>
              <a:chOff x="3531934" y="2143116"/>
              <a:chExt cx="540000" cy="465653"/>
            </a:xfrm>
          </p:grpSpPr>
          <p:sp>
            <p:nvSpPr>
              <p:cNvPr id="42" name="TextovéPole 41"/>
              <p:cNvSpPr txBox="1"/>
              <p:nvPr/>
            </p:nvSpPr>
            <p:spPr>
              <a:xfrm>
                <a:off x="3714744" y="2143116"/>
                <a:ext cx="2857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i="1" dirty="0" err="1" smtClean="0">
                    <a:latin typeface="Cambria" pitchFamily="18" charset="0"/>
                  </a:rPr>
                  <a:t>V</a:t>
                </a:r>
                <a:r>
                  <a:rPr lang="en-US" baseline="-25000" dirty="0" err="1" smtClean="0">
                    <a:latin typeface="Cambria" pitchFamily="18" charset="0"/>
                  </a:rPr>
                  <a:t>2</a:t>
                </a:r>
                <a:endParaRPr lang="cs-CZ" dirty="0">
                  <a:latin typeface="Cambria" pitchFamily="18" charset="0"/>
                </a:endParaRPr>
              </a:p>
            </p:txBody>
          </p:sp>
          <p:sp>
            <p:nvSpPr>
              <p:cNvPr id="45" name="TextovéPole 44"/>
              <p:cNvSpPr txBox="1"/>
              <p:nvPr/>
            </p:nvSpPr>
            <p:spPr>
              <a:xfrm>
                <a:off x="3531934" y="2424103"/>
                <a:ext cx="540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1200" dirty="0" smtClean="0">
                    <a:latin typeface="Arial Narrow" pitchFamily="34" charset="0"/>
                  </a:rPr>
                  <a:t>(</a:t>
                </a:r>
                <a:r>
                  <a:rPr lang="en-US" sz="1200" dirty="0" err="1" smtClean="0">
                    <a:latin typeface="Arial Narrow" pitchFamily="34" charset="0"/>
                  </a:rPr>
                  <a:t>poteci</a:t>
                </a:r>
                <a:r>
                  <a:rPr lang="cs-CZ" sz="1200" dirty="0" err="1" smtClean="0">
                    <a:latin typeface="Arial Narrow" pitchFamily="34" charset="0"/>
                  </a:rPr>
                  <a:t>ál</a:t>
                </a:r>
                <a:r>
                  <a:rPr lang="cs-CZ" sz="1200" dirty="0" smtClean="0">
                    <a:latin typeface="Arial Narrow" pitchFamily="34" charset="0"/>
                  </a:rPr>
                  <a:t>)</a:t>
                </a:r>
                <a:endParaRPr lang="cs-CZ" sz="1200" dirty="0">
                  <a:latin typeface="Arial Narrow" pitchFamily="34" charset="0"/>
                </a:endParaRPr>
              </a:p>
            </p:txBody>
          </p:sp>
        </p:grpSp>
        <p:sp>
          <p:nvSpPr>
            <p:cNvPr id="48" name="TextovéPole 47"/>
            <p:cNvSpPr txBox="1"/>
            <p:nvPr/>
          </p:nvSpPr>
          <p:spPr>
            <a:xfrm>
              <a:off x="2103174" y="2643182"/>
              <a:ext cx="540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200" dirty="0" smtClean="0">
                  <a:latin typeface="Arial Narrow" pitchFamily="34" charset="0"/>
                </a:rPr>
                <a:t>(napětí)</a:t>
              </a:r>
              <a:endParaRPr lang="cs-CZ" sz="1200" dirty="0">
                <a:latin typeface="Arial Narrow" pitchFamily="34" charset="0"/>
              </a:endParaRPr>
            </a:p>
          </p:txBody>
        </p:sp>
      </p:grpSp>
      <p:sp>
        <p:nvSpPr>
          <p:cNvPr id="50" name="Zástupný symbol pro číslo snímku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71472" y="1214422"/>
            <a:ext cx="8072494" cy="2015936"/>
          </a:xfrm>
          <a:prstGeom prst="rect">
            <a:avLst/>
          </a:prstGeom>
          <a:solidFill>
            <a:srgbClr val="FFFFDD"/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i="1" dirty="0" smtClean="0">
                <a:solidFill>
                  <a:schemeClr val="accent6">
                    <a:lumMod val="50000"/>
                  </a:schemeClr>
                </a:solidFill>
              </a:rPr>
              <a:t>Hustoty elektronového plynu jsou zhruba tisíckrát vyšší </a:t>
            </a:r>
            <a:r>
              <a:rPr lang="cs-CZ" sz="1600" dirty="0" smtClean="0"/>
              <a:t>než hustoty klasického plynu při</a:t>
            </a:r>
          </a:p>
          <a:p>
            <a:pPr>
              <a:spcAft>
                <a:spcPts val="600"/>
              </a:spcAft>
            </a:pPr>
            <a:r>
              <a:rPr lang="cs-CZ" sz="1600" dirty="0" smtClean="0"/>
              <a:t> normálních podmínkách.</a:t>
            </a:r>
          </a:p>
          <a:p>
            <a:pPr>
              <a:spcAft>
                <a:spcPts val="600"/>
              </a:spcAft>
            </a:pPr>
            <a:r>
              <a:rPr lang="cs-CZ" sz="1600" b="1" i="1" dirty="0" smtClean="0">
                <a:solidFill>
                  <a:schemeClr val="accent6">
                    <a:lumMod val="50000"/>
                  </a:schemeClr>
                </a:solidFill>
              </a:rPr>
              <a:t>Navzdory tomu </a:t>
            </a:r>
            <a:r>
              <a:rPr lang="cs-CZ" sz="1600" b="1" i="1" dirty="0" smtClean="0"/>
              <a:t>i elektrické interakci nábojů</a:t>
            </a:r>
            <a:r>
              <a:rPr lang="cs-CZ" sz="1600" b="1" dirty="0" smtClean="0"/>
              <a:t> </a:t>
            </a:r>
            <a:r>
              <a:rPr lang="cs-CZ" sz="1600" dirty="0" smtClean="0"/>
              <a:t>(elektron-iont, elektron-elektron</a:t>
            </a:r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</a:rPr>
              <a:t>funguje</a:t>
            </a:r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600" dirty="0" err="1" smtClean="0"/>
              <a:t>Drudeho</a:t>
            </a:r>
            <a:r>
              <a:rPr lang="cs-CZ" sz="16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cs-CZ" sz="1600" dirty="0" smtClean="0"/>
              <a:t>model  po malých modifikacích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v dobré shodě s klasickou kinetickou teorií neutrálního plynu</a:t>
            </a:r>
            <a:r>
              <a:rPr lang="cs-CZ" sz="1600" dirty="0" smtClean="0"/>
              <a:t>. </a:t>
            </a:r>
          </a:p>
          <a:p>
            <a:pPr>
              <a:spcAft>
                <a:spcPts val="600"/>
              </a:spcAft>
            </a:pP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Bez ohledu na mechanizmus srážek </a:t>
            </a:r>
            <a:r>
              <a:rPr lang="cs-CZ" sz="1600" dirty="0" smtClean="0"/>
              <a:t>budeme předpokládat, že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se</a:t>
            </a:r>
            <a:r>
              <a:rPr lang="en-US" sz="16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dějí</a:t>
            </a:r>
            <a:r>
              <a:rPr lang="cs-CZ" sz="1600" dirty="0" smtClean="0"/>
              <a:t> </a:t>
            </a:r>
            <a:r>
              <a:rPr lang="cs-CZ" sz="1600" i="1" dirty="0" smtClean="0">
                <a:solidFill>
                  <a:srgbClr val="FF0000"/>
                </a:solidFill>
              </a:rPr>
              <a:t>s pravděpodobností 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1/</a:t>
            </a:r>
            <a:r>
              <a:rPr lang="el-GR" sz="20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τ</a:t>
            </a:r>
            <a:r>
              <a:rPr lang="cs-CZ" sz="1600" dirty="0" smtClean="0"/>
              <a:t> ,</a:t>
            </a:r>
          </a:p>
          <a:p>
            <a:pPr>
              <a:spcAft>
                <a:spcPts val="600"/>
              </a:spcAft>
            </a:pPr>
            <a:r>
              <a:rPr lang="cs-CZ" sz="1600" dirty="0" smtClean="0"/>
              <a:t>kde </a:t>
            </a:r>
            <a:r>
              <a:rPr lang="el-GR" sz="1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τ</a:t>
            </a:r>
            <a:r>
              <a:rPr lang="cs-CZ" sz="1200" dirty="0" smtClean="0"/>
              <a:t>  </a:t>
            </a:r>
            <a:r>
              <a:rPr lang="en-US" sz="1600" dirty="0" smtClean="0"/>
              <a:t>je s</a:t>
            </a:r>
            <a:r>
              <a:rPr lang="cs-CZ" sz="1600" dirty="0" err="1" smtClean="0"/>
              <a:t>třední</a:t>
            </a:r>
            <a:r>
              <a:rPr lang="cs-CZ" sz="1600" dirty="0" smtClean="0"/>
              <a:t> doba mezi srážkami  - </a:t>
            </a:r>
            <a:r>
              <a:rPr lang="cs-CZ" sz="1600" i="1" dirty="0" smtClean="0">
                <a:solidFill>
                  <a:schemeClr val="accent6">
                    <a:lumMod val="50000"/>
                  </a:schemeClr>
                </a:solidFill>
              </a:rPr>
              <a:t>relaxační doba</a:t>
            </a:r>
            <a:r>
              <a:rPr lang="cs-CZ" sz="1600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43240" y="357166"/>
            <a:ext cx="5566886" cy="400110"/>
          </a:xfrm>
          <a:prstGeom prst="rect">
            <a:avLst/>
          </a:prstGeom>
          <a:solidFill>
            <a:srgbClr val="F0F5F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Elektrická vodivost kovů pro stejnosměrný proud  - 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cs-CZ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034" y="3545049"/>
            <a:ext cx="8286808" cy="2862322"/>
          </a:xfrm>
          <a:prstGeom prst="rect">
            <a:avLst/>
          </a:prstGeom>
          <a:solidFill>
            <a:srgbClr val="FBF3F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Je-li  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koncentrace elektronů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  <a:latin typeface="Cambria Math" pitchFamily="18" charset="0"/>
              </a:rPr>
              <a:t>n</a:t>
            </a:r>
            <a:r>
              <a:rPr lang="cs-CZ" dirty="0" smtClean="0"/>
              <a:t> a pohybují se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rychlostí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v</a:t>
            </a:r>
            <a:r>
              <a:rPr lang="cs-CZ" b="1" i="1" dirty="0" smtClean="0"/>
              <a:t> </a:t>
            </a:r>
            <a:r>
              <a:rPr lang="cs-CZ" dirty="0" smtClean="0"/>
              <a:t>, je 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hustota proudu (tok) </a:t>
            </a:r>
            <a:r>
              <a:rPr lang="cs-CZ" dirty="0" smtClean="0"/>
              <a:t>rovna</a:t>
            </a:r>
          </a:p>
          <a:p>
            <a:pPr algn="ctr"/>
            <a:r>
              <a:rPr lang="cs-CZ" sz="2400" b="1" i="1" dirty="0" smtClean="0">
                <a:solidFill>
                  <a:srgbClr val="FF0000"/>
                </a:solidFill>
              </a:rPr>
              <a:t>j</a:t>
            </a:r>
            <a:r>
              <a:rPr lang="cs-CZ" sz="2400" dirty="0" smtClean="0">
                <a:solidFill>
                  <a:srgbClr val="FF0000"/>
                </a:solidFill>
              </a:rPr>
              <a:t> = -</a:t>
            </a:r>
            <a:r>
              <a:rPr lang="cs-CZ" sz="2400" i="1" dirty="0" smtClean="0">
                <a:solidFill>
                  <a:srgbClr val="FF0000"/>
                </a:solidFill>
                <a:latin typeface="Cambria Math" pitchFamily="18" charset="0"/>
              </a:rPr>
              <a:t>n</a:t>
            </a:r>
            <a:r>
              <a:rPr lang="en-US" sz="1000" i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en-US" sz="1050" dirty="0" smtClean="0">
                <a:solidFill>
                  <a:srgbClr val="FF0000"/>
                </a:solidFill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</a:rPr>
              <a:t>v   </a:t>
            </a:r>
            <a:r>
              <a:rPr lang="en-US" sz="2400" b="1" i="1" dirty="0" smtClean="0">
                <a:solidFill>
                  <a:srgbClr val="FF0000"/>
                </a:solidFill>
              </a:rPr>
              <a:t>     </a:t>
            </a:r>
            <a:r>
              <a:rPr lang="cs-CZ" dirty="0" smtClean="0"/>
              <a:t>(e</a:t>
            </a:r>
            <a:r>
              <a:rPr lang="en-US" dirty="0" smtClean="0"/>
              <a:t>&gt;0)</a:t>
            </a:r>
            <a:r>
              <a:rPr lang="cs-CZ" dirty="0" smtClean="0"/>
              <a:t>  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V kovu vezmeme za 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v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střední hodnotu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&gt;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rychlostí mezi srážkami</a:t>
            </a:r>
            <a:r>
              <a:rPr lang="cs-CZ" dirty="0" smtClean="0"/>
              <a:t>.</a:t>
            </a:r>
            <a:endParaRPr lang="cs-CZ" b="1" i="1" dirty="0" smtClean="0"/>
          </a:p>
          <a:p>
            <a:endParaRPr lang="cs-CZ" dirty="0" smtClean="0"/>
          </a:p>
          <a:p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Bez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vn</a:t>
            </a:r>
            <a:r>
              <a:rPr lang="cs-CZ" b="1" i="1" dirty="0" err="1" smtClean="0">
                <a:solidFill>
                  <a:schemeClr val="accent2">
                    <a:lumMod val="75000"/>
                  </a:schemeClr>
                </a:solidFill>
              </a:rPr>
              <a:t>ějšího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 elektrického pole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/>
              <a:t>(</a:t>
            </a:r>
            <a:r>
              <a:rPr lang="cs-CZ" b="1" i="1" dirty="0" smtClean="0">
                <a:solidFill>
                  <a:srgbClr val="FF0000"/>
                </a:solidFill>
              </a:rPr>
              <a:t>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) je střední hodnota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b="1" i="1" dirty="0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&gt; = 0 </a:t>
            </a:r>
            <a:r>
              <a:rPr lang="en-US" dirty="0" smtClean="0"/>
              <a:t>a v</a:t>
            </a:r>
            <a:r>
              <a:rPr lang="cs-CZ" dirty="0" err="1" smtClean="0"/>
              <a:t>ýsledný</a:t>
            </a:r>
            <a:r>
              <a:rPr lang="cs-CZ" dirty="0" smtClean="0"/>
              <a:t> tok   </a:t>
            </a:r>
            <a:r>
              <a:rPr lang="cs-CZ" b="1" i="1" dirty="0" smtClean="0">
                <a:solidFill>
                  <a:srgbClr val="FF0000"/>
                </a:solidFill>
              </a:rPr>
              <a:t>j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.</a:t>
            </a:r>
            <a:endParaRPr lang="en-US" dirty="0" smtClean="0"/>
          </a:p>
          <a:p>
            <a:endParaRPr lang="cs-CZ" dirty="0" smtClean="0"/>
          </a:p>
          <a:p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V elektrickém poli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s intenzitou </a:t>
            </a:r>
            <a:r>
              <a:rPr lang="cs-CZ" b="1" i="1" dirty="0" smtClean="0">
                <a:solidFill>
                  <a:srgbClr val="FF0000"/>
                </a:solidFill>
              </a:rPr>
              <a:t>E</a:t>
            </a:r>
            <a:r>
              <a:rPr lang="cs-CZ" b="1" i="1" dirty="0" smtClean="0"/>
              <a:t> </a:t>
            </a:r>
            <a:r>
              <a:rPr lang="cs-CZ" dirty="0" smtClean="0"/>
              <a:t>působí </a:t>
            </a:r>
            <a:r>
              <a:rPr lang="cs-CZ" i="1" dirty="0" smtClean="0"/>
              <a:t>na elektron 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síla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 = -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b="1" i="1" dirty="0" err="1" smtClean="0">
                <a:solidFill>
                  <a:srgbClr val="FF0000"/>
                </a:solidFill>
              </a:rPr>
              <a:t>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dirty="0" smtClean="0"/>
              <a:t>a za </a:t>
            </a:r>
            <a:r>
              <a:rPr lang="cs-CZ" i="1" dirty="0" smtClean="0"/>
              <a:t>čas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i="1" dirty="0" smtClean="0"/>
              <a:t> </a:t>
            </a:r>
            <a:r>
              <a:rPr lang="cs-CZ" dirty="0" smtClean="0"/>
              <a:t>je pak jeho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rychlost</a:t>
            </a:r>
            <a:r>
              <a:rPr lang="cs-CZ" dirty="0" smtClean="0"/>
              <a:t> </a:t>
            </a:r>
          </a:p>
          <a:p>
            <a:pPr algn="ctr">
              <a:spcBef>
                <a:spcPts val="600"/>
              </a:spcBef>
            </a:pPr>
            <a:r>
              <a:rPr lang="cs-CZ" sz="2000" b="1" i="1" dirty="0" smtClean="0">
                <a:solidFill>
                  <a:srgbClr val="FF0000"/>
                </a:solidFill>
              </a:rPr>
              <a:t>v</a:t>
            </a:r>
            <a:r>
              <a:rPr lang="cs-CZ" sz="2000" dirty="0" smtClean="0">
                <a:solidFill>
                  <a:srgbClr val="FF0000"/>
                </a:solidFill>
              </a:rPr>
              <a:t> = </a:t>
            </a:r>
            <a:r>
              <a:rPr lang="cs-CZ" sz="2000" b="1" i="1" dirty="0" err="1" smtClean="0">
                <a:solidFill>
                  <a:srgbClr val="FF0000"/>
                </a:solidFill>
              </a:rPr>
              <a:t>v</a:t>
            </a:r>
            <a:r>
              <a:rPr lang="cs-CZ" sz="2000" baseline="-25000" dirty="0" err="1" smtClean="0">
                <a:solidFill>
                  <a:srgbClr val="FF0000"/>
                </a:solidFill>
              </a:rPr>
              <a:t>0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–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e</a:t>
            </a:r>
            <a:r>
              <a:rPr lang="en-US" sz="900" dirty="0" smtClean="0">
                <a:solidFill>
                  <a:srgbClr val="FF0000"/>
                </a:solidFill>
              </a:rPr>
              <a:t> </a:t>
            </a:r>
            <a:r>
              <a:rPr lang="cs-CZ" sz="2000" b="1" i="1" dirty="0" smtClean="0">
                <a:solidFill>
                  <a:srgbClr val="FF0000"/>
                </a:solidFill>
              </a:rPr>
              <a:t>E</a:t>
            </a:r>
            <a:r>
              <a:rPr lang="en-US" sz="900" b="1" i="1" dirty="0" smtClean="0">
                <a:solidFill>
                  <a:srgbClr val="FF0000"/>
                </a:solidFill>
              </a:rPr>
              <a:t> </a:t>
            </a:r>
            <a:r>
              <a:rPr lang="cs-CZ" sz="2000" i="1" dirty="0" smtClean="0">
                <a:solidFill>
                  <a:srgbClr val="FF0000"/>
                </a:solidFill>
                <a:latin typeface="Cambria" pitchFamily="18" charset="0"/>
              </a:rPr>
              <a:t>t</a:t>
            </a:r>
            <a:r>
              <a:rPr lang="cs-CZ" sz="2000" dirty="0" smtClean="0">
                <a:solidFill>
                  <a:srgbClr val="FF0000"/>
                </a:solidFill>
              </a:rPr>
              <a:t>/</a:t>
            </a:r>
            <a:r>
              <a:rPr lang="cs-CZ" sz="2000" i="1" dirty="0" smtClean="0">
                <a:solidFill>
                  <a:srgbClr val="FF0000"/>
                </a:solidFill>
                <a:latin typeface="Cambria" pitchFamily="18" charset="0"/>
              </a:rPr>
              <a:t>m</a:t>
            </a:r>
            <a:r>
              <a:rPr lang="cs-CZ" dirty="0" smtClean="0"/>
              <a:t>     (</a:t>
            </a:r>
            <a:r>
              <a:rPr lang="cs-CZ" sz="1600" b="1" i="1" dirty="0" err="1" smtClean="0"/>
              <a:t>v</a:t>
            </a:r>
            <a:r>
              <a:rPr lang="cs-CZ" sz="1600" baseline="-25000" dirty="0" err="1" smtClean="0"/>
              <a:t>0</a:t>
            </a:r>
            <a:r>
              <a:rPr lang="cs-CZ" sz="1600" baseline="-25000" dirty="0" smtClean="0"/>
              <a:t>  </a:t>
            </a:r>
            <a:r>
              <a:rPr lang="cs-CZ" sz="1600" dirty="0" smtClean="0"/>
              <a:t>je počáteční rychlost</a:t>
            </a:r>
            <a:r>
              <a:rPr lang="en-US" sz="1600" dirty="0" smtClean="0"/>
              <a:t> </a:t>
            </a:r>
            <a:r>
              <a:rPr lang="en-US" sz="1600" dirty="0" err="1" smtClean="0"/>
              <a:t>po</a:t>
            </a:r>
            <a:r>
              <a:rPr lang="en-US" sz="1600" dirty="0" smtClean="0"/>
              <a:t> </a:t>
            </a:r>
            <a:r>
              <a:rPr lang="en-US" sz="1600" dirty="0" err="1" smtClean="0"/>
              <a:t>sr</a:t>
            </a:r>
            <a:r>
              <a:rPr lang="cs-CZ" sz="1600" dirty="0" err="1" smtClean="0"/>
              <a:t>ážce</a:t>
            </a:r>
            <a:r>
              <a:rPr lang="cs-CZ" sz="1600" dirty="0" smtClean="0"/>
              <a:t>).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5825-6D24-4CCC-A59D-D075134543B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6669</TotalTime>
  <Words>1852</Words>
  <Application>Microsoft Office PowerPoint</Application>
  <PresentationFormat>Předvádění na obrazovce (4:3)</PresentationFormat>
  <Paragraphs>452</Paragraphs>
  <Slides>19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ÚFKL</dc:creator>
  <cp:lastModifiedBy>ÚFKL</cp:lastModifiedBy>
  <cp:revision>1082</cp:revision>
  <dcterms:created xsi:type="dcterms:W3CDTF">2009-07-28T09:16:34Z</dcterms:created>
  <dcterms:modified xsi:type="dcterms:W3CDTF">2011-06-20T12:14:43Z</dcterms:modified>
</cp:coreProperties>
</file>