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268" r:id="rId2"/>
    <p:sldId id="269" r:id="rId3"/>
    <p:sldId id="270" r:id="rId4"/>
    <p:sldId id="271" r:id="rId5"/>
    <p:sldId id="266" r:id="rId6"/>
    <p:sldId id="258" r:id="rId7"/>
    <p:sldId id="259" r:id="rId8"/>
    <p:sldId id="267" r:id="rId9"/>
    <p:sldId id="261" r:id="rId10"/>
    <p:sldId id="260" r:id="rId11"/>
    <p:sldId id="262" r:id="rId12"/>
    <p:sldId id="263" r:id="rId13"/>
    <p:sldId id="264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6854F-20BC-430E-A0EE-2DF64397B9F3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A83C3-65A4-44C1-94FF-72DCF6905B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04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254D9-102F-490B-A5FD-75D6A98B6D84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662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544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81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19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2634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884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0718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165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403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650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805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871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959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417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451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711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966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55FE-3FC6-4373-830C-787905D6DA2C}" type="datetimeFigureOut">
              <a:rPr lang="sk-SK" smtClean="0"/>
              <a:t>29.11.2016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429C67-CA7A-4FDE-A411-9F2E00B33D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20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dirty="0"/>
              <a:t>Jesenné súhvezdia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Marko Mesarč, Richard </a:t>
            </a:r>
            <a:r>
              <a:rPr lang="sk-SK" sz="2400" dirty="0" err="1"/>
              <a:t>Liptaj</a:t>
            </a:r>
            <a:r>
              <a:rPr lang="sk-SK" sz="2400" dirty="0"/>
              <a:t>, </a:t>
            </a:r>
            <a:r>
              <a:rPr lang="sk-SK" sz="2400" dirty="0" err="1"/>
              <a:t>Róber</a:t>
            </a:r>
            <a:r>
              <a:rPr lang="sk-SK" sz="2400" dirty="0"/>
              <a:t> </a:t>
            </a:r>
            <a:r>
              <a:rPr lang="sk-SK" sz="2400" dirty="0" err="1"/>
              <a:t>Málik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13335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391" y="632929"/>
            <a:ext cx="11128513" cy="2733124"/>
          </a:xfrm>
        </p:spPr>
        <p:txBody>
          <a:bodyPr/>
          <a:lstStyle/>
          <a:p>
            <a:r>
              <a:rPr lang="sk-SK" sz="2600" dirty="0"/>
              <a:t>Mýtický baran so zlatým rúnom</a:t>
            </a:r>
          </a:p>
          <a:p>
            <a:r>
              <a:rPr lang="sk-SK" sz="2600" dirty="0"/>
              <a:t>Pozorovateľné (</a:t>
            </a:r>
            <a:r>
              <a:rPr lang="el-GR" sz="2600" dirty="0"/>
              <a:t>α</a:t>
            </a:r>
            <a:r>
              <a:rPr lang="sk-SK" sz="2600" dirty="0"/>
              <a:t>, </a:t>
            </a:r>
            <a:r>
              <a:rPr lang="el-GR" sz="2600" dirty="0"/>
              <a:t>β</a:t>
            </a:r>
            <a:r>
              <a:rPr lang="sk-SK" sz="2600" dirty="0"/>
              <a:t>, </a:t>
            </a:r>
            <a:r>
              <a:rPr lang="el-GR" sz="2600" dirty="0"/>
              <a:t>Ω</a:t>
            </a:r>
            <a:r>
              <a:rPr lang="sk-SK" sz="2600" dirty="0"/>
              <a:t> </a:t>
            </a:r>
            <a:r>
              <a:rPr lang="sk-SK" sz="2600" dirty="0" err="1"/>
              <a:t>Arietis</a:t>
            </a:r>
            <a:r>
              <a:rPr lang="sk-SK" sz="2600" dirty="0"/>
              <a:t>)</a:t>
            </a:r>
          </a:p>
          <a:p>
            <a:r>
              <a:rPr lang="el-GR" sz="2600" dirty="0"/>
              <a:t>Ω</a:t>
            </a:r>
            <a:r>
              <a:rPr lang="sk-SK" sz="2600" dirty="0"/>
              <a:t> </a:t>
            </a:r>
            <a:r>
              <a:rPr lang="sk-SK" sz="2600" dirty="0" err="1"/>
              <a:t>Arietis</a:t>
            </a:r>
            <a:r>
              <a:rPr lang="sk-SK" sz="2600" dirty="0"/>
              <a:t> – dvojhviezda ( 4,6 </a:t>
            </a:r>
            <a:r>
              <a:rPr lang="sk-SK" sz="2600" dirty="0" err="1"/>
              <a:t>mag</a:t>
            </a:r>
            <a:r>
              <a:rPr lang="sk-SK" sz="2600" dirty="0"/>
              <a:t>., objaviteľ R. </a:t>
            </a:r>
            <a:r>
              <a:rPr lang="sk-SK" sz="2600" dirty="0" err="1"/>
              <a:t>Hook</a:t>
            </a:r>
            <a:r>
              <a:rPr lang="sk-SK" sz="2600" dirty="0"/>
              <a:t>)</a:t>
            </a:r>
          </a:p>
          <a:p>
            <a:endParaRPr lang="sk-SK" sz="2600" dirty="0"/>
          </a:p>
          <a:p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27" y="3962310"/>
            <a:ext cx="4285859" cy="2853175"/>
          </a:xfrm>
          <a:prstGeom prst="rect">
            <a:avLst/>
          </a:prstGeom>
        </p:spPr>
      </p:pic>
      <p:pic>
        <p:nvPicPr>
          <p:cNvPr id="2050" name="Picture 2" descr="Výsledok vyhľadávania obrázkov pre dopyt gama arie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1711"/>
            <a:ext cx="3425411" cy="256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1992" r="13479"/>
          <a:stretch/>
        </p:blipFill>
        <p:spPr>
          <a:xfrm>
            <a:off x="6665843" y="2374373"/>
            <a:ext cx="5526157" cy="44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5114"/>
            <a:ext cx="10515600" cy="1325563"/>
          </a:xfrm>
        </p:spPr>
        <p:txBody>
          <a:bodyPr/>
          <a:lstStyle/>
          <a:p>
            <a:r>
              <a:rPr lang="sk-SK" dirty="0"/>
              <a:t>Andromeda – And – </a:t>
            </a:r>
            <a:r>
              <a:rPr lang="sk-SK" dirty="0" err="1"/>
              <a:t>Andromedae</a:t>
            </a:r>
            <a:r>
              <a:rPr lang="sk-SK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67409"/>
            <a:ext cx="10515600" cy="5209554"/>
          </a:xfrm>
        </p:spPr>
        <p:txBody>
          <a:bodyPr/>
          <a:lstStyle/>
          <a:p>
            <a:r>
              <a:rPr lang="sk-SK" sz="2600" dirty="0"/>
              <a:t>Celé súhvezdie je vidieť: 90° </a:t>
            </a:r>
            <a:r>
              <a:rPr lang="sk-SK" sz="2600" dirty="0" err="1"/>
              <a:t>s.š</a:t>
            </a:r>
            <a:r>
              <a:rPr lang="sk-SK" sz="2600" dirty="0"/>
              <a:t>. - -37° </a:t>
            </a:r>
            <a:r>
              <a:rPr lang="sk-SK" sz="2600" dirty="0" err="1"/>
              <a:t>j.š</a:t>
            </a:r>
            <a:r>
              <a:rPr lang="sk-SK" sz="2600" dirty="0"/>
              <a:t>.</a:t>
            </a:r>
          </a:p>
          <a:p>
            <a:r>
              <a:rPr lang="sk-SK" sz="2600" dirty="0"/>
              <a:t>Najvyššie na oblohe: október – november</a:t>
            </a:r>
          </a:p>
          <a:p>
            <a:r>
              <a:rPr lang="sk-SK" sz="2600" dirty="0"/>
              <a:t>Etiópska princezná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6" y="4001300"/>
            <a:ext cx="4227444" cy="25109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16932" b="3974"/>
          <a:stretch/>
        </p:blipFill>
        <p:spPr>
          <a:xfrm>
            <a:off x="5351251" y="2022648"/>
            <a:ext cx="6002550" cy="48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9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453" y="134062"/>
            <a:ext cx="10515600" cy="1325563"/>
          </a:xfrm>
        </p:spPr>
        <p:txBody>
          <a:bodyPr/>
          <a:lstStyle/>
          <a:p>
            <a:r>
              <a:rPr lang="sk-SK" dirty="0"/>
              <a:t>Zaujímavé objekty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12036" y="834886"/>
            <a:ext cx="6997147" cy="5605670"/>
          </a:xfrm>
        </p:spPr>
        <p:txBody>
          <a:bodyPr>
            <a:normAutofit/>
          </a:bodyPr>
          <a:lstStyle/>
          <a:p>
            <a:r>
              <a:rPr lang="sk-SK" sz="2600" dirty="0"/>
              <a:t>NGC 752- otvorená hviezdokopa (1300 </a:t>
            </a:r>
            <a:r>
              <a:rPr lang="sk-SK" sz="2600" dirty="0" err="1"/>
              <a:t>l.y</a:t>
            </a:r>
            <a:r>
              <a:rPr lang="sk-SK" sz="2600" dirty="0"/>
              <a:t>.)</a:t>
            </a:r>
          </a:p>
          <a:p>
            <a:endParaRPr lang="sk-SK" sz="2600" dirty="0"/>
          </a:p>
          <a:p>
            <a:endParaRPr lang="sk-SK" sz="2600" dirty="0"/>
          </a:p>
          <a:p>
            <a:endParaRPr lang="sk-SK" sz="2600" dirty="0"/>
          </a:p>
          <a:p>
            <a:endParaRPr lang="sk-SK" sz="2600" dirty="0"/>
          </a:p>
          <a:p>
            <a:endParaRPr lang="sk-SK" sz="2600" dirty="0"/>
          </a:p>
          <a:p>
            <a:endParaRPr lang="sk-SK" sz="2600" dirty="0"/>
          </a:p>
          <a:p>
            <a:r>
              <a:rPr lang="sk-SK" sz="2600" dirty="0"/>
              <a:t>NGC 7662 planetárna hmlovina ( 4000 </a:t>
            </a:r>
            <a:r>
              <a:rPr lang="sk-SK" sz="2600" dirty="0" err="1"/>
              <a:t>l.y</a:t>
            </a:r>
            <a:r>
              <a:rPr lang="sk-SK" sz="2600" dirty="0"/>
              <a:t>.)</a:t>
            </a:r>
          </a:p>
          <a:p>
            <a:r>
              <a:rPr lang="sk-SK" sz="2600" dirty="0"/>
              <a:t>Zelenomodrá hviezda s jasnosťou 9 </a:t>
            </a:r>
            <a:r>
              <a:rPr lang="sk-SK" sz="2600" dirty="0" err="1"/>
              <a:t>mag</a:t>
            </a:r>
            <a:r>
              <a:rPr lang="sk-SK" sz="2600" dirty="0"/>
              <a:t>. pri pohľade z ďalekohľadu</a:t>
            </a:r>
          </a:p>
        </p:txBody>
      </p:sp>
      <p:pic>
        <p:nvPicPr>
          <p:cNvPr id="4098" name="Picture 2" descr="Výsledok vyhľadávania obrázkov pre dopyt constellation Androme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3565" r="7760" b="11591"/>
          <a:stretch/>
        </p:blipFill>
        <p:spPr bwMode="auto">
          <a:xfrm>
            <a:off x="6970644" y="0"/>
            <a:ext cx="5221356" cy="482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024" y="1593688"/>
            <a:ext cx="2628003" cy="26280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27" y="4489816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3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ok vyhľadávania obrázkov pre dopyt constellation Androme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40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úvisiaci obrázo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4952" y="4054763"/>
            <a:ext cx="3497048" cy="25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6018" y="795128"/>
            <a:ext cx="469127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600" dirty="0"/>
              <a:t>M 31 Veľká hmlovina v </a:t>
            </a:r>
            <a:r>
              <a:rPr lang="sk-SK" sz="2600" dirty="0" err="1"/>
              <a:t>Androméde</a:t>
            </a:r>
            <a:endParaRPr lang="sk-SK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600" dirty="0"/>
              <a:t>Vo vzdialenosti 2,4 mil. </a:t>
            </a:r>
            <a:r>
              <a:rPr lang="sk-SK" sz="2600" dirty="0" err="1"/>
              <a:t>l.y</a:t>
            </a:r>
            <a:r>
              <a:rPr lang="sk-SK" sz="2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600" dirty="0"/>
              <a:t>2 spoločníci: M 32 a NGC 205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600" dirty="0"/>
          </a:p>
          <a:p>
            <a:endParaRPr lang="sk-SK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600" dirty="0"/>
              <a:t>Gama (</a:t>
            </a:r>
            <a:r>
              <a:rPr lang="el-GR" sz="2600" dirty="0"/>
              <a:t>Ω</a:t>
            </a:r>
            <a:r>
              <a:rPr lang="sk-SK" sz="2600" dirty="0"/>
              <a:t>) </a:t>
            </a:r>
            <a:r>
              <a:rPr lang="sk-SK" sz="2600" dirty="0" err="1"/>
              <a:t>Andromedae</a:t>
            </a:r>
            <a:r>
              <a:rPr lang="sk-SK" sz="2600" dirty="0"/>
              <a:t> – najpríťažlivejšia dvojhviezda na oblohe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600" dirty="0"/>
              <a:t>Oranžovo sfarbená primárna hviezda (2,1 </a:t>
            </a:r>
            <a:r>
              <a:rPr lang="sk-SK" sz="2600" dirty="0" err="1"/>
              <a:t>mag</a:t>
            </a:r>
            <a:r>
              <a:rPr lang="sk-SK" sz="2600" dirty="0"/>
              <a:t>.) a jej modrý spoločník (5 </a:t>
            </a:r>
            <a:r>
              <a:rPr lang="sk-SK" sz="2600" dirty="0" err="1"/>
              <a:t>mag</a:t>
            </a:r>
            <a:r>
              <a:rPr lang="sk-SK" sz="2600" dirty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229" y="4054764"/>
            <a:ext cx="3073723" cy="280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2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CETUS ( </a:t>
            </a:r>
            <a:r>
              <a:rPr lang="sk-SK" b="1" dirty="0" err="1"/>
              <a:t>Ceti</a:t>
            </a:r>
            <a:r>
              <a:rPr lang="sk-SK" b="1" dirty="0"/>
              <a:t> ) - </a:t>
            </a:r>
            <a:r>
              <a:rPr lang="sk-SK" b="1" dirty="0" err="1"/>
              <a:t>Cet</a:t>
            </a:r>
            <a:endParaRPr lang="sk-SK" b="1" dirty="0"/>
          </a:p>
        </p:txBody>
      </p:sp>
      <p:sp>
        <p:nvSpPr>
          <p:cNvPr id="5" name="Zástupný objekt pre obsah 4"/>
          <p:cNvSpPr>
            <a:spLocks noGrp="1"/>
          </p:cNvSpPr>
          <p:nvPr>
            <p:ph idx="1"/>
          </p:nvPr>
        </p:nvSpPr>
        <p:spPr>
          <a:xfrm>
            <a:off x="677333" y="2160589"/>
            <a:ext cx="9182283" cy="3880773"/>
          </a:xfrm>
        </p:spPr>
        <p:txBody>
          <a:bodyPr>
            <a:normAutofit/>
          </a:bodyPr>
          <a:lstStyle/>
          <a:p>
            <a:r>
              <a:rPr lang="sk-SK" sz="3200" dirty="0" err="1"/>
              <a:t>Rektascanzia</a:t>
            </a:r>
            <a:r>
              <a:rPr lang="sk-SK" sz="3200" dirty="0"/>
              <a:t>: </a:t>
            </a:r>
            <a:r>
              <a:rPr lang="pt-BR" sz="2800" dirty="0"/>
              <a:t>00</a:t>
            </a:r>
            <a:r>
              <a:rPr lang="pt-BR" sz="2800" baseline="30000" dirty="0"/>
              <a:t>h</a:t>
            </a:r>
            <a:r>
              <a:rPr lang="pt-BR" sz="2800" dirty="0"/>
              <a:t> 26</a:t>
            </a:r>
            <a:r>
              <a:rPr lang="pt-BR" sz="2800" baseline="30000" dirty="0"/>
              <a:t>m</a:t>
            </a:r>
            <a:r>
              <a:rPr lang="pt-BR" sz="2800" dirty="0"/>
              <a:t> 22</a:t>
            </a:r>
            <a:r>
              <a:rPr lang="pt-BR" sz="2800" baseline="30000" dirty="0"/>
              <a:t>s</a:t>
            </a:r>
            <a:r>
              <a:rPr lang="sk-SK" sz="2800" baseline="30000" dirty="0"/>
              <a:t> </a:t>
            </a:r>
            <a:r>
              <a:rPr lang="pt-BR" sz="2800" dirty="0"/>
              <a:t>–</a:t>
            </a:r>
            <a:r>
              <a:rPr lang="sk-SK" sz="2800" dirty="0"/>
              <a:t> </a:t>
            </a:r>
            <a:r>
              <a:rPr lang="pt-BR" sz="2800" dirty="0"/>
              <a:t>03</a:t>
            </a:r>
            <a:r>
              <a:rPr lang="pt-BR" sz="2800" baseline="30000" dirty="0"/>
              <a:t>h</a:t>
            </a:r>
            <a:r>
              <a:rPr lang="pt-BR" sz="2800" dirty="0"/>
              <a:t> 23</a:t>
            </a:r>
            <a:r>
              <a:rPr lang="pt-BR" sz="2800" baseline="30000" dirty="0"/>
              <a:t>m</a:t>
            </a:r>
            <a:r>
              <a:rPr lang="pt-BR" sz="2800" dirty="0"/>
              <a:t> 47</a:t>
            </a:r>
            <a:r>
              <a:rPr lang="pt-BR" sz="2800" baseline="30000" dirty="0"/>
              <a:t>s</a:t>
            </a:r>
            <a:endParaRPr lang="sk-SK" sz="2800" dirty="0"/>
          </a:p>
          <a:p>
            <a:r>
              <a:rPr lang="sk-SK" sz="3200" dirty="0"/>
              <a:t>Deklinácia: </a:t>
            </a:r>
            <a:r>
              <a:rPr lang="sk-SK" sz="2800" dirty="0"/>
              <a:t>10.51° – 24.87°</a:t>
            </a:r>
          </a:p>
          <a:p>
            <a:r>
              <a:rPr lang="sk-SK" sz="3200" dirty="0"/>
              <a:t>Najjasnejšou hviezdou je Beta </a:t>
            </a:r>
            <a:r>
              <a:rPr lang="sk-SK" sz="3200" dirty="0" err="1"/>
              <a:t>Ceti</a:t>
            </a:r>
            <a:r>
              <a:rPr lang="sk-SK" sz="3200" dirty="0"/>
              <a:t> (2,0 </a:t>
            </a:r>
            <a:r>
              <a:rPr lang="sk-SK" sz="3200" dirty="0" err="1"/>
              <a:t>mag</a:t>
            </a:r>
            <a:r>
              <a:rPr lang="sk-SK" sz="3200" dirty="0"/>
              <a:t>).</a:t>
            </a:r>
          </a:p>
          <a:p>
            <a:r>
              <a:rPr lang="sk-SK" sz="3200" dirty="0"/>
              <a:t>Rozlohou je 4. najväčším súhvezdím.</a:t>
            </a:r>
          </a:p>
          <a:p>
            <a:r>
              <a:rPr lang="sk-SK" sz="3200" dirty="0"/>
              <a:t>Celé súhvezdie je vidieť z 65° </a:t>
            </a:r>
            <a:r>
              <a:rPr lang="sk-SK" sz="3200" dirty="0" err="1"/>
              <a:t>s.š</a:t>
            </a:r>
            <a:r>
              <a:rPr lang="sk-SK" sz="3200" dirty="0"/>
              <a:t>. - 79° </a:t>
            </a:r>
            <a:r>
              <a:rPr lang="sk-SK" sz="3200" dirty="0" err="1"/>
              <a:t>j.š</a:t>
            </a:r>
            <a:r>
              <a:rPr lang="sk-SK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9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92" y="13246"/>
            <a:ext cx="9355016" cy="68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82" y="0"/>
            <a:ext cx="989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7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PEGASUS ( </a:t>
            </a:r>
            <a:r>
              <a:rPr lang="sk-SK" b="1" dirty="0" err="1"/>
              <a:t>Pegasi</a:t>
            </a:r>
            <a:r>
              <a:rPr lang="sk-SK" b="1" dirty="0"/>
              <a:t> ) - </a:t>
            </a:r>
            <a:r>
              <a:rPr lang="sk-SK" b="1" dirty="0" err="1"/>
              <a:t>Peg</a:t>
            </a:r>
            <a:r>
              <a:rPr lang="sk-SK" b="1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7333" y="2160589"/>
            <a:ext cx="9473831" cy="4266715"/>
          </a:xfrm>
        </p:spPr>
        <p:txBody>
          <a:bodyPr>
            <a:normAutofit/>
          </a:bodyPr>
          <a:lstStyle/>
          <a:p>
            <a:r>
              <a:rPr lang="sk-SK" sz="2800" dirty="0" err="1"/>
              <a:t>Rektascanzia</a:t>
            </a:r>
            <a:r>
              <a:rPr lang="sk-SK" sz="2800" dirty="0"/>
              <a:t>: </a:t>
            </a:r>
            <a:r>
              <a:rPr lang="pt-BR" sz="2800" dirty="0"/>
              <a:t>00</a:t>
            </a:r>
            <a:r>
              <a:rPr lang="pt-BR" sz="2800" baseline="30000" dirty="0"/>
              <a:t>h</a:t>
            </a:r>
            <a:r>
              <a:rPr lang="pt-BR" sz="2800" dirty="0"/>
              <a:t> 14.6</a:t>
            </a:r>
            <a:r>
              <a:rPr lang="pt-BR" sz="2800" baseline="30000" dirty="0"/>
              <a:t>m</a:t>
            </a:r>
            <a:r>
              <a:rPr lang="sk-SK" sz="2800" dirty="0"/>
              <a:t> </a:t>
            </a:r>
            <a:r>
              <a:rPr lang="pt-BR" sz="2800" dirty="0"/>
              <a:t>–</a:t>
            </a:r>
            <a:r>
              <a:rPr lang="sk-SK" sz="2800" dirty="0"/>
              <a:t> </a:t>
            </a:r>
            <a:r>
              <a:rPr lang="pt-BR" sz="2800" dirty="0"/>
              <a:t>21</a:t>
            </a:r>
            <a:r>
              <a:rPr lang="pt-BR" sz="2800" baseline="30000" dirty="0"/>
              <a:t>h</a:t>
            </a:r>
            <a:r>
              <a:rPr lang="pt-BR" sz="2800" dirty="0"/>
              <a:t> 12.6</a:t>
            </a:r>
            <a:r>
              <a:rPr lang="pt-BR" sz="2800" baseline="30000" dirty="0"/>
              <a:t>m</a:t>
            </a:r>
            <a:endParaRPr lang="sk-SK" sz="2800" baseline="30000" dirty="0"/>
          </a:p>
          <a:p>
            <a:r>
              <a:rPr lang="sk-SK" sz="2800" dirty="0"/>
              <a:t>Deklinácia: 2.33° </a:t>
            </a:r>
            <a:r>
              <a:rPr lang="pt-BR" sz="2800" dirty="0"/>
              <a:t>–</a:t>
            </a:r>
            <a:r>
              <a:rPr lang="sk-SK" sz="2800" dirty="0"/>
              <a:t> 36.61°</a:t>
            </a:r>
          </a:p>
          <a:p>
            <a:r>
              <a:rPr lang="sk-SK" sz="2800" dirty="0"/>
              <a:t>Najcharakteristickejším útvarom je Pegasov štvorec, ktorý tvoria Alfa, Beta a Gama </a:t>
            </a:r>
            <a:r>
              <a:rPr lang="sk-SK" sz="2800" dirty="0" err="1"/>
              <a:t>Pegasi</a:t>
            </a:r>
            <a:r>
              <a:rPr lang="sk-SK" sz="2800" dirty="0"/>
              <a:t> plus Alfa </a:t>
            </a:r>
            <a:r>
              <a:rPr lang="sk-SK" sz="2800" dirty="0" err="1"/>
              <a:t>Andromedae</a:t>
            </a:r>
            <a:r>
              <a:rPr lang="sk-SK" sz="2800" dirty="0"/>
              <a:t>.</a:t>
            </a:r>
          </a:p>
          <a:p>
            <a:r>
              <a:rPr lang="sk-SK" sz="2800" dirty="0"/>
              <a:t>Rozlohou je 7. najväčším súhvezdím.</a:t>
            </a:r>
          </a:p>
          <a:p>
            <a:r>
              <a:rPr lang="sk-SK" sz="2800" dirty="0"/>
              <a:t>Celé súhvezdie je vidieť z 90° </a:t>
            </a:r>
            <a:r>
              <a:rPr lang="sk-SK" sz="2800" dirty="0" err="1"/>
              <a:t>s.š</a:t>
            </a:r>
            <a:r>
              <a:rPr lang="sk-SK" sz="2800" dirty="0"/>
              <a:t>. - 53° </a:t>
            </a:r>
            <a:r>
              <a:rPr lang="sk-SK" sz="2800" dirty="0" err="1"/>
              <a:t>j.š</a:t>
            </a:r>
            <a:r>
              <a:rPr lang="sk-SK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112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30" y="0"/>
            <a:ext cx="8699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38" y="0"/>
            <a:ext cx="983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4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36939"/>
            <a:ext cx="8596668" cy="962991"/>
          </a:xfrm>
        </p:spPr>
        <p:txBody>
          <a:bodyPr/>
          <a:lstStyle/>
          <a:p>
            <a:r>
              <a:rPr lang="sk-SK" dirty="0"/>
              <a:t>Čo je Súhvezdie 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901148"/>
            <a:ext cx="9844892" cy="5956852"/>
          </a:xfrm>
        </p:spPr>
        <p:txBody>
          <a:bodyPr>
            <a:normAutofit/>
          </a:bodyPr>
          <a:lstStyle/>
          <a:p>
            <a:r>
              <a:rPr lang="sk-SK" sz="2400" b="1" dirty="0">
                <a:solidFill>
                  <a:schemeClr val="accent1"/>
                </a:solidFill>
              </a:rPr>
              <a:t>Súhvezdie</a:t>
            </a:r>
            <a:r>
              <a:rPr lang="sk-SK" sz="2400" dirty="0"/>
              <a:t> je oblasť hviezdnej oblohy s presne vymedzenou polohou a hranicami.</a:t>
            </a:r>
          </a:p>
          <a:p>
            <a:r>
              <a:rPr lang="sk-SK" sz="2400" b="1" dirty="0" err="1">
                <a:solidFill>
                  <a:schemeClr val="accent1"/>
                </a:solidFill>
              </a:rPr>
              <a:t>Asterizmus</a:t>
            </a:r>
            <a:r>
              <a:rPr lang="sk-SK" sz="2400" dirty="0"/>
              <a:t> je skupina hviezd, ktoré spolu navzájom zdanlivo súvisia a vytvárajú určitý obrazec na oblohe.</a:t>
            </a:r>
          </a:p>
          <a:p>
            <a:endParaRPr lang="sk-SK" dirty="0"/>
          </a:p>
          <a:p>
            <a:pPr marL="0" lvl="0" indent="0">
              <a:buNone/>
            </a:pPr>
            <a:r>
              <a:rPr lang="sk-SK" sz="2400" dirty="0"/>
              <a:t>PODĽA POZOROVATEĽNOSTI</a:t>
            </a:r>
            <a:r>
              <a:rPr lang="sk-SK" dirty="0"/>
              <a:t>:</a:t>
            </a:r>
          </a:p>
          <a:p>
            <a:pPr lvl="1"/>
            <a:r>
              <a:rPr lang="sk-SK" sz="2400" dirty="0"/>
              <a:t>cirkumpolárne</a:t>
            </a:r>
          </a:p>
          <a:p>
            <a:pPr lvl="1"/>
            <a:r>
              <a:rPr lang="sk-SK" sz="2400" dirty="0"/>
              <a:t>vychádzajúce</a:t>
            </a:r>
          </a:p>
          <a:p>
            <a:pPr lvl="2"/>
            <a:r>
              <a:rPr lang="sk-SK" sz="1800" dirty="0"/>
              <a:t>jarné</a:t>
            </a:r>
          </a:p>
          <a:p>
            <a:pPr lvl="2"/>
            <a:r>
              <a:rPr lang="sk-SK" sz="1800" dirty="0"/>
              <a:t>letné</a:t>
            </a:r>
          </a:p>
          <a:p>
            <a:pPr lvl="2"/>
            <a:r>
              <a:rPr lang="sk-SK" sz="1800" dirty="0"/>
              <a:t>jesenné</a:t>
            </a:r>
          </a:p>
          <a:p>
            <a:pPr lvl="2"/>
            <a:r>
              <a:rPr lang="sk-SK" sz="1800" dirty="0"/>
              <a:t>zimné</a:t>
            </a:r>
          </a:p>
          <a:p>
            <a:pPr lvl="1"/>
            <a:r>
              <a:rPr lang="sk-SK" sz="2400" dirty="0"/>
              <a:t>nevychádzajúce</a:t>
            </a:r>
          </a:p>
          <a:p>
            <a:endParaRPr lang="sk-SK" dirty="0"/>
          </a:p>
        </p:txBody>
      </p:sp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917135"/>
            <a:ext cx="34036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22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PERSEUS ( </a:t>
            </a:r>
            <a:r>
              <a:rPr lang="sk-SK" b="1" dirty="0" err="1"/>
              <a:t>Persei</a:t>
            </a:r>
            <a:r>
              <a:rPr lang="sk-SK" b="1" dirty="0"/>
              <a:t> ) - Per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9831640" cy="4319724"/>
          </a:xfrm>
        </p:spPr>
        <p:txBody>
          <a:bodyPr>
            <a:normAutofit/>
          </a:bodyPr>
          <a:lstStyle/>
          <a:p>
            <a:r>
              <a:rPr lang="sk-SK" sz="2800" dirty="0" err="1"/>
              <a:t>Rektascanzia</a:t>
            </a:r>
            <a:r>
              <a:rPr lang="sk-SK" sz="2800" dirty="0"/>
              <a:t>: 1</a:t>
            </a:r>
            <a:r>
              <a:rPr lang="pt-BR" sz="2800" baseline="30000" dirty="0"/>
              <a:t>h</a:t>
            </a:r>
            <a:r>
              <a:rPr lang="sk-SK" sz="2800" dirty="0"/>
              <a:t>30</a:t>
            </a:r>
            <a:r>
              <a:rPr lang="pt-BR" sz="2800" baseline="30000" dirty="0"/>
              <a:t>m</a:t>
            </a:r>
            <a:r>
              <a:rPr lang="sk-SK" sz="2800" dirty="0"/>
              <a:t> </a:t>
            </a:r>
            <a:r>
              <a:rPr lang="pt-BR" sz="2800" dirty="0"/>
              <a:t>–</a:t>
            </a:r>
            <a:r>
              <a:rPr lang="sk-SK" sz="2800" dirty="0"/>
              <a:t> 3</a:t>
            </a:r>
            <a:r>
              <a:rPr lang="pt-BR" sz="2800" baseline="30000" dirty="0"/>
              <a:t>h</a:t>
            </a:r>
            <a:r>
              <a:rPr lang="sk-SK" sz="2800" dirty="0"/>
              <a:t>50</a:t>
            </a:r>
            <a:r>
              <a:rPr lang="pt-BR" sz="2800" baseline="30000" dirty="0"/>
              <a:t>m</a:t>
            </a:r>
            <a:endParaRPr lang="sk-SK" sz="2800" dirty="0"/>
          </a:p>
          <a:p>
            <a:r>
              <a:rPr lang="sk-SK" sz="2800" dirty="0"/>
              <a:t>Deklinácia: 31° </a:t>
            </a:r>
            <a:r>
              <a:rPr lang="pt-BR" sz="2800" dirty="0"/>
              <a:t>–</a:t>
            </a:r>
            <a:r>
              <a:rPr lang="sk-SK" sz="2800" dirty="0"/>
              <a:t> 59°</a:t>
            </a:r>
          </a:p>
          <a:p>
            <a:r>
              <a:rPr lang="sk-SK" sz="2800" dirty="0"/>
              <a:t>Rozlohou je 24. najväčším súhvezdím.</a:t>
            </a:r>
          </a:p>
          <a:p>
            <a:r>
              <a:rPr lang="sk-SK" sz="2800" dirty="0"/>
              <a:t>Celé súhvezdie je vidieť z 90° </a:t>
            </a:r>
            <a:r>
              <a:rPr lang="sk-SK" sz="2800" dirty="0" err="1"/>
              <a:t>s.š</a:t>
            </a:r>
            <a:r>
              <a:rPr lang="sk-SK" sz="2800" dirty="0"/>
              <a:t>. - 31° </a:t>
            </a:r>
            <a:r>
              <a:rPr lang="sk-SK" sz="2800" dirty="0" err="1"/>
              <a:t>j.š</a:t>
            </a:r>
            <a:r>
              <a:rPr lang="sk-SK" sz="2800" dirty="0"/>
              <a:t>.</a:t>
            </a:r>
          </a:p>
          <a:p>
            <a:r>
              <a:rPr lang="sk-SK" sz="2800" dirty="0"/>
              <a:t>Najjasnejšou hviezdou je Alfa </a:t>
            </a:r>
            <a:r>
              <a:rPr lang="sk-SK" sz="2800" dirty="0" err="1"/>
              <a:t>Persei</a:t>
            </a:r>
            <a:r>
              <a:rPr lang="sk-SK" sz="2800" dirty="0"/>
              <a:t> (1,8 </a:t>
            </a:r>
            <a:r>
              <a:rPr lang="sk-SK" sz="2800" dirty="0" err="1"/>
              <a:t>mag</a:t>
            </a:r>
            <a:r>
              <a:rPr lang="sk-SK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5309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638" y="0"/>
            <a:ext cx="7119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16" y="0"/>
            <a:ext cx="9795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3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91409" y="728871"/>
            <a:ext cx="7513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/>
              <a:t>Ďakujeme za pozornosť </a:t>
            </a:r>
            <a:r>
              <a:rPr lang="sk-SK" sz="5400" dirty="0">
                <a:sym typeface="Wingdings" panose="05000000000000000000" pitchFamily="2" charset="2"/>
              </a:rPr>
              <a:t></a:t>
            </a:r>
            <a:endParaRPr lang="sk-SK" sz="5400" dirty="0"/>
          </a:p>
        </p:txBody>
      </p:sp>
      <p:pic>
        <p:nvPicPr>
          <p:cNvPr id="7172" name="Picture 4" descr="Výsledok vyhľadávania obrázkov pre dopyt astrono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2" y="1652201"/>
            <a:ext cx="9868536" cy="5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15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210875"/>
            <a:ext cx="8596668" cy="1320800"/>
          </a:xfrm>
        </p:spPr>
        <p:txBody>
          <a:bodyPr/>
          <a:lstStyle/>
          <a:p>
            <a:r>
              <a:rPr lang="sk-SK" dirty="0"/>
              <a:t>Ryby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285461"/>
            <a:ext cx="8596668" cy="4755901"/>
          </a:xfrm>
        </p:spPr>
        <p:txBody>
          <a:bodyPr/>
          <a:lstStyle/>
          <a:p>
            <a:r>
              <a:rPr lang="sk-SK" sz="2800" dirty="0" err="1"/>
              <a:t>Pisces</a:t>
            </a:r>
            <a:r>
              <a:rPr lang="sk-SK" sz="2800" dirty="0"/>
              <a:t> (</a:t>
            </a:r>
            <a:r>
              <a:rPr lang="sk-SK" sz="2800" dirty="0" err="1"/>
              <a:t>Psc</a:t>
            </a:r>
            <a:r>
              <a:rPr lang="sk-SK" sz="2800" dirty="0"/>
              <a:t>.)</a:t>
            </a:r>
          </a:p>
          <a:p>
            <a:pPr lvl="1"/>
            <a:r>
              <a:rPr lang="sk-SK" sz="2400" dirty="0"/>
              <a:t>α = 1</a:t>
            </a:r>
            <a:r>
              <a:rPr lang="sk-SK" sz="2400" baseline="30000" dirty="0"/>
              <a:t>h</a:t>
            </a:r>
            <a:endParaRPr lang="sk-SK" sz="2400" dirty="0"/>
          </a:p>
          <a:p>
            <a:pPr lvl="1"/>
            <a:r>
              <a:rPr lang="el-GR" sz="2400" dirty="0"/>
              <a:t>δ</a:t>
            </a:r>
            <a:r>
              <a:rPr lang="sk-SK" sz="2400" dirty="0"/>
              <a:t> = 15°</a:t>
            </a:r>
          </a:p>
          <a:p>
            <a:r>
              <a:rPr lang="sk-SK" sz="2800" dirty="0"/>
              <a:t>Objekty:</a:t>
            </a:r>
          </a:p>
          <a:p>
            <a:pPr lvl="1"/>
            <a:r>
              <a:rPr lang="sk-SK" sz="2400" dirty="0"/>
              <a:t>Najjasnejšia hviezda – </a:t>
            </a:r>
            <a:r>
              <a:rPr lang="sk-SK" sz="2400" dirty="0" err="1"/>
              <a:t>Alrischa</a:t>
            </a:r>
            <a:r>
              <a:rPr lang="sk-SK" sz="2400" dirty="0"/>
              <a:t> (3,3 </a:t>
            </a:r>
            <a:r>
              <a:rPr lang="sk-SK" sz="2400" dirty="0" err="1"/>
              <a:t>mag</a:t>
            </a:r>
            <a:r>
              <a:rPr lang="sk-SK" sz="2400" dirty="0"/>
              <a:t>)</a:t>
            </a:r>
          </a:p>
          <a:p>
            <a:pPr lvl="1"/>
            <a:r>
              <a:rPr lang="sk-SK" sz="2400" dirty="0"/>
              <a:t>M74</a:t>
            </a:r>
          </a:p>
          <a:p>
            <a:pPr lvl="1"/>
            <a:r>
              <a:rPr lang="sk-SK" sz="2400" dirty="0"/>
              <a:t>NGC 524</a:t>
            </a:r>
          </a:p>
          <a:p>
            <a:pPr lvl="1"/>
            <a:r>
              <a:rPr lang="sk-SK" sz="2400" dirty="0"/>
              <a:t>Kopa galaxií </a:t>
            </a:r>
            <a:r>
              <a:rPr lang="sk-SK" sz="2400" dirty="0" err="1"/>
              <a:t>Pisces</a:t>
            </a:r>
            <a:endParaRPr lang="sk-SK" sz="2400" dirty="0"/>
          </a:p>
        </p:txBody>
      </p:sp>
      <p:pic>
        <p:nvPicPr>
          <p:cNvPr id="2052" name="Picture 4" descr="Výsledok vyhľadávania obrázkov pre dopyt jarny b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10" y="345812"/>
            <a:ext cx="2873464" cy="28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095" y="85538"/>
            <a:ext cx="3278426" cy="3394012"/>
          </a:xfrm>
          <a:prstGeom prst="rect">
            <a:avLst/>
          </a:prstGeom>
        </p:spPr>
      </p:pic>
      <p:pic>
        <p:nvPicPr>
          <p:cNvPr id="1026" name="Picture 2" descr="Výsledok vyhľadávania obrázkov pre dopyt pisces constell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76" y="3604887"/>
            <a:ext cx="4565645" cy="319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41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344558"/>
            <a:ext cx="10515600" cy="6334538"/>
          </a:xfrm>
        </p:spPr>
        <p:txBody>
          <a:bodyPr>
            <a:normAutofit/>
          </a:bodyPr>
          <a:lstStyle/>
          <a:p>
            <a:r>
              <a:rPr lang="sk-SK" sz="2400" b="1" dirty="0"/>
              <a:t>Pegas </a:t>
            </a:r>
            <a:r>
              <a:rPr lang="sk-SK" sz="2400" dirty="0"/>
              <a:t>(</a:t>
            </a:r>
            <a:r>
              <a:rPr lang="sk-SK" sz="2400" dirty="0" err="1"/>
              <a:t>Pegasus</a:t>
            </a:r>
            <a:r>
              <a:rPr lang="sk-SK" sz="2400" dirty="0"/>
              <a:t>)</a:t>
            </a:r>
          </a:p>
          <a:p>
            <a:r>
              <a:rPr lang="sk-SK" sz="2400" b="1" dirty="0" err="1"/>
              <a:t>Androméda</a:t>
            </a:r>
            <a:r>
              <a:rPr lang="sk-SK" sz="2400" dirty="0"/>
              <a:t> (Andromeda)</a:t>
            </a:r>
          </a:p>
          <a:p>
            <a:r>
              <a:rPr lang="sk-SK" sz="2400" b="1" dirty="0" err="1"/>
              <a:t>Perzeus</a:t>
            </a:r>
            <a:r>
              <a:rPr lang="sk-SK" sz="2400" dirty="0"/>
              <a:t> (</a:t>
            </a:r>
            <a:r>
              <a:rPr lang="sk-SK" sz="2400" dirty="0" err="1"/>
              <a:t>Perseus</a:t>
            </a:r>
            <a:r>
              <a:rPr lang="sk-SK" sz="2400" dirty="0"/>
              <a:t>)</a:t>
            </a:r>
          </a:p>
          <a:p>
            <a:r>
              <a:rPr lang="sk-SK" sz="2400" b="1" dirty="0"/>
              <a:t>Jašterica</a:t>
            </a:r>
            <a:r>
              <a:rPr lang="sk-SK" sz="2400" dirty="0"/>
              <a:t> (</a:t>
            </a:r>
            <a:r>
              <a:rPr lang="sk-SK" sz="2400" dirty="0" err="1"/>
              <a:t>Lacerta</a:t>
            </a:r>
            <a:r>
              <a:rPr lang="sk-SK" sz="2400" dirty="0"/>
              <a:t>)</a:t>
            </a:r>
          </a:p>
          <a:p>
            <a:r>
              <a:rPr lang="sk-SK" sz="2400" b="1" dirty="0"/>
              <a:t>Baran</a:t>
            </a:r>
            <a:r>
              <a:rPr lang="sk-SK" sz="2400" dirty="0"/>
              <a:t> (</a:t>
            </a:r>
            <a:r>
              <a:rPr lang="sk-SK" sz="2400" dirty="0" err="1"/>
              <a:t>Aries</a:t>
            </a:r>
            <a:r>
              <a:rPr lang="sk-SK" sz="2400" dirty="0"/>
              <a:t>)</a:t>
            </a:r>
          </a:p>
          <a:p>
            <a:r>
              <a:rPr lang="sk-SK" sz="2400" b="1" dirty="0"/>
              <a:t>Trojuholník</a:t>
            </a:r>
            <a:r>
              <a:rPr lang="sk-SK" sz="2400" dirty="0"/>
              <a:t> (</a:t>
            </a:r>
            <a:r>
              <a:rPr lang="sk-SK" sz="2400" dirty="0" err="1"/>
              <a:t>Triangulum</a:t>
            </a:r>
            <a:r>
              <a:rPr lang="sk-SK" sz="2400" dirty="0"/>
              <a:t>)</a:t>
            </a:r>
          </a:p>
          <a:p>
            <a:r>
              <a:rPr lang="sk-SK" sz="2400" b="1" dirty="0"/>
              <a:t>Ryby</a:t>
            </a:r>
            <a:r>
              <a:rPr lang="sk-SK" sz="2400" dirty="0"/>
              <a:t> (</a:t>
            </a:r>
            <a:r>
              <a:rPr lang="sk-SK" sz="2400" dirty="0" err="1"/>
              <a:t>Pisces</a:t>
            </a:r>
            <a:r>
              <a:rPr lang="sk-SK" sz="2400" dirty="0"/>
              <a:t>)</a:t>
            </a:r>
          </a:p>
          <a:p>
            <a:r>
              <a:rPr lang="sk-SK" sz="2400" b="1" dirty="0"/>
              <a:t>Veľryba</a:t>
            </a:r>
            <a:r>
              <a:rPr lang="sk-SK" sz="2400" dirty="0"/>
              <a:t> (</a:t>
            </a:r>
            <a:r>
              <a:rPr lang="sk-SK" sz="2400" dirty="0" err="1"/>
              <a:t>Cetus</a:t>
            </a:r>
            <a:r>
              <a:rPr lang="sk-SK" sz="2400" dirty="0"/>
              <a:t>)</a:t>
            </a:r>
          </a:p>
          <a:p>
            <a:r>
              <a:rPr lang="sk-SK" sz="2400" b="1" dirty="0"/>
              <a:t>Južná Ryba </a:t>
            </a:r>
            <a:r>
              <a:rPr lang="sk-SK" sz="2400" dirty="0"/>
              <a:t>(</a:t>
            </a:r>
            <a:r>
              <a:rPr lang="sk-SK" sz="2400" dirty="0" err="1"/>
              <a:t>Piscis</a:t>
            </a:r>
            <a:r>
              <a:rPr lang="sk-SK" sz="2400" dirty="0"/>
              <a:t> </a:t>
            </a:r>
            <a:r>
              <a:rPr lang="sk-SK" sz="2400" dirty="0" err="1"/>
              <a:t>Austrinus</a:t>
            </a:r>
            <a:r>
              <a:rPr lang="sk-SK" sz="2400" dirty="0"/>
              <a:t>)</a:t>
            </a:r>
          </a:p>
          <a:p>
            <a:r>
              <a:rPr lang="sk-SK" sz="2400" b="1" dirty="0"/>
              <a:t>Mikroskop</a:t>
            </a:r>
            <a:r>
              <a:rPr lang="sk-SK" sz="2400" dirty="0"/>
              <a:t> (</a:t>
            </a:r>
            <a:r>
              <a:rPr lang="sk-SK" sz="2400" dirty="0" err="1"/>
              <a:t>Microscopium</a:t>
            </a:r>
            <a:r>
              <a:rPr lang="sk-SK" sz="2400" dirty="0"/>
              <a:t>)</a:t>
            </a:r>
          </a:p>
          <a:p>
            <a:r>
              <a:rPr lang="sk-SK" sz="2400" b="1" dirty="0"/>
              <a:t>Sochár </a:t>
            </a:r>
            <a:r>
              <a:rPr lang="sk-SK" sz="2400" dirty="0"/>
              <a:t>(</a:t>
            </a:r>
            <a:r>
              <a:rPr lang="sk-SK" sz="2400" dirty="0" err="1"/>
              <a:t>Sculptor</a:t>
            </a:r>
            <a:r>
              <a:rPr lang="sk-SK" sz="2400" dirty="0"/>
              <a:t>)</a:t>
            </a:r>
          </a:p>
          <a:p>
            <a:r>
              <a:rPr lang="sk-SK" sz="2400" b="1" dirty="0" err="1"/>
              <a:t>Vodnár</a:t>
            </a:r>
            <a:r>
              <a:rPr lang="sk-SK" sz="2400" dirty="0"/>
              <a:t> (</a:t>
            </a:r>
            <a:r>
              <a:rPr lang="sk-SK" sz="2400" dirty="0" err="1"/>
              <a:t>Aquarius</a:t>
            </a:r>
            <a:r>
              <a:rPr lang="sk-S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925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r>
              <a:rPr lang="sk-SK" dirty="0" err="1"/>
              <a:t>Aquarius</a:t>
            </a:r>
            <a:r>
              <a:rPr lang="sk-SK" dirty="0"/>
              <a:t> – </a:t>
            </a:r>
            <a:r>
              <a:rPr lang="sk-SK" dirty="0" err="1"/>
              <a:t>Aqr</a:t>
            </a:r>
            <a:r>
              <a:rPr lang="sk-SK" dirty="0"/>
              <a:t> – </a:t>
            </a:r>
            <a:r>
              <a:rPr lang="sk-SK" dirty="0" err="1"/>
              <a:t>Aquarii</a:t>
            </a:r>
            <a:r>
              <a:rPr lang="sk-SK" dirty="0"/>
              <a:t> (</a:t>
            </a:r>
            <a:r>
              <a:rPr lang="sk-SK" dirty="0" err="1"/>
              <a:t>Vodnár</a:t>
            </a:r>
            <a:r>
              <a:rPr lang="sk-SK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111" y="1023699"/>
            <a:ext cx="3906567" cy="3084475"/>
          </a:xfrm>
        </p:spPr>
        <p:txBody>
          <a:bodyPr>
            <a:normAutofit lnSpcReduction="10000"/>
          </a:bodyPr>
          <a:lstStyle/>
          <a:p>
            <a:r>
              <a:rPr lang="sk-SK" sz="2600" dirty="0"/>
              <a:t>Celé súhvezdie vidieť: 65° </a:t>
            </a:r>
            <a:r>
              <a:rPr lang="sk-SK" sz="2600" dirty="0" err="1"/>
              <a:t>s.š</a:t>
            </a:r>
            <a:r>
              <a:rPr lang="sk-SK" sz="2600" dirty="0"/>
              <a:t>. – 86° </a:t>
            </a:r>
            <a:r>
              <a:rPr lang="sk-SK" sz="2600" dirty="0" err="1"/>
              <a:t>j.š</a:t>
            </a:r>
            <a:r>
              <a:rPr lang="sk-SK" sz="2600" dirty="0"/>
              <a:t>.</a:t>
            </a:r>
          </a:p>
          <a:p>
            <a:r>
              <a:rPr lang="sk-SK" sz="2600" dirty="0"/>
              <a:t>Najvyššie na oblohe: august – október</a:t>
            </a:r>
          </a:p>
          <a:p>
            <a:r>
              <a:rPr lang="sk-SK" sz="2600" dirty="0"/>
              <a:t>Slnko ním prechádza od 16. februára do 11. marca</a:t>
            </a:r>
          </a:p>
          <a:p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741" y="1023699"/>
            <a:ext cx="7945259" cy="48337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11" y="4108174"/>
            <a:ext cx="4033430" cy="23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35435"/>
            <a:ext cx="10515600" cy="5607120"/>
          </a:xfrm>
        </p:spPr>
        <p:txBody>
          <a:bodyPr/>
          <a:lstStyle/>
          <a:p>
            <a:r>
              <a:rPr lang="sk-SK" sz="2600" dirty="0"/>
              <a:t>Predstavuje vodu mladosti, tečúcu z džbána ( Y ) do úst ryby           (súhvezdie Južná ryba)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91" y="1339367"/>
            <a:ext cx="8107018" cy="55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k-SK" dirty="0"/>
              <a:t>Zaujímavé objekty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522" y="1060174"/>
            <a:ext cx="12059477" cy="5565913"/>
          </a:xfrm>
        </p:spPr>
        <p:txBody>
          <a:bodyPr/>
          <a:lstStyle/>
          <a:p>
            <a:r>
              <a:rPr lang="sk-SK" sz="2600" dirty="0"/>
              <a:t>NGC 7293 (hmlovina </a:t>
            </a:r>
            <a:r>
              <a:rPr lang="sk-SK" sz="2600" dirty="0" err="1"/>
              <a:t>Helix</a:t>
            </a:r>
            <a:r>
              <a:rPr lang="sk-SK" sz="2600" dirty="0"/>
              <a:t> – Slimák)</a:t>
            </a:r>
          </a:p>
          <a:p>
            <a:r>
              <a:rPr lang="sk-SK" sz="2600" dirty="0"/>
              <a:t>Najbližšia planetárna hmlovina (300 </a:t>
            </a:r>
            <a:r>
              <a:rPr lang="sk-SK" sz="2600" dirty="0" err="1"/>
              <a:t>l.y</a:t>
            </a:r>
            <a:r>
              <a:rPr lang="sk-SK" sz="2600" dirty="0"/>
              <a:t>.)</a:t>
            </a:r>
          </a:p>
          <a:p>
            <a:r>
              <a:rPr lang="sk-SK" sz="2600" dirty="0" err="1"/>
              <a:t>Zéta</a:t>
            </a:r>
            <a:r>
              <a:rPr lang="sk-SK" sz="2600" dirty="0"/>
              <a:t> (</a:t>
            </a:r>
            <a:r>
              <a:rPr lang="el-GR" sz="2600" dirty="0"/>
              <a:t>ζ</a:t>
            </a:r>
            <a:r>
              <a:rPr lang="sk-SK" sz="2600" dirty="0"/>
              <a:t>) </a:t>
            </a:r>
            <a:r>
              <a:rPr lang="sk-SK" sz="2600" dirty="0" err="1"/>
              <a:t>Aquarii</a:t>
            </a:r>
            <a:r>
              <a:rPr lang="sk-SK" sz="2600" dirty="0"/>
              <a:t> – </a:t>
            </a:r>
            <a:r>
              <a:rPr lang="sk-SK" sz="2600" dirty="0" err="1"/>
              <a:t>dvohviezda</a:t>
            </a:r>
            <a:r>
              <a:rPr lang="sk-SK" sz="2600" dirty="0"/>
              <a:t> pozostávajúca z 2 dvojhviezd (T</a:t>
            </a:r>
            <a:r>
              <a:rPr lang="en-US" sz="2600" dirty="0"/>
              <a:t>~</a:t>
            </a:r>
            <a:r>
              <a:rPr lang="sk-SK" sz="2600" dirty="0"/>
              <a:t>850 rokov)</a:t>
            </a: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242" y="0"/>
            <a:ext cx="3087757" cy="2053358"/>
          </a:xfrm>
          <a:prstGeom prst="rect">
            <a:avLst/>
          </a:prstGeom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83" y="3113532"/>
            <a:ext cx="3218208" cy="285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7503" r="7053" b="-979"/>
          <a:stretch/>
        </p:blipFill>
        <p:spPr>
          <a:xfrm>
            <a:off x="334618" y="2649467"/>
            <a:ext cx="6808304" cy="43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5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24070"/>
            <a:ext cx="10515600" cy="5752893"/>
          </a:xfrm>
        </p:spPr>
        <p:txBody>
          <a:bodyPr>
            <a:normAutofit/>
          </a:bodyPr>
          <a:lstStyle/>
          <a:p>
            <a:r>
              <a:rPr lang="sk-SK" sz="2600" dirty="0"/>
              <a:t>NGC 7009 (Hmlovina Saturn)</a:t>
            </a:r>
          </a:p>
        </p:txBody>
      </p:sp>
      <p:pic>
        <p:nvPicPr>
          <p:cNvPr id="4" name="Picture 4" descr="Výsledok vyhľadávania obrázkov pre dopyt NGC 7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26" y="0"/>
            <a:ext cx="5327374" cy="36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7503" r="7053" b="-979"/>
          <a:stretch/>
        </p:blipFill>
        <p:spPr>
          <a:xfrm>
            <a:off x="447261" y="2000110"/>
            <a:ext cx="6808304" cy="43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9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74704" cy="1325563"/>
          </a:xfrm>
        </p:spPr>
        <p:txBody>
          <a:bodyPr/>
          <a:lstStyle/>
          <a:p>
            <a:r>
              <a:rPr lang="sk-SK" dirty="0" err="1"/>
              <a:t>Aries</a:t>
            </a:r>
            <a:r>
              <a:rPr lang="sk-SK" dirty="0"/>
              <a:t> – </a:t>
            </a:r>
            <a:r>
              <a:rPr lang="sk-SK" dirty="0" err="1"/>
              <a:t>Ari</a:t>
            </a:r>
            <a:r>
              <a:rPr lang="sk-SK" dirty="0"/>
              <a:t> – </a:t>
            </a:r>
            <a:r>
              <a:rPr lang="sk-SK" dirty="0" err="1"/>
              <a:t>Arietis</a:t>
            </a:r>
            <a:r>
              <a:rPr lang="sk-SK" dirty="0"/>
              <a:t> (Baran)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250635" cy="3170445"/>
          </a:xfrm>
        </p:spPr>
        <p:txBody>
          <a:bodyPr>
            <a:normAutofit/>
          </a:bodyPr>
          <a:lstStyle/>
          <a:p>
            <a:r>
              <a:rPr lang="sk-SK" sz="2600" dirty="0"/>
              <a:t>Celé súhvezdie je vidieť: 90° </a:t>
            </a:r>
            <a:r>
              <a:rPr lang="sk-SK" sz="2600" dirty="0" err="1"/>
              <a:t>s.š</a:t>
            </a:r>
            <a:r>
              <a:rPr lang="sk-SK" sz="2600" dirty="0"/>
              <a:t>. – 58° </a:t>
            </a:r>
            <a:r>
              <a:rPr lang="sk-SK" sz="2600" dirty="0" err="1"/>
              <a:t>j.š</a:t>
            </a:r>
            <a:r>
              <a:rPr lang="sk-SK" sz="2600" dirty="0"/>
              <a:t>.</a:t>
            </a:r>
          </a:p>
          <a:p>
            <a:r>
              <a:rPr lang="sk-SK" sz="2600" dirty="0"/>
              <a:t> najvyššie na oblohe: november – december</a:t>
            </a:r>
          </a:p>
          <a:p>
            <a:r>
              <a:rPr lang="sk-SK" sz="2600" dirty="0"/>
              <a:t>Slnko ním prechádza od 18. apríla do 14. mája</a:t>
            </a:r>
          </a:p>
          <a:p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42" y="4562614"/>
            <a:ext cx="4140200" cy="22953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1992" r="13479"/>
          <a:stretch/>
        </p:blipFill>
        <p:spPr>
          <a:xfrm>
            <a:off x="6665843" y="-39756"/>
            <a:ext cx="5526157" cy="44411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904" y="3816626"/>
            <a:ext cx="3643801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899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</TotalTime>
  <Words>424</Words>
  <Application>Microsoft Office PowerPoint</Application>
  <PresentationFormat>Širokoúhlá obrazovka</PresentationFormat>
  <Paragraphs>95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Trebuchet MS</vt:lpstr>
      <vt:lpstr>Wingdings</vt:lpstr>
      <vt:lpstr>Wingdings 3</vt:lpstr>
      <vt:lpstr>Fazeta</vt:lpstr>
      <vt:lpstr>Jesenné súhvezdia</vt:lpstr>
      <vt:lpstr>Čo je Súhvezdie ?</vt:lpstr>
      <vt:lpstr>Ryby</vt:lpstr>
      <vt:lpstr>Prezentace aplikace PowerPoint</vt:lpstr>
      <vt:lpstr>Aquarius – Aqr – Aquarii (Vodnár)</vt:lpstr>
      <vt:lpstr>Prezentace aplikace PowerPoint</vt:lpstr>
      <vt:lpstr>Zaujímavé objekty</vt:lpstr>
      <vt:lpstr>Prezentace aplikace PowerPoint</vt:lpstr>
      <vt:lpstr>Aries – Ari – Arietis (Baran)</vt:lpstr>
      <vt:lpstr>Prezentace aplikace PowerPoint</vt:lpstr>
      <vt:lpstr>Andromeda – And – Andromedae </vt:lpstr>
      <vt:lpstr>Zaujímavé objekty</vt:lpstr>
      <vt:lpstr>Prezentace aplikace PowerPoint</vt:lpstr>
      <vt:lpstr>CETUS ( Ceti ) - Cet</vt:lpstr>
      <vt:lpstr>Prezentace aplikace PowerPoint</vt:lpstr>
      <vt:lpstr>Prezentace aplikace PowerPoint</vt:lpstr>
      <vt:lpstr>PEGASUS ( Pegasi ) - Peg </vt:lpstr>
      <vt:lpstr>Prezentace aplikace PowerPoint</vt:lpstr>
      <vt:lpstr>Prezentace aplikace PowerPoint</vt:lpstr>
      <vt:lpstr>PERSEUS ( Persei ) - Per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Aquarius – Aqr - Aquarii</dc:title>
  <dc:creator>Marko Mesarč</dc:creator>
  <cp:lastModifiedBy>Marko Mesarč</cp:lastModifiedBy>
  <cp:revision>31</cp:revision>
  <dcterms:created xsi:type="dcterms:W3CDTF">2016-11-27T16:35:30Z</dcterms:created>
  <dcterms:modified xsi:type="dcterms:W3CDTF">2016-11-29T22:01:35Z</dcterms:modified>
</cp:coreProperties>
</file>