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0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>
        <p:scale>
          <a:sx n="76" d="100"/>
          <a:sy n="76" d="100"/>
        </p:scale>
        <p:origin x="-492" y="1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7842F3B-BCA8-47D8-AE8E-37D1878FBCEB}" type="datetimeFigureOut">
              <a:rPr lang="en-US" smtClean="0"/>
              <a:t>11/30/2016</a:t>
            </a:fld>
            <a:endParaRPr lang="en-US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ADFF529-1D8A-477C-934B-45D8C69BC5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687482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err="1"/>
              <a:t>Sirius</a:t>
            </a:r>
            <a:r>
              <a:rPr lang="cs-CZ" dirty="0"/>
              <a:t> </a:t>
            </a:r>
            <a:r>
              <a:rPr lang="cs-CZ" baseline="0" dirty="0"/>
              <a:t> - </a:t>
            </a:r>
            <a:r>
              <a:rPr lang="pl-PL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8,69 světelného roku od </a:t>
            </a:r>
            <a:r>
              <a:rPr lang="pl-PL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Země, relativná</a:t>
            </a:r>
            <a:r>
              <a:rPr lang="pl-PL" sz="1200" b="0" i="0" u="none" strike="noStrike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jasnost -1,47m</a:t>
            </a:r>
            <a:endParaRPr lang="pl-PL" sz="1200" b="0" i="0" u="none" strike="noStrike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pl-PL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M41 cca 100 hvězd</a:t>
            </a:r>
            <a:r>
              <a:rPr lang="pl-PL" sz="1200" b="0" i="0" u="none" strike="noStrike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průměr 25 sv</a:t>
            </a:r>
          </a:p>
          <a:p>
            <a:r>
              <a:rPr lang="cs-CZ" dirty="0"/>
              <a:t>Velký pes poslušně následuje </a:t>
            </a:r>
            <a:r>
              <a:rPr lang="cs-CZ" dirty="0" err="1"/>
              <a:t>Oriona</a:t>
            </a:r>
            <a:r>
              <a:rPr lang="cs-CZ" dirty="0"/>
              <a:t> na hvězdné obloze</a:t>
            </a:r>
          </a:p>
          <a:p>
            <a:r>
              <a:rPr lang="cs-CZ" dirty="0"/>
              <a:t>Fotka</a:t>
            </a:r>
            <a:r>
              <a:rPr lang="cs-CZ" baseline="0" dirty="0"/>
              <a:t> od Alana </a:t>
            </a:r>
            <a:r>
              <a:rPr lang="cs-CZ" baseline="0" dirty="0" err="1"/>
              <a:t>Dyera</a:t>
            </a:r>
            <a:endParaRPr lang="en-US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DFF529-1D8A-477C-934B-45D8C69BC56B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412497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/>
              <a:t>Kliknutím můžete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174037-D06F-4362-B6FD-7AB55C2781EF}" type="datetimeFigureOut">
              <a:rPr lang="cs-CZ" smtClean="0"/>
              <a:pPr/>
              <a:t>30.11.2016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A3C592-FECE-4858-B0AE-81870440FC5D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062269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atický obrázek s popis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174037-D06F-4362-B6FD-7AB55C2781EF}" type="datetimeFigureOut">
              <a:rPr lang="cs-CZ" smtClean="0"/>
              <a:pPr/>
              <a:t>30.11.2016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A3C592-FECE-4858-B0AE-81870440FC5D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038730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ázev a popis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174037-D06F-4362-B6FD-7AB55C2781EF}" type="datetimeFigureOut">
              <a:rPr lang="cs-CZ" smtClean="0"/>
              <a:pPr/>
              <a:t>30.11.2016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A3C592-FECE-4858-B0AE-81870440FC5D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6347713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ce s popis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cs-CZ"/>
              <a:t>Upravte styly předlohy textu.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174037-D06F-4362-B6FD-7AB55C2781EF}" type="datetimeFigureOut">
              <a:rPr lang="cs-CZ" smtClean="0"/>
              <a:pPr/>
              <a:t>30.11.2016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A3C592-FECE-4858-B0AE-81870440FC5D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33301419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Jmenov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174037-D06F-4362-B6FD-7AB55C2781EF}" type="datetimeFigureOut">
              <a:rPr lang="cs-CZ" smtClean="0"/>
              <a:pPr/>
              <a:t>30.11.2016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A3C592-FECE-4858-B0AE-81870440FC5D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5188645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sloup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174037-D06F-4362-B6FD-7AB55C2781EF}" type="datetimeFigureOut">
              <a:rPr lang="cs-CZ" smtClean="0"/>
              <a:pPr/>
              <a:t>30.11.2016</a:t>
            </a:fld>
            <a:endParaRPr lang="cs-CZ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A3C592-FECE-4858-B0AE-81870440FC5D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9885922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sloupce s obrázk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174037-D06F-4362-B6FD-7AB55C2781EF}" type="datetimeFigureOut">
              <a:rPr lang="cs-CZ" smtClean="0"/>
              <a:pPr/>
              <a:t>30.11.2016</a:t>
            </a:fld>
            <a:endParaRPr lang="cs-CZ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A3C592-FECE-4858-B0AE-81870440FC5D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9145836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174037-D06F-4362-B6FD-7AB55C2781EF}" type="datetimeFigureOut">
              <a:rPr lang="cs-CZ" smtClean="0"/>
              <a:pPr/>
              <a:t>30.11.2016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A3C592-FECE-4858-B0AE-81870440FC5D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8625050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174037-D06F-4362-B6FD-7AB55C2781EF}" type="datetimeFigureOut">
              <a:rPr lang="cs-CZ" smtClean="0"/>
              <a:pPr/>
              <a:t>30.11.2016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A3C592-FECE-4858-B0AE-81870440FC5D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526311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174037-D06F-4362-B6FD-7AB55C2781EF}" type="datetimeFigureOut">
              <a:rPr lang="cs-CZ" smtClean="0"/>
              <a:pPr/>
              <a:t>30.11.2016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A3C592-FECE-4858-B0AE-81870440FC5D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219102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174037-D06F-4362-B6FD-7AB55C2781EF}" type="datetimeFigureOut">
              <a:rPr lang="cs-CZ" smtClean="0"/>
              <a:pPr/>
              <a:t>30.11.2016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A3C592-FECE-4858-B0AE-81870440FC5D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423546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174037-D06F-4362-B6FD-7AB55C2781EF}" type="datetimeFigureOut">
              <a:rPr lang="cs-CZ" smtClean="0"/>
              <a:pPr/>
              <a:t>30.11.2016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A3C592-FECE-4858-B0AE-81870440FC5D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787118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174037-D06F-4362-B6FD-7AB55C2781EF}" type="datetimeFigureOut">
              <a:rPr lang="cs-CZ" smtClean="0"/>
              <a:pPr/>
              <a:t>30.11.2016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A3C592-FECE-4858-B0AE-81870440FC5D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953612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174037-D06F-4362-B6FD-7AB55C2781EF}" type="datetimeFigureOut">
              <a:rPr lang="cs-CZ" smtClean="0"/>
              <a:pPr/>
              <a:t>30.11.2016</a:t>
            </a:fld>
            <a:endParaRPr lang="cs-CZ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A3C592-FECE-4858-B0AE-81870440FC5D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804757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174037-D06F-4362-B6FD-7AB55C2781EF}" type="datetimeFigureOut">
              <a:rPr lang="cs-CZ" smtClean="0"/>
              <a:pPr/>
              <a:t>30.11.2016</a:t>
            </a:fld>
            <a:endParaRPr lang="cs-CZ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A3C592-FECE-4858-B0AE-81870440FC5D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142208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174037-D06F-4362-B6FD-7AB55C2781EF}" type="datetimeFigureOut">
              <a:rPr lang="cs-CZ" smtClean="0"/>
              <a:pPr/>
              <a:t>30.11.2016</a:t>
            </a:fld>
            <a:endParaRPr lang="cs-CZ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A3C592-FECE-4858-B0AE-81870440FC5D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352984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174037-D06F-4362-B6FD-7AB55C2781EF}" type="datetimeFigureOut">
              <a:rPr lang="cs-CZ" smtClean="0"/>
              <a:pPr/>
              <a:t>30.11.2016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A3C592-FECE-4858-B0AE-81870440FC5D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867096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BC174037-D06F-4362-B6FD-7AB55C2781EF}" type="datetimeFigureOut">
              <a:rPr lang="cs-CZ" smtClean="0"/>
              <a:pPr/>
              <a:t>30.11.2016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A3C592-FECE-4858-B0AE-81870440FC5D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11906906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hyperlink" Target="https://sk.wikipedia.org/wiki/Pollux" TargetMode="External"/><Relationship Id="rId7" Type="http://schemas.openxmlformats.org/officeDocument/2006/relationships/image" Target="../media/image10.png"/><Relationship Id="rId2" Type="http://schemas.openxmlformats.org/officeDocument/2006/relationships/hyperlink" Target="https://sk.wikipedia.org/wiki/Castor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sk.wikipedia.org/w/index.php?title=Abell_21&amp;action=edit&amp;redlink=1" TargetMode="External"/><Relationship Id="rId5" Type="http://schemas.openxmlformats.org/officeDocument/2006/relationships/hyperlink" Target="https://sk.wikipedia.org/wiki/Geminga" TargetMode="External"/><Relationship Id="rId4" Type="http://schemas.openxmlformats.org/officeDocument/2006/relationships/hyperlink" Target="https://sk.wikipedia.org/wiki/Eskim%C3%A1k_(hmlovina)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jpg"/><Relationship Id="rId5" Type="http://schemas.openxmlformats.org/officeDocument/2006/relationships/image" Target="../media/image14.jpg"/><Relationship Id="rId4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/>
              <a:t>Zimní souhvězdí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154954" y="4777379"/>
            <a:ext cx="8969433" cy="1350043"/>
          </a:xfrm>
        </p:spPr>
        <p:txBody>
          <a:bodyPr>
            <a:normAutofit fontScale="92500" lnSpcReduction="20000"/>
          </a:bodyPr>
          <a:lstStyle/>
          <a:p>
            <a:r>
              <a:rPr lang="cs-CZ" dirty="0"/>
              <a:t>Viktor </a:t>
            </a:r>
            <a:r>
              <a:rPr lang="cs-CZ" dirty="0" err="1"/>
              <a:t>ján</a:t>
            </a:r>
            <a:r>
              <a:rPr lang="cs-CZ" dirty="0"/>
              <a:t> </a:t>
            </a:r>
            <a:r>
              <a:rPr lang="cs-CZ" dirty="0" err="1"/>
              <a:t>miko</a:t>
            </a:r>
            <a:r>
              <a:rPr lang="cs-CZ" dirty="0"/>
              <a:t/>
            </a:r>
            <a:br>
              <a:rPr lang="cs-CZ" dirty="0"/>
            </a:br>
            <a:r>
              <a:rPr lang="cs-CZ" dirty="0"/>
              <a:t>Ondráková </a:t>
            </a:r>
            <a:r>
              <a:rPr lang="cs-CZ" dirty="0" err="1"/>
              <a:t>lucie</a:t>
            </a:r>
            <a:r>
              <a:rPr lang="cs-CZ" dirty="0"/>
              <a:t/>
            </a:r>
            <a:br>
              <a:rPr lang="cs-CZ" dirty="0"/>
            </a:br>
            <a:r>
              <a:rPr lang="cs-CZ" dirty="0"/>
              <a:t>Tomáš </a:t>
            </a:r>
            <a:r>
              <a:rPr lang="cs-CZ" dirty="0" err="1"/>
              <a:t>plšek</a:t>
            </a:r>
            <a:r>
              <a:rPr lang="cs-CZ" dirty="0"/>
              <a:t/>
            </a:r>
            <a:br>
              <a:rPr lang="cs-CZ" dirty="0"/>
            </a:br>
            <a:r>
              <a:rPr lang="cs-CZ" dirty="0"/>
              <a:t>Roman ponča</a:t>
            </a:r>
            <a:br>
              <a:rPr lang="cs-CZ" dirty="0"/>
            </a:br>
            <a:r>
              <a:rPr lang="cs-CZ" dirty="0"/>
              <a:t>Svetlana </a:t>
            </a:r>
            <a:r>
              <a:rPr lang="cs-CZ" dirty="0" err="1"/>
              <a:t>rusnáková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0294220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Zimní noční obloha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Zimní slunovrat (21.12.) – západ 16:30, východ 7:30</a:t>
            </a:r>
          </a:p>
          <a:p>
            <a:r>
              <a:rPr lang="cs-CZ" dirty="0"/>
              <a:t>Nízké teploty </a:t>
            </a:r>
            <a:r>
              <a:rPr lang="cs-CZ" dirty="0">
                <a:sym typeface="Wingdings" panose="05000000000000000000" pitchFamily="2" charset="2"/>
              </a:rPr>
              <a:t></a:t>
            </a:r>
          </a:p>
          <a:p>
            <a:r>
              <a:rPr lang="cs-CZ" dirty="0">
                <a:sym typeface="Wingdings" panose="05000000000000000000" pitchFamily="2" charset="2"/>
              </a:rPr>
              <a:t>Více „dobře“ viditelných souhvězdí</a:t>
            </a:r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" y="0"/>
            <a:ext cx="1219200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24330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Zimní šestiúhelník (trojúhelník)</a:t>
            </a:r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46258" y="1220608"/>
            <a:ext cx="3715078" cy="5451997"/>
          </a:xfrm>
        </p:spPr>
      </p:pic>
      <p:sp>
        <p:nvSpPr>
          <p:cNvPr id="5" name="Nadpis 1"/>
          <p:cNvSpPr txBox="1">
            <a:spLocks/>
          </p:cNvSpPr>
          <p:nvPr/>
        </p:nvSpPr>
        <p:spPr>
          <a:xfrm>
            <a:off x="421439" y="185324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endParaRPr lang="cs-CZ" sz="1800" dirty="0"/>
          </a:p>
        </p:txBody>
      </p:sp>
      <p:sp>
        <p:nvSpPr>
          <p:cNvPr id="6" name="Zástupný symbol pro obsah 2"/>
          <p:cNvSpPr txBox="1">
            <a:spLocks/>
          </p:cNvSpPr>
          <p:nvPr/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20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5pPr>
            <a:lvl6pPr marL="2506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9pPr>
          </a:lstStyle>
          <a:p>
            <a:r>
              <a:rPr lang="cs-CZ" dirty="0"/>
              <a:t>Asterismus – usnadňuje orientaci na obloze</a:t>
            </a:r>
          </a:p>
          <a:p>
            <a:r>
              <a:rPr lang="cs-CZ" dirty="0" err="1"/>
              <a:t>Aldebaran</a:t>
            </a:r>
            <a:r>
              <a:rPr lang="cs-CZ" dirty="0"/>
              <a:t> (Souhvězdí Býka)</a:t>
            </a:r>
            <a:br>
              <a:rPr lang="cs-CZ" dirty="0"/>
            </a:br>
            <a:r>
              <a:rPr lang="cs-CZ" dirty="0"/>
              <a:t>Capella (Souhvězdí Vozky)</a:t>
            </a:r>
            <a:br>
              <a:rPr lang="cs-CZ" dirty="0"/>
            </a:br>
            <a:r>
              <a:rPr lang="cs-CZ" dirty="0"/>
              <a:t>Kastor a </a:t>
            </a:r>
            <a:r>
              <a:rPr lang="cs-CZ" dirty="0" err="1"/>
              <a:t>Pollux</a:t>
            </a:r>
            <a:r>
              <a:rPr lang="cs-CZ" dirty="0"/>
              <a:t> (Souhvězdí Blíženců)</a:t>
            </a:r>
            <a:br>
              <a:rPr lang="cs-CZ" dirty="0"/>
            </a:br>
            <a:r>
              <a:rPr lang="cs-CZ" dirty="0" err="1"/>
              <a:t>Prokyon</a:t>
            </a:r>
            <a:r>
              <a:rPr lang="cs-CZ" dirty="0"/>
              <a:t> (Souhvězdí Malého psa)</a:t>
            </a:r>
            <a:br>
              <a:rPr lang="cs-CZ" dirty="0"/>
            </a:br>
            <a:r>
              <a:rPr lang="cs-CZ" dirty="0" err="1"/>
              <a:t>Sirius</a:t>
            </a:r>
            <a:r>
              <a:rPr lang="cs-CZ" dirty="0"/>
              <a:t> (Souhvězdí Velkého psa)</a:t>
            </a:r>
            <a:br>
              <a:rPr lang="cs-CZ" dirty="0"/>
            </a:br>
            <a:r>
              <a:rPr lang="cs-CZ" dirty="0" err="1"/>
              <a:t>Rigel</a:t>
            </a:r>
            <a:r>
              <a:rPr lang="cs-CZ" dirty="0"/>
              <a:t> (Souhvězdí Orionu)</a:t>
            </a:r>
          </a:p>
          <a:p>
            <a:r>
              <a:rPr lang="cs-CZ" dirty="0" err="1"/>
              <a:t>Betelgeuse</a:t>
            </a:r>
            <a:r>
              <a:rPr lang="cs-CZ" dirty="0"/>
              <a:t> (Souhvězdí orionu) </a:t>
            </a:r>
          </a:p>
          <a:p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721989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://stars.astro.illinois.edu/sow/ori-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727147" y="1591861"/>
            <a:ext cx="4202592" cy="4714935"/>
          </a:xfrm>
          <a:prstGeom prst="rect">
            <a:avLst/>
          </a:prstGeom>
          <a:noFill/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Orion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111858" y="1608537"/>
            <a:ext cx="8946541" cy="4195481"/>
          </a:xfrm>
        </p:spPr>
        <p:txBody>
          <a:bodyPr/>
          <a:lstStyle/>
          <a:p>
            <a:r>
              <a:rPr lang="cs-CZ" dirty="0"/>
              <a:t>asterizmus Orionov pás (Alnitak, Alnilam, Mintaka)</a:t>
            </a:r>
          </a:p>
          <a:p>
            <a:r>
              <a:rPr lang="cs-CZ" dirty="0"/>
              <a:t>nebeský rovník, viditeľný celosvetovo</a:t>
            </a:r>
          </a:p>
          <a:p>
            <a:r>
              <a:rPr lang="cs-CZ" dirty="0"/>
              <a:t>pod pásem Oriona lze pozorovat i </a:t>
            </a:r>
          </a:p>
          <a:p>
            <a:pPr>
              <a:buNone/>
            </a:pPr>
            <a:r>
              <a:rPr lang="cs-CZ" dirty="0"/>
              <a:t>	Velkou mlhovinu v Orionu (M 42)</a:t>
            </a:r>
          </a:p>
          <a:p>
            <a:r>
              <a:rPr lang="cs-CZ" dirty="0"/>
              <a:t>Bernardova smyčka, Konská hlava</a:t>
            </a:r>
          </a:p>
          <a:p>
            <a:r>
              <a:rPr lang="cs-CZ" dirty="0"/>
              <a:t>pozorovanie december, január</a:t>
            </a:r>
          </a:p>
        </p:txBody>
      </p:sp>
    </p:spTree>
    <p:extLst>
      <p:ext uri="{BB962C8B-B14F-4D97-AF65-F5344CB8AC3E}">
        <p14:creationId xmlns:p14="http://schemas.microsoft.com/office/powerpoint/2010/main" val="37813090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Býk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Zvířetníkové souhvězdí</a:t>
            </a:r>
          </a:p>
          <a:p>
            <a:r>
              <a:rPr lang="cs-CZ" dirty="0"/>
              <a:t>Nejjasnější: </a:t>
            </a:r>
            <a:r>
              <a:rPr lang="cs-CZ" dirty="0" err="1"/>
              <a:t>Aldebaran</a:t>
            </a:r>
            <a:endParaRPr lang="cs-CZ" dirty="0"/>
          </a:p>
          <a:p>
            <a:r>
              <a:rPr lang="cs-CZ" dirty="0"/>
              <a:t>Dvojhvězda </a:t>
            </a:r>
            <a:r>
              <a:rPr lang="cs-CZ" dirty="0" err="1"/>
              <a:t>Alnath</a:t>
            </a:r>
            <a:r>
              <a:rPr lang="cs-CZ" dirty="0"/>
              <a:t>(Vozka) a </a:t>
            </a:r>
            <a:r>
              <a:rPr lang="cs-CZ" dirty="0" err="1"/>
              <a:t>Alheka</a:t>
            </a:r>
            <a:endParaRPr lang="cs-CZ" dirty="0"/>
          </a:p>
          <a:p>
            <a:r>
              <a:rPr lang="cs-CZ" dirty="0" err="1"/>
              <a:t>Hyády</a:t>
            </a:r>
            <a:r>
              <a:rPr lang="cs-CZ" dirty="0"/>
              <a:t> a Plejády</a:t>
            </a:r>
          </a:p>
          <a:p>
            <a:r>
              <a:rPr lang="cs-CZ" dirty="0"/>
              <a:t>Krabí mlhovina (+rotující neutronová hvězda </a:t>
            </a:r>
          </a:p>
          <a:p>
            <a:pPr marL="0" indent="0">
              <a:buNone/>
            </a:pPr>
            <a:r>
              <a:rPr lang="cs-CZ" dirty="0"/>
              <a:t>Krabí pulsar)</a:t>
            </a:r>
            <a:endParaRPr lang="en-US" dirty="0"/>
          </a:p>
          <a:p>
            <a:r>
              <a:rPr lang="cs-CZ" dirty="0"/>
              <a:t>Listopad, prosinec, leden</a:t>
            </a:r>
          </a:p>
        </p:txBody>
      </p:sp>
      <p:pic>
        <p:nvPicPr>
          <p:cNvPr id="1026" name="Picture 2" descr="http://www.buzzle.com/images/astronomy/constellations/taurus-constellation-with-star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9749" y="1709274"/>
            <a:ext cx="4286250" cy="428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81141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Blíženci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63878" y="1653436"/>
            <a:ext cx="5749447" cy="4496843"/>
          </a:xfrm>
        </p:spPr>
        <p:txBody>
          <a:bodyPr/>
          <a:lstStyle/>
          <a:p>
            <a:r>
              <a:rPr lang="cs-CZ" dirty="0" err="1"/>
              <a:t>z</a:t>
            </a:r>
            <a:r>
              <a:rPr lang="cs-CZ" dirty="0" err="1" smtClean="0"/>
              <a:t>vieratníkové</a:t>
            </a:r>
            <a:r>
              <a:rPr lang="cs-CZ" dirty="0" smtClean="0"/>
              <a:t> </a:t>
            </a:r>
            <a:r>
              <a:rPr lang="cs-CZ" dirty="0" err="1" smtClean="0"/>
              <a:t>súhvezdie</a:t>
            </a:r>
            <a:endParaRPr lang="cs-CZ" dirty="0"/>
          </a:p>
          <a:p>
            <a:r>
              <a:rPr lang="sk-SK" dirty="0"/>
              <a:t>dve najjasnejšie </a:t>
            </a:r>
            <a:r>
              <a:rPr lang="sk-SK" dirty="0" smtClean="0"/>
              <a:t>hviezdy:</a:t>
            </a:r>
            <a:r>
              <a:rPr lang="sk-SK" dirty="0"/>
              <a:t> </a:t>
            </a:r>
            <a:r>
              <a:rPr lang="sk-SK" dirty="0" err="1">
                <a:hlinkClick r:id="rId2" tooltip="Castor"/>
              </a:rPr>
              <a:t>Castor</a:t>
            </a:r>
            <a:r>
              <a:rPr lang="sk-SK" dirty="0"/>
              <a:t> a </a:t>
            </a:r>
            <a:r>
              <a:rPr lang="sk-SK" u="sng" dirty="0" err="1" smtClean="0">
                <a:hlinkClick r:id="rId3" tooltip="Pollux"/>
              </a:rPr>
              <a:t>Pollux</a:t>
            </a:r>
            <a:endParaRPr lang="sk-SK" u="sng" dirty="0"/>
          </a:p>
          <a:p>
            <a:r>
              <a:rPr lang="pl-PL" dirty="0" smtClean="0"/>
              <a:t>viditeľní </a:t>
            </a:r>
            <a:r>
              <a:rPr lang="pl-PL" dirty="0"/>
              <a:t>u nás od novembra </a:t>
            </a:r>
            <a:r>
              <a:rPr lang="pl-PL" dirty="0" smtClean="0"/>
              <a:t>do júna</a:t>
            </a:r>
          </a:p>
          <a:p>
            <a:r>
              <a:rPr lang="pl-PL" dirty="0"/>
              <a:t>d</a:t>
            </a:r>
            <a:r>
              <a:rPr lang="pl-PL" dirty="0" smtClean="0"/>
              <a:t>eep-sky objekty: </a:t>
            </a:r>
          </a:p>
          <a:p>
            <a:pPr marL="0" indent="0">
              <a:buNone/>
            </a:pPr>
            <a:r>
              <a:rPr lang="pl-PL" dirty="0" smtClean="0"/>
              <a:t> </a:t>
            </a:r>
            <a:br>
              <a:rPr lang="pl-PL" dirty="0" smtClean="0"/>
            </a:br>
            <a:r>
              <a:rPr lang="pl-PL" dirty="0" smtClean="0"/>
              <a:t>        </a:t>
            </a:r>
            <a:r>
              <a:rPr lang="sk-SK" dirty="0"/>
              <a:t> hmlovina </a:t>
            </a:r>
            <a:r>
              <a:rPr lang="sk-SK" dirty="0" smtClean="0">
                <a:hlinkClick r:id="rId4" tooltip="Eskimák (hmlovina)"/>
              </a:rPr>
              <a:t>Eskimák</a:t>
            </a:r>
            <a:r>
              <a:rPr lang="sk-SK" dirty="0" smtClean="0"/>
              <a:t>, </a:t>
            </a:r>
            <a:br>
              <a:rPr lang="sk-SK" dirty="0" smtClean="0"/>
            </a:br>
            <a:r>
              <a:rPr lang="sk-SK" dirty="0" smtClean="0"/>
              <a:t>         </a:t>
            </a:r>
            <a:r>
              <a:rPr lang="sk-SK" dirty="0" err="1" smtClean="0"/>
              <a:t>pulzar</a:t>
            </a:r>
            <a:r>
              <a:rPr lang="sk-SK" dirty="0" smtClean="0"/>
              <a:t> </a:t>
            </a:r>
            <a:r>
              <a:rPr lang="sk-SK" u="sng" dirty="0" err="1" smtClean="0">
                <a:hlinkClick r:id="rId5" tooltip="Geminga"/>
              </a:rPr>
              <a:t>Geminga</a:t>
            </a:r>
            <a:r>
              <a:rPr lang="sk-SK" u="sng" dirty="0" smtClean="0"/>
              <a:t/>
            </a:r>
            <a:br>
              <a:rPr lang="sk-SK" u="sng" dirty="0" smtClean="0"/>
            </a:br>
            <a:r>
              <a:rPr lang="sk-SK" dirty="0" smtClean="0"/>
              <a:t>         otvorené </a:t>
            </a:r>
            <a:r>
              <a:rPr lang="sk-SK" u="sng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hviezdokopy</a:t>
            </a:r>
            <a:br>
              <a:rPr lang="sk-SK" u="sng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</a:br>
            <a:r>
              <a:rPr lang="sk-SK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         </a:t>
            </a:r>
            <a:r>
              <a:rPr lang="sk-SK" dirty="0"/>
              <a:t>planetárna </a:t>
            </a:r>
            <a:r>
              <a:rPr lang="sk-SK" dirty="0" smtClean="0"/>
              <a:t>hmlovina </a:t>
            </a:r>
            <a:r>
              <a:rPr lang="sk-SK" dirty="0" err="1">
                <a:hlinkClick r:id="rId6" tooltip="Abell 21 (stránka neexistuje)"/>
              </a:rPr>
              <a:t>Abell</a:t>
            </a:r>
            <a:r>
              <a:rPr lang="sk-SK" dirty="0">
                <a:hlinkClick r:id="rId6" tooltip="Abell 21 (stránka neexistuje)"/>
              </a:rPr>
              <a:t> 21</a:t>
            </a:r>
            <a:r>
              <a:rPr lang="sk-SK" dirty="0"/>
              <a:t> </a:t>
            </a:r>
            <a:endParaRPr lang="sk-SK" u="sng" dirty="0">
              <a:solidFill>
                <a:schemeClr val="accent4">
                  <a:lumMod val="60000"/>
                  <a:lumOff val="40000"/>
                </a:schemeClr>
              </a:solidFill>
            </a:endParaRPr>
          </a:p>
          <a:p>
            <a:pPr marL="0" indent="0">
              <a:buNone/>
            </a:pPr>
            <a:r>
              <a:rPr lang="sk-SK" u="sng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/>
            </a:r>
            <a:br>
              <a:rPr lang="sk-SK" u="sng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</a:br>
            <a:endParaRPr lang="cs-CZ" u="sng" dirty="0">
              <a:solidFill>
                <a:schemeClr val="accent4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58349" y="2699816"/>
            <a:ext cx="5435765" cy="36383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77311" y="391960"/>
            <a:ext cx="2420394" cy="19363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6389138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Velký pes </a:t>
            </a:r>
            <a:r>
              <a:rPr lang="el-GR" dirty="0"/>
              <a:t> </a:t>
            </a:r>
            <a:r>
              <a:rPr lang="cs-CZ" sz="1600" dirty="0"/>
              <a:t>(</a:t>
            </a:r>
            <a:r>
              <a:rPr lang="el-GR" sz="1600" i="1" dirty="0"/>
              <a:t>α</a:t>
            </a:r>
            <a:r>
              <a:rPr lang="cs-CZ" sz="1600" b="1" i="1" dirty="0"/>
              <a:t> </a:t>
            </a:r>
            <a:r>
              <a:rPr lang="cs-CZ" sz="1600" i="1" dirty="0"/>
              <a:t>=</a:t>
            </a:r>
            <a:r>
              <a:rPr lang="cs-CZ" sz="1600" b="1" i="1" dirty="0"/>
              <a:t> </a:t>
            </a:r>
            <a:r>
              <a:rPr lang="pt-BR" sz="1600" dirty="0"/>
              <a:t>6 h 10 m až 7 h 25 m</a:t>
            </a:r>
            <a:r>
              <a:rPr lang="cs-CZ" sz="1600" dirty="0"/>
              <a:t>,</a:t>
            </a:r>
            <a:r>
              <a:rPr lang="pt-BR" sz="1600" dirty="0"/>
              <a:t> </a:t>
            </a:r>
            <a:r>
              <a:rPr lang="el-GR" sz="1600" dirty="0"/>
              <a:t>δ</a:t>
            </a:r>
            <a:r>
              <a:rPr lang="cs-CZ" sz="1600" dirty="0"/>
              <a:t> =</a:t>
            </a:r>
            <a:r>
              <a:rPr lang="pt-BR" sz="1600" dirty="0"/>
              <a:t> −11° až -33°</a:t>
            </a:r>
            <a:r>
              <a:rPr lang="cs-CZ" sz="1600" dirty="0"/>
              <a:t>)</a:t>
            </a:r>
            <a:endParaRPr lang="cs-CZ" dirty="0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770" t="7075" r="28238" b="8475"/>
          <a:stretch/>
        </p:blipFill>
        <p:spPr>
          <a:xfrm>
            <a:off x="7338628" y="1409699"/>
            <a:ext cx="4289551" cy="5092701"/>
          </a:xfrm>
        </p:spPr>
      </p:pic>
      <p:pic>
        <p:nvPicPr>
          <p:cNvPr id="5" name="Obrázek 4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762" t="7100" r="28257" b="8472"/>
          <a:stretch/>
        </p:blipFill>
        <p:spPr>
          <a:xfrm>
            <a:off x="7338627" y="1409698"/>
            <a:ext cx="4289551" cy="5092701"/>
          </a:xfrm>
          <a:prstGeom prst="rect">
            <a:avLst/>
          </a:prstGeom>
        </p:spPr>
      </p:pic>
      <p:sp>
        <p:nvSpPr>
          <p:cNvPr id="7" name="Zástupný symbol pro obsah 2"/>
          <p:cNvSpPr txBox="1">
            <a:spLocks/>
          </p:cNvSpPr>
          <p:nvPr/>
        </p:nvSpPr>
        <p:spPr>
          <a:xfrm>
            <a:off x="646110" y="1409697"/>
            <a:ext cx="6692517" cy="509270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20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5pPr>
            <a:lvl6pPr marL="2506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9pPr>
          </a:lstStyle>
          <a:p>
            <a:r>
              <a:rPr lang="cs-CZ" dirty="0"/>
              <a:t>Souhvězdí na jižní obloze</a:t>
            </a:r>
          </a:p>
          <a:p>
            <a:r>
              <a:rPr lang="cs-CZ" dirty="0"/>
              <a:t>Nejjasnější hvězda </a:t>
            </a:r>
            <a:r>
              <a:rPr lang="cs-CZ" dirty="0" err="1"/>
              <a:t>Sirius</a:t>
            </a:r>
            <a:endParaRPr lang="cs-CZ" dirty="0"/>
          </a:p>
          <a:p>
            <a:pPr lvl="1"/>
            <a:r>
              <a:rPr lang="cs-CZ" dirty="0"/>
              <a:t>Relativně blízká</a:t>
            </a:r>
          </a:p>
          <a:p>
            <a:pPr lvl="1"/>
            <a:r>
              <a:rPr lang="cs-CZ" dirty="0"/>
              <a:t>Součástí zimního </a:t>
            </a:r>
            <a:r>
              <a:rPr lang="cs-CZ" dirty="0" err="1"/>
              <a:t>trojuholníku</a:t>
            </a:r>
            <a:endParaRPr lang="cs-CZ" dirty="0"/>
          </a:p>
          <a:p>
            <a:r>
              <a:rPr lang="cs-CZ" dirty="0"/>
              <a:t>Otevřená hvězdokupa M41</a:t>
            </a:r>
          </a:p>
          <a:p>
            <a:r>
              <a:rPr lang="cs-CZ" dirty="0"/>
              <a:t>Převzato ze 48 </a:t>
            </a:r>
            <a:r>
              <a:rPr lang="en-US" dirty="0" err="1"/>
              <a:t>Ptolemaiových</a:t>
            </a:r>
            <a:r>
              <a:rPr lang="en-US" dirty="0"/>
              <a:t> </a:t>
            </a:r>
            <a:r>
              <a:rPr lang="en-US" dirty="0" err="1"/>
              <a:t>souhvězdí</a:t>
            </a:r>
            <a:endParaRPr lang="cs-CZ" dirty="0"/>
          </a:p>
          <a:p>
            <a:pPr lvl="1"/>
            <a:r>
              <a:rPr lang="cs-CZ" dirty="0"/>
              <a:t>Představuje společníka </a:t>
            </a:r>
            <a:r>
              <a:rPr lang="cs-CZ" dirty="0" err="1"/>
              <a:t>Oriona</a:t>
            </a:r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</p:txBody>
      </p:sp>
      <p:pic>
        <p:nvPicPr>
          <p:cNvPr id="9" name="Obrázek 8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738" b="5740"/>
          <a:stretch/>
        </p:blipFill>
        <p:spPr>
          <a:xfrm>
            <a:off x="7326795" y="1409696"/>
            <a:ext cx="4301383" cy="5092703"/>
          </a:xfrm>
          <a:prstGeom prst="rect">
            <a:avLst/>
          </a:prstGeom>
        </p:spPr>
      </p:pic>
      <p:pic>
        <p:nvPicPr>
          <p:cNvPr id="10" name="Obrázek 9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" b="-4442"/>
          <a:stretch/>
        </p:blipFill>
        <p:spPr>
          <a:xfrm>
            <a:off x="0" y="-498623"/>
            <a:ext cx="12192000" cy="84890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93786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Děkujeme za pozornost</a:t>
            </a:r>
            <a:br>
              <a:rPr lang="cs-CZ" dirty="0"/>
            </a:br>
            <a:r>
              <a:rPr lang="cs-CZ" dirty="0" err="1"/>
              <a:t>Ďakujeme</a:t>
            </a:r>
            <a:r>
              <a:rPr lang="cs-CZ" dirty="0"/>
              <a:t> za </a:t>
            </a:r>
            <a:r>
              <a:rPr lang="cs-CZ" dirty="0" err="1"/>
              <a:t>pozornosť</a:t>
            </a:r>
            <a:endParaRPr lang="cs-CZ" dirty="0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val="32212472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Ion">
      <a:majorFont>
        <a:latin typeface="Century Gothic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Ion" id="{B8441ADB-2E43-4AF7-B97A-BD870242C6A8}" vid="{292E63A9-BB86-4E3D-B92A-7223C6510D2E}"/>
    </a:ext>
  </a:extLst>
</a:theme>
</file>

<file path=ppt/theme/theme2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206</TotalTime>
  <Words>132</Words>
  <Application>Microsoft Office PowerPoint</Application>
  <PresentationFormat>Vlastná</PresentationFormat>
  <Paragraphs>49</Paragraphs>
  <Slides>8</Slides>
  <Notes>1</Notes>
  <HiddenSlides>0</HiddenSlides>
  <MMClips>0</MMClips>
  <ScaleCrop>false</ScaleCrop>
  <HeadingPairs>
    <vt:vector size="4" baseType="variant">
      <vt:variant>
        <vt:lpstr>Motív</vt:lpstr>
      </vt:variant>
      <vt:variant>
        <vt:i4>1</vt:i4>
      </vt:variant>
      <vt:variant>
        <vt:lpstr>Nadpisy snímok</vt:lpstr>
      </vt:variant>
      <vt:variant>
        <vt:i4>8</vt:i4>
      </vt:variant>
    </vt:vector>
  </HeadingPairs>
  <TitlesOfParts>
    <vt:vector size="9" baseType="lpstr">
      <vt:lpstr>Ion</vt:lpstr>
      <vt:lpstr>Zimní souhvězdí</vt:lpstr>
      <vt:lpstr>Zimní noční obloha</vt:lpstr>
      <vt:lpstr>Zimní šestiúhelník (trojúhelník)</vt:lpstr>
      <vt:lpstr>Orion</vt:lpstr>
      <vt:lpstr>Býk</vt:lpstr>
      <vt:lpstr>Blíženci</vt:lpstr>
      <vt:lpstr>Velký pes  (α = 6 h 10 m až 7 h 25 m, δ = −11° až -33°)</vt:lpstr>
      <vt:lpstr>Děkujeme za pozornost Ďakujeme za pozornosť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Zimní souhvězdí</dc:title>
  <dc:creator>Tomáš Plšek</dc:creator>
  <cp:lastModifiedBy>admin</cp:lastModifiedBy>
  <cp:revision>21</cp:revision>
  <dcterms:created xsi:type="dcterms:W3CDTF">2016-11-07T11:58:25Z</dcterms:created>
  <dcterms:modified xsi:type="dcterms:W3CDTF">2016-11-30T08:33:55Z</dcterms:modified>
</cp:coreProperties>
</file>