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notesMasterIdLst>
    <p:notesMasterId r:id="rId18"/>
  </p:notesMasterIdLst>
  <p:sldIdLst>
    <p:sldId id="271" r:id="rId2"/>
    <p:sldId id="260" r:id="rId3"/>
    <p:sldId id="257" r:id="rId4"/>
    <p:sldId id="258" r:id="rId5"/>
    <p:sldId id="264" r:id="rId6"/>
    <p:sldId id="261" r:id="rId7"/>
    <p:sldId id="266" r:id="rId8"/>
    <p:sldId id="262" r:id="rId9"/>
    <p:sldId id="265" r:id="rId10"/>
    <p:sldId id="270" r:id="rId11"/>
    <p:sldId id="272" r:id="rId12"/>
    <p:sldId id="273" r:id="rId13"/>
    <p:sldId id="268" r:id="rId14"/>
    <p:sldId id="269" r:id="rId15"/>
    <p:sldId id="267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79150" autoAdjust="0"/>
  </p:normalViewPr>
  <p:slideViewPr>
    <p:cSldViewPr snapToGrid="0">
      <p:cViewPr varScale="1">
        <p:scale>
          <a:sx n="50" d="100"/>
          <a:sy n="50" d="100"/>
        </p:scale>
        <p:origin x="11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701AA-A0BE-43EE-B09E-6872380CE073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1555AE76-A278-4BF7-991E-D11CA0D85CEF}">
      <dgm:prSet/>
      <dgm:spPr>
        <a:solidFill>
          <a:schemeClr val="accent2"/>
        </a:solidFill>
      </dgm:spPr>
      <dgm:t>
        <a:bodyPr/>
        <a:lstStyle/>
        <a:p>
          <a:r>
            <a:rPr lang="sk-SK" dirty="0"/>
            <a:t>Naučíte sa riešiť „neriešiteľné“ príklady, ktoré na prvý pohľad nedávajú vôbec zmysel </a:t>
          </a:r>
        </a:p>
      </dgm:t>
    </dgm:pt>
    <dgm:pt modelId="{5365A18D-9D90-4973-AFC1-DCDEE535640F}" type="parTrans" cxnId="{62A12996-43C8-4937-8CA4-F1EE1BE1C87B}">
      <dgm:prSet/>
      <dgm:spPr/>
      <dgm:t>
        <a:bodyPr/>
        <a:lstStyle/>
        <a:p>
          <a:endParaRPr lang="sk-SK"/>
        </a:p>
      </dgm:t>
    </dgm:pt>
    <dgm:pt modelId="{A1C0C510-CBAB-4A07-98F8-63A87E1D9C08}" type="sibTrans" cxnId="{62A12996-43C8-4937-8CA4-F1EE1BE1C87B}">
      <dgm:prSet/>
      <dgm:spPr/>
      <dgm:t>
        <a:bodyPr/>
        <a:lstStyle/>
        <a:p>
          <a:endParaRPr lang="sk-SK"/>
        </a:p>
      </dgm:t>
    </dgm:pt>
    <dgm:pt modelId="{56A579D0-3660-440F-B460-59FDC983AE43}">
      <dgm:prSet/>
      <dgm:spPr>
        <a:solidFill>
          <a:schemeClr val="accent2"/>
        </a:solidFill>
      </dgm:spPr>
      <dgm:t>
        <a:bodyPr/>
        <a:lstStyle/>
        <a:p>
          <a:r>
            <a:rPr lang="sk-SK" dirty="0"/>
            <a:t>Spoznáte veci, ktorými ste predtým možno nerozumeli</a:t>
          </a:r>
        </a:p>
      </dgm:t>
    </dgm:pt>
    <dgm:pt modelId="{7CFC69DF-7401-4CCD-8B7A-8E493A3CA0D9}" type="parTrans" cxnId="{8D93E779-7500-4370-AF6A-A87AEDEB4F36}">
      <dgm:prSet/>
      <dgm:spPr/>
      <dgm:t>
        <a:bodyPr/>
        <a:lstStyle/>
        <a:p>
          <a:endParaRPr lang="sk-SK"/>
        </a:p>
      </dgm:t>
    </dgm:pt>
    <dgm:pt modelId="{55D16D39-783D-4D2F-B81B-CFDE2403B32B}" type="sibTrans" cxnId="{8D93E779-7500-4370-AF6A-A87AEDEB4F36}">
      <dgm:prSet/>
      <dgm:spPr/>
      <dgm:t>
        <a:bodyPr/>
        <a:lstStyle/>
        <a:p>
          <a:endParaRPr lang="sk-SK"/>
        </a:p>
      </dgm:t>
    </dgm:pt>
    <dgm:pt modelId="{0F73048D-E305-4750-9133-E02F8F70CFEA}">
      <dgm:prSet/>
      <dgm:spPr>
        <a:solidFill>
          <a:schemeClr val="accent2"/>
        </a:solidFill>
      </dgm:spPr>
      <dgm:t>
        <a:bodyPr/>
        <a:lstStyle/>
        <a:p>
          <a:r>
            <a:rPr lang="sk-SK" dirty="0"/>
            <a:t>Budete vedieť, prečo sa napr. listy v jeseni zafarbujú do oranžova</a:t>
          </a:r>
        </a:p>
      </dgm:t>
    </dgm:pt>
    <dgm:pt modelId="{1CF5B3A6-86D6-4A81-BFE8-3523FE26D9E4}" type="sibTrans" cxnId="{8E643C46-7A92-4E28-B6E6-A932AF9C96A0}">
      <dgm:prSet/>
      <dgm:spPr/>
      <dgm:t>
        <a:bodyPr/>
        <a:lstStyle/>
        <a:p>
          <a:endParaRPr lang="sk-SK"/>
        </a:p>
      </dgm:t>
    </dgm:pt>
    <dgm:pt modelId="{BABA6B6A-6449-4655-8605-9691F432FDF2}" type="parTrans" cxnId="{8E643C46-7A92-4E28-B6E6-A932AF9C96A0}">
      <dgm:prSet/>
      <dgm:spPr/>
      <dgm:t>
        <a:bodyPr/>
        <a:lstStyle/>
        <a:p>
          <a:endParaRPr lang="sk-SK"/>
        </a:p>
      </dgm:t>
    </dgm:pt>
    <dgm:pt modelId="{4F53AFA9-BA77-42A2-9DD9-F9CABAD50591}" type="pres">
      <dgm:prSet presAssocID="{FCF701AA-A0BE-43EE-B09E-6872380CE07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D26BB8B-12E6-44B9-B914-1FD4E7E24F9D}" type="pres">
      <dgm:prSet presAssocID="{1555AE76-A278-4BF7-991E-D11CA0D85CEF}" presName="root" presStyleCnt="0">
        <dgm:presLayoutVars>
          <dgm:chMax/>
          <dgm:chPref val="4"/>
        </dgm:presLayoutVars>
      </dgm:prSet>
      <dgm:spPr/>
    </dgm:pt>
    <dgm:pt modelId="{BB14F658-4925-4FCD-A105-4B6333252641}" type="pres">
      <dgm:prSet presAssocID="{1555AE76-A278-4BF7-991E-D11CA0D85CEF}" presName="rootComposite" presStyleCnt="0">
        <dgm:presLayoutVars/>
      </dgm:prSet>
      <dgm:spPr/>
    </dgm:pt>
    <dgm:pt modelId="{2B28E58F-8F33-40B6-8144-35BFB54601FA}" type="pres">
      <dgm:prSet presAssocID="{1555AE76-A278-4BF7-991E-D11CA0D85CEF}" presName="rootText" presStyleLbl="node0" presStyleIdx="0" presStyleCnt="3" custScaleX="69655" custScaleY="268732" custLinFactNeighborX="7097" custLinFactNeighborY="-54305">
        <dgm:presLayoutVars>
          <dgm:chMax/>
          <dgm:chPref val="4"/>
        </dgm:presLayoutVars>
      </dgm:prSet>
      <dgm:spPr/>
    </dgm:pt>
    <dgm:pt modelId="{63151DC7-0B42-4BDE-B71C-0FB47F3F337E}" type="pres">
      <dgm:prSet presAssocID="{1555AE76-A278-4BF7-991E-D11CA0D85CEF}" presName="childShape" presStyleCnt="0">
        <dgm:presLayoutVars>
          <dgm:chMax val="0"/>
          <dgm:chPref val="0"/>
        </dgm:presLayoutVars>
      </dgm:prSet>
      <dgm:spPr/>
    </dgm:pt>
    <dgm:pt modelId="{F6C44911-3983-46D5-8E14-5266EDF42233}" type="pres">
      <dgm:prSet presAssocID="{56A579D0-3660-440F-B460-59FDC983AE43}" presName="root" presStyleCnt="0">
        <dgm:presLayoutVars>
          <dgm:chMax/>
          <dgm:chPref val="4"/>
        </dgm:presLayoutVars>
      </dgm:prSet>
      <dgm:spPr/>
    </dgm:pt>
    <dgm:pt modelId="{834851EB-FE07-4287-ADAB-A2F77386EDDA}" type="pres">
      <dgm:prSet presAssocID="{56A579D0-3660-440F-B460-59FDC983AE43}" presName="rootComposite" presStyleCnt="0">
        <dgm:presLayoutVars/>
      </dgm:prSet>
      <dgm:spPr/>
    </dgm:pt>
    <dgm:pt modelId="{67FA6DC6-DD77-4D67-9C1C-6BE981FA80FD}" type="pres">
      <dgm:prSet presAssocID="{56A579D0-3660-440F-B460-59FDC983AE43}" presName="rootText" presStyleLbl="node0" presStyleIdx="1" presStyleCnt="3" custScaleX="49587" custScaleY="236796" custLinFactY="100000" custLinFactNeighborX="25" custLinFactNeighborY="139598">
        <dgm:presLayoutVars>
          <dgm:chMax/>
          <dgm:chPref val="4"/>
        </dgm:presLayoutVars>
      </dgm:prSet>
      <dgm:spPr/>
    </dgm:pt>
    <dgm:pt modelId="{96A5BECC-B9AC-4B2D-B56F-C31E82C4DA60}" type="pres">
      <dgm:prSet presAssocID="{56A579D0-3660-440F-B460-59FDC983AE43}" presName="childShape" presStyleCnt="0">
        <dgm:presLayoutVars>
          <dgm:chMax val="0"/>
          <dgm:chPref val="0"/>
        </dgm:presLayoutVars>
      </dgm:prSet>
      <dgm:spPr/>
    </dgm:pt>
    <dgm:pt modelId="{EB8CCF39-5A38-47A9-908A-CC631BAE311C}" type="pres">
      <dgm:prSet presAssocID="{0F73048D-E305-4750-9133-E02F8F70CFEA}" presName="root" presStyleCnt="0">
        <dgm:presLayoutVars>
          <dgm:chMax/>
          <dgm:chPref val="4"/>
        </dgm:presLayoutVars>
      </dgm:prSet>
      <dgm:spPr/>
    </dgm:pt>
    <dgm:pt modelId="{8EF28B35-7034-4F12-9A0D-9EEFB32C1C85}" type="pres">
      <dgm:prSet presAssocID="{0F73048D-E305-4750-9133-E02F8F70CFEA}" presName="rootComposite" presStyleCnt="0">
        <dgm:presLayoutVars/>
      </dgm:prSet>
      <dgm:spPr/>
    </dgm:pt>
    <dgm:pt modelId="{D19123CB-5305-4256-BFC9-8F5184791AD1}" type="pres">
      <dgm:prSet presAssocID="{0F73048D-E305-4750-9133-E02F8F70CFEA}" presName="rootText" presStyleLbl="node0" presStyleIdx="2" presStyleCnt="3" custScaleX="70890" custScaleY="170360" custLinFactNeighborX="-7730" custLinFactNeighborY="14043">
        <dgm:presLayoutVars>
          <dgm:chMax/>
          <dgm:chPref val="4"/>
        </dgm:presLayoutVars>
      </dgm:prSet>
      <dgm:spPr/>
    </dgm:pt>
    <dgm:pt modelId="{A5CDCE9D-3BD9-405F-9FA0-A00EC57FBB8C}" type="pres">
      <dgm:prSet presAssocID="{0F73048D-E305-4750-9133-E02F8F70CFEA}" presName="childShape" presStyleCnt="0">
        <dgm:presLayoutVars>
          <dgm:chMax val="0"/>
          <dgm:chPref val="0"/>
        </dgm:presLayoutVars>
      </dgm:prSet>
      <dgm:spPr/>
    </dgm:pt>
  </dgm:ptLst>
  <dgm:cxnLst>
    <dgm:cxn modelId="{A4C8C70B-A6D7-45F7-82C5-6A214EE7EBBE}" type="presOf" srcId="{0F73048D-E305-4750-9133-E02F8F70CFEA}" destId="{D19123CB-5305-4256-BFC9-8F5184791AD1}" srcOrd="0" destOrd="0" presId="urn:microsoft.com/office/officeart/2008/layout/PictureAccentList"/>
    <dgm:cxn modelId="{8E643C46-7A92-4E28-B6E6-A932AF9C96A0}" srcId="{FCF701AA-A0BE-43EE-B09E-6872380CE073}" destId="{0F73048D-E305-4750-9133-E02F8F70CFEA}" srcOrd="2" destOrd="0" parTransId="{BABA6B6A-6449-4655-8605-9691F432FDF2}" sibTransId="{1CF5B3A6-86D6-4A81-BFE8-3523FE26D9E4}"/>
    <dgm:cxn modelId="{93D98670-E5D7-48E7-8BBA-CAEA0832465B}" type="presOf" srcId="{56A579D0-3660-440F-B460-59FDC983AE43}" destId="{67FA6DC6-DD77-4D67-9C1C-6BE981FA80FD}" srcOrd="0" destOrd="0" presId="urn:microsoft.com/office/officeart/2008/layout/PictureAccentList"/>
    <dgm:cxn modelId="{617F6C72-9790-4542-8011-74A35AFE4CB7}" type="presOf" srcId="{FCF701AA-A0BE-43EE-B09E-6872380CE073}" destId="{4F53AFA9-BA77-42A2-9DD9-F9CABAD50591}" srcOrd="0" destOrd="0" presId="urn:microsoft.com/office/officeart/2008/layout/PictureAccentList"/>
    <dgm:cxn modelId="{8D93E779-7500-4370-AF6A-A87AEDEB4F36}" srcId="{FCF701AA-A0BE-43EE-B09E-6872380CE073}" destId="{56A579D0-3660-440F-B460-59FDC983AE43}" srcOrd="1" destOrd="0" parTransId="{7CFC69DF-7401-4CCD-8B7A-8E493A3CA0D9}" sibTransId="{55D16D39-783D-4D2F-B81B-CFDE2403B32B}"/>
    <dgm:cxn modelId="{BC0D5292-2340-4610-97B6-B01FF7A4BDA1}" type="presOf" srcId="{1555AE76-A278-4BF7-991E-D11CA0D85CEF}" destId="{2B28E58F-8F33-40B6-8144-35BFB54601FA}" srcOrd="0" destOrd="0" presId="urn:microsoft.com/office/officeart/2008/layout/PictureAccentList"/>
    <dgm:cxn modelId="{62A12996-43C8-4937-8CA4-F1EE1BE1C87B}" srcId="{FCF701AA-A0BE-43EE-B09E-6872380CE073}" destId="{1555AE76-A278-4BF7-991E-D11CA0D85CEF}" srcOrd="0" destOrd="0" parTransId="{5365A18D-9D90-4973-AFC1-DCDEE535640F}" sibTransId="{A1C0C510-CBAB-4A07-98F8-63A87E1D9C08}"/>
    <dgm:cxn modelId="{B43DB1D6-8DC9-4084-BBEE-0A8C8E01B08F}" type="presParOf" srcId="{4F53AFA9-BA77-42A2-9DD9-F9CABAD50591}" destId="{0D26BB8B-12E6-44B9-B914-1FD4E7E24F9D}" srcOrd="0" destOrd="0" presId="urn:microsoft.com/office/officeart/2008/layout/PictureAccentList"/>
    <dgm:cxn modelId="{391F74B7-B657-4DF0-9941-2848BDCB464F}" type="presParOf" srcId="{0D26BB8B-12E6-44B9-B914-1FD4E7E24F9D}" destId="{BB14F658-4925-4FCD-A105-4B6333252641}" srcOrd="0" destOrd="0" presId="urn:microsoft.com/office/officeart/2008/layout/PictureAccentList"/>
    <dgm:cxn modelId="{438C3A71-0EE2-42E4-9773-E9F16DBD9675}" type="presParOf" srcId="{BB14F658-4925-4FCD-A105-4B6333252641}" destId="{2B28E58F-8F33-40B6-8144-35BFB54601FA}" srcOrd="0" destOrd="0" presId="urn:microsoft.com/office/officeart/2008/layout/PictureAccentList"/>
    <dgm:cxn modelId="{11EB5A8E-D3CC-413F-8BA5-5B3381B9F7A6}" type="presParOf" srcId="{0D26BB8B-12E6-44B9-B914-1FD4E7E24F9D}" destId="{63151DC7-0B42-4BDE-B71C-0FB47F3F337E}" srcOrd="1" destOrd="0" presId="urn:microsoft.com/office/officeart/2008/layout/PictureAccentList"/>
    <dgm:cxn modelId="{E0AECD6F-5B99-41F4-8871-8627031C1698}" type="presParOf" srcId="{4F53AFA9-BA77-42A2-9DD9-F9CABAD50591}" destId="{F6C44911-3983-46D5-8E14-5266EDF42233}" srcOrd="1" destOrd="0" presId="urn:microsoft.com/office/officeart/2008/layout/PictureAccentList"/>
    <dgm:cxn modelId="{73F1AD40-F5B8-41E0-A485-D550D63B1A28}" type="presParOf" srcId="{F6C44911-3983-46D5-8E14-5266EDF42233}" destId="{834851EB-FE07-4287-ADAB-A2F77386EDDA}" srcOrd="0" destOrd="0" presId="urn:microsoft.com/office/officeart/2008/layout/PictureAccentList"/>
    <dgm:cxn modelId="{DF32915D-158A-4799-B741-57CFFE85BF21}" type="presParOf" srcId="{834851EB-FE07-4287-ADAB-A2F77386EDDA}" destId="{67FA6DC6-DD77-4D67-9C1C-6BE981FA80FD}" srcOrd="0" destOrd="0" presId="urn:microsoft.com/office/officeart/2008/layout/PictureAccentList"/>
    <dgm:cxn modelId="{0B787A6B-23E3-40ED-BBAA-B980EE77B6EB}" type="presParOf" srcId="{F6C44911-3983-46D5-8E14-5266EDF42233}" destId="{96A5BECC-B9AC-4B2D-B56F-C31E82C4DA60}" srcOrd="1" destOrd="0" presId="urn:microsoft.com/office/officeart/2008/layout/PictureAccentList"/>
    <dgm:cxn modelId="{082F2597-D634-4814-9207-540F778C1F02}" type="presParOf" srcId="{4F53AFA9-BA77-42A2-9DD9-F9CABAD50591}" destId="{EB8CCF39-5A38-47A9-908A-CC631BAE311C}" srcOrd="2" destOrd="0" presId="urn:microsoft.com/office/officeart/2008/layout/PictureAccentList"/>
    <dgm:cxn modelId="{5BD56CAE-CF9D-41AB-B0B5-6F183F5A9B02}" type="presParOf" srcId="{EB8CCF39-5A38-47A9-908A-CC631BAE311C}" destId="{8EF28B35-7034-4F12-9A0D-9EEFB32C1C85}" srcOrd="0" destOrd="0" presId="urn:microsoft.com/office/officeart/2008/layout/PictureAccentList"/>
    <dgm:cxn modelId="{122BB4F5-DFFD-40F8-857D-F5DBFDD32C84}" type="presParOf" srcId="{8EF28B35-7034-4F12-9A0D-9EEFB32C1C85}" destId="{D19123CB-5305-4256-BFC9-8F5184791AD1}" srcOrd="0" destOrd="0" presId="urn:microsoft.com/office/officeart/2008/layout/PictureAccentList"/>
    <dgm:cxn modelId="{F4A6D387-17D0-40CD-A9A0-F0A48858FE3A}" type="presParOf" srcId="{EB8CCF39-5A38-47A9-908A-CC631BAE311C}" destId="{A5CDCE9D-3BD9-405F-9FA0-A00EC57FBB8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8E58F-8F33-40B6-8144-35BFB54601FA}">
      <dsp:nvSpPr>
        <dsp:cNvPr id="0" name=""/>
        <dsp:cNvSpPr/>
      </dsp:nvSpPr>
      <dsp:spPr>
        <a:xfrm>
          <a:off x="415420" y="1890591"/>
          <a:ext cx="4038836" cy="2191219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Naučíte sa riešiť „neriešiteľné“ príklady, ktoré na prvý pohľad nedávajú vôbec zmysel </a:t>
          </a:r>
        </a:p>
      </dsp:txBody>
      <dsp:txXfrm>
        <a:off x="479599" y="1954770"/>
        <a:ext cx="3910478" cy="2062861"/>
      </dsp:txXfrm>
    </dsp:sp>
    <dsp:sp modelId="{67FA6DC6-DD77-4D67-9C1C-6BE981FA80FD}">
      <dsp:nvSpPr>
        <dsp:cNvPr id="0" name=""/>
        <dsp:cNvSpPr/>
      </dsp:nvSpPr>
      <dsp:spPr>
        <a:xfrm>
          <a:off x="4624032" y="4287053"/>
          <a:ext cx="2875224" cy="1930815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Spoznáte veci, ktorými ste predtým možno nerozumeli</a:t>
          </a:r>
        </a:p>
      </dsp:txBody>
      <dsp:txXfrm>
        <a:off x="4680584" y="4343605"/>
        <a:ext cx="2762120" cy="1817711"/>
      </dsp:txXfrm>
    </dsp:sp>
    <dsp:sp modelId="{D19123CB-5305-4256-BFC9-8F5184791AD1}">
      <dsp:nvSpPr>
        <dsp:cNvPr id="0" name=""/>
        <dsp:cNvSpPr/>
      </dsp:nvSpPr>
      <dsp:spPr>
        <a:xfrm>
          <a:off x="7629429" y="2447895"/>
          <a:ext cx="4110445" cy="1389101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/>
            <a:t>Budete vedieť, prečo sa napr. listy v jeseni zafarbujú do oranžova</a:t>
          </a:r>
        </a:p>
      </dsp:txBody>
      <dsp:txXfrm>
        <a:off x="7670114" y="2488580"/>
        <a:ext cx="4029075" cy="1307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5BB50-9858-4B83-AEEA-F8FA0926C938}" type="datetimeFigureOut">
              <a:rPr lang="sk-SK" smtClean="0"/>
              <a:t>5. 11. 2017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3C774-ADB2-4BD6-98DC-DBDE4AE560C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905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3d(</a:t>
            </a:r>
            <a:r>
              <a:rPr lang="sk-SK" dirty="0" err="1"/>
              <a:t>xy,yz,xz</a:t>
            </a:r>
            <a:r>
              <a:rPr lang="sk-SK" dirty="0"/>
              <a:t>)</a:t>
            </a:r>
          </a:p>
          <a:p>
            <a:r>
              <a:rPr lang="sk-SK" dirty="0"/>
              <a:t>3dz^2</a:t>
            </a:r>
          </a:p>
          <a:p>
            <a:r>
              <a:rPr lang="sk-SK" dirty="0"/>
              <a:t>g1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3C774-ADB2-4BD6-98DC-DBDE4AE560CC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536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Zaradenie biofyziky- o odbore ako </a:t>
            </a:r>
            <a:r>
              <a:rPr lang="sk-SK" dirty="0" err="1"/>
              <a:t>takomň</a:t>
            </a:r>
            <a:endParaRPr lang="sk-SK" dirty="0"/>
          </a:p>
          <a:p>
            <a:endParaRPr lang="sk-SK" dirty="0"/>
          </a:p>
          <a:p>
            <a:r>
              <a:rPr lang="sk-SK" dirty="0"/>
              <a:t>Prečo práve ona- prečo je dobré študovať biofyziku, čo všetko biofyzika rieši, kam až zasahuje</a:t>
            </a:r>
          </a:p>
          <a:p>
            <a:endParaRPr lang="sk-SK" dirty="0"/>
          </a:p>
          <a:p>
            <a:r>
              <a:rPr lang="sk-SK" dirty="0"/>
              <a:t>Štúdium- poznatky, čo sa človek naučil za ten rok, čo by mal vedieť a čo mu väčšinou chýba</a:t>
            </a:r>
          </a:p>
          <a:p>
            <a:endParaRPr lang="sk-SK" dirty="0"/>
          </a:p>
          <a:p>
            <a:r>
              <a:rPr lang="sk-SK" dirty="0" err="1"/>
              <a:t>Survival</a:t>
            </a:r>
            <a:r>
              <a:rPr lang="sk-SK" dirty="0"/>
              <a:t> </a:t>
            </a:r>
            <a:r>
              <a:rPr lang="sk-SK" dirty="0" err="1"/>
              <a:t>kit</a:t>
            </a:r>
            <a:endParaRPr lang="sk-SK" dirty="0"/>
          </a:p>
          <a:p>
            <a:r>
              <a:rPr lang="sk-SK" dirty="0"/>
              <a:t>Nejaké zmeny- porovnanie ja a </a:t>
            </a:r>
            <a:r>
              <a:rPr lang="sk-SK" dirty="0" err="1"/>
              <a:t>Anet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3C774-ADB2-4BD6-98DC-DBDE4AE560CC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287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To, čo musí vedieť fyzik, chemik, biochemik musí jednoznačne vedieť biofyzik.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3C774-ADB2-4BD6-98DC-DBDE4AE560C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752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pKa</a:t>
            </a:r>
            <a:r>
              <a:rPr lang="sk-SK" dirty="0"/>
              <a:t>-rovnováha pri </a:t>
            </a:r>
            <a:r>
              <a:rPr lang="sk-SK" dirty="0" err="1"/>
              <a:t>disociácii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3C774-ADB2-4BD6-98DC-DBDE4AE560CC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759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1-neutrálne</a:t>
            </a: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2-kyslé</a:t>
            </a: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3-alkalické</a:t>
            </a: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4-bez pôsobenia proteázy</a:t>
            </a:r>
          </a:p>
          <a:p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- neutralizované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mléko</a:t>
            </a:r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-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okyselené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mléko</a:t>
            </a:r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 – neutralizované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mléko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působení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lipázy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teplota 37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</a:t>
            </a:r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 – neutralizované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mléko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působení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lipázy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teplota 0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</a:t>
            </a:r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– neutralizované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mléko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působení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lipázy</a:t>
            </a:r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teplota 80 </a:t>
            </a:r>
            <a:r>
              <a:rPr lang="sk-S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</a:t>
            </a:r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sk-S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AKTIVITA SACHARÁZY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3C774-ADB2-4BD6-98DC-DBDE4AE560CC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857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8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4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2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5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11/5/2017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69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97805-0F37-4DAB-9E5B-A22A830D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611758"/>
            <a:ext cx="7772400" cy="2107094"/>
          </a:xfrm>
        </p:spPr>
        <p:txBody>
          <a:bodyPr/>
          <a:lstStyle/>
          <a:p>
            <a:pPr marL="72000" algn="ctr">
              <a:spcBef>
                <a:spcPts val="1200"/>
              </a:spcBef>
            </a:pPr>
            <a:r>
              <a:rPr lang="sk-SK" sz="6000" dirty="0">
                <a:solidFill>
                  <a:srgbClr val="002060"/>
                </a:solidFill>
              </a:rPr>
              <a:t>Biofyzika</a:t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cap="none" dirty="0">
                <a:solidFill>
                  <a:srgbClr val="002060"/>
                </a:solidFill>
              </a:rPr>
              <a:t>...a iné pohromy (1/2)</a:t>
            </a: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197DE7-534F-4B03-A33C-8707300B6E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2000" b="1" dirty="0">
                <a:solidFill>
                  <a:srgbClr val="002060"/>
                </a:solidFill>
              </a:rPr>
              <a:t>Zlatica </a:t>
            </a:r>
            <a:r>
              <a:rPr lang="sk-SK" sz="2000" b="1" dirty="0" err="1">
                <a:solidFill>
                  <a:srgbClr val="002060"/>
                </a:solidFill>
              </a:rPr>
              <a:t>Kalužná</a:t>
            </a:r>
            <a:endParaRPr lang="sk-SK" sz="2000" b="1" dirty="0">
              <a:solidFill>
                <a:srgbClr val="002060"/>
              </a:solidFill>
            </a:endParaRPr>
          </a:p>
          <a:p>
            <a:r>
              <a:rPr lang="sk-SK" sz="2000" b="1" dirty="0">
                <a:solidFill>
                  <a:srgbClr val="002060"/>
                </a:solidFill>
              </a:rPr>
              <a:t>Prírodovedecká fakulta</a:t>
            </a:r>
          </a:p>
          <a:p>
            <a:r>
              <a:rPr lang="sk-SK" sz="2000" b="1" dirty="0">
                <a:solidFill>
                  <a:srgbClr val="002060"/>
                </a:solidFill>
              </a:rPr>
              <a:t>II. ročník</a:t>
            </a:r>
          </a:p>
          <a:p>
            <a:r>
              <a:rPr lang="sk-SK" sz="2000" b="1" dirty="0">
                <a:solidFill>
                  <a:srgbClr val="002060"/>
                </a:solidFill>
              </a:rPr>
              <a:t>Masarykova univerzita</a:t>
            </a:r>
          </a:p>
        </p:txBody>
      </p:sp>
      <p:pic>
        <p:nvPicPr>
          <p:cNvPr id="5" name="Obrázok 4" descr="Obrázok, na ktorom je pestrofarebné, sedenie&#10;&#10;Popis vygenerovaný s veľmi vysokou spoľahlivosťou">
            <a:extLst>
              <a:ext uri="{FF2B5EF4-FFF2-40B4-BE49-F238E27FC236}">
                <a16:creationId xmlns:a16="http://schemas.microsoft.com/office/drawing/2014/main" id="{04C66079-5D9C-46CB-9973-FBAE08A9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87" y="240659"/>
            <a:ext cx="4105776" cy="426071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88A745A-2BEC-4A2A-9473-FC562A9BE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163" y="483117"/>
            <a:ext cx="2139616" cy="3775793"/>
          </a:xfrm>
          <a:prstGeom prst="rect">
            <a:avLst/>
          </a:prstGeom>
        </p:spPr>
      </p:pic>
      <p:pic>
        <p:nvPicPr>
          <p:cNvPr id="13" name="Obrázok 12" descr="Obrázok, na ktorom je objekt&#10;&#10;Popis vygenerovaný s vysokou spoľahlivosťou">
            <a:extLst>
              <a:ext uri="{FF2B5EF4-FFF2-40B4-BE49-F238E27FC236}">
                <a16:creationId xmlns:a16="http://schemas.microsoft.com/office/drawing/2014/main" id="{2CB7F70E-3D2F-4E0F-A284-A68029A6A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58" y="298573"/>
            <a:ext cx="3826042" cy="41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6" descr="Obrázok, na ktorom je vnútri&#10;&#10;Popis vygenerovaný s vysokou spoľahlivosťou">
            <a:extLst>
              <a:ext uri="{FF2B5EF4-FFF2-40B4-BE49-F238E27FC236}">
                <a16:creationId xmlns:a16="http://schemas.microsoft.com/office/drawing/2014/main" id="{F4529165-C86C-42A6-9706-92F14D000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42" b="10580"/>
          <a:stretch/>
        </p:blipFill>
        <p:spPr>
          <a:xfrm>
            <a:off x="2104483" y="1160463"/>
            <a:ext cx="8089857" cy="4537075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7922C16A-92E6-4CBC-B794-0D3B631595AF}"/>
              </a:ext>
            </a:extLst>
          </p:cNvPr>
          <p:cNvCxnSpPr>
            <a:cxnSpLocks/>
          </p:cNvCxnSpPr>
          <p:nvPr/>
        </p:nvCxnSpPr>
        <p:spPr>
          <a:xfrm flipH="1">
            <a:off x="1162050" y="4040961"/>
            <a:ext cx="1511593" cy="12168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ovná spojovacia šípka 9">
            <a:extLst>
              <a:ext uri="{FF2B5EF4-FFF2-40B4-BE49-F238E27FC236}">
                <a16:creationId xmlns:a16="http://schemas.microsoft.com/office/drawing/2014/main" id="{F7ABCAE7-7F1F-49A3-89DB-750BFD525E35}"/>
              </a:ext>
            </a:extLst>
          </p:cNvPr>
          <p:cNvCxnSpPr>
            <a:cxnSpLocks/>
          </p:cNvCxnSpPr>
          <p:nvPr/>
        </p:nvCxnSpPr>
        <p:spPr>
          <a:xfrm>
            <a:off x="6206561" y="2850176"/>
            <a:ext cx="0" cy="30743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6956E45B-66F3-487A-AC05-C0309DD53899}"/>
              </a:ext>
            </a:extLst>
          </p:cNvPr>
          <p:cNvCxnSpPr>
            <a:cxnSpLocks/>
          </p:cNvCxnSpPr>
          <p:nvPr/>
        </p:nvCxnSpPr>
        <p:spPr>
          <a:xfrm>
            <a:off x="9373112" y="4256100"/>
            <a:ext cx="1642455" cy="7865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DF94EE65-118F-4C94-9C12-C1CF0BA7652D}"/>
              </a:ext>
            </a:extLst>
          </p:cNvPr>
          <p:cNvCxnSpPr>
            <a:cxnSpLocks/>
          </p:cNvCxnSpPr>
          <p:nvPr/>
        </p:nvCxnSpPr>
        <p:spPr>
          <a:xfrm flipH="1" flipV="1">
            <a:off x="3602528" y="927335"/>
            <a:ext cx="1691786" cy="24395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15870D36-F3F4-40AB-A971-D1678859110E}"/>
              </a:ext>
            </a:extLst>
          </p:cNvPr>
          <p:cNvCxnSpPr>
            <a:cxnSpLocks/>
          </p:cNvCxnSpPr>
          <p:nvPr/>
        </p:nvCxnSpPr>
        <p:spPr>
          <a:xfrm flipV="1">
            <a:off x="7814556" y="797805"/>
            <a:ext cx="1005594" cy="4916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ravá zložená zátvorka 19">
            <a:extLst>
              <a:ext uri="{FF2B5EF4-FFF2-40B4-BE49-F238E27FC236}">
                <a16:creationId xmlns:a16="http://schemas.microsoft.com/office/drawing/2014/main" id="{887D6604-9449-471A-BD2D-8C142E39CA45}"/>
              </a:ext>
            </a:extLst>
          </p:cNvPr>
          <p:cNvSpPr/>
          <p:nvPr/>
        </p:nvSpPr>
        <p:spPr>
          <a:xfrm rot="16639728">
            <a:off x="7593067" y="-235195"/>
            <a:ext cx="442979" cy="3392090"/>
          </a:xfrm>
          <a:prstGeom prst="rightBrac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87C3B3DD-163C-42E0-8C75-23CA9D2A3F78}"/>
              </a:ext>
            </a:extLst>
          </p:cNvPr>
          <p:cNvSpPr txBox="1"/>
          <p:nvPr/>
        </p:nvSpPr>
        <p:spPr>
          <a:xfrm>
            <a:off x="266700" y="5334000"/>
            <a:ext cx="150495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pH meter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3F7562C2-A3AD-4555-9526-DFD80D47EDCA}"/>
              </a:ext>
            </a:extLst>
          </p:cNvPr>
          <p:cNvSpPr txBox="1"/>
          <p:nvPr/>
        </p:nvSpPr>
        <p:spPr>
          <a:xfrm>
            <a:off x="1451491" y="167630"/>
            <a:ext cx="244430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Polystyrénový box s tekutým CO</a:t>
            </a:r>
            <a:r>
              <a:rPr lang="sk-SK" sz="1200" dirty="0">
                <a:solidFill>
                  <a:srgbClr val="002060"/>
                </a:solidFill>
              </a:rPr>
              <a:t>2</a:t>
            </a: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D7EB8EA-C1E9-4C17-9966-092FF3AF4C4A}"/>
              </a:ext>
            </a:extLst>
          </p:cNvPr>
          <p:cNvSpPr txBox="1"/>
          <p:nvPr/>
        </p:nvSpPr>
        <p:spPr>
          <a:xfrm>
            <a:off x="10489072" y="5106988"/>
            <a:ext cx="150495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Teplomery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7A18BBF5-71BF-4DE6-B86E-E49B6B969EF7}"/>
              </a:ext>
            </a:extLst>
          </p:cNvPr>
          <p:cNvSpPr txBox="1"/>
          <p:nvPr/>
        </p:nvSpPr>
        <p:spPr>
          <a:xfrm>
            <a:off x="4623113" y="5977235"/>
            <a:ext cx="316689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dirty="0" err="1">
                <a:solidFill>
                  <a:srgbClr val="002060"/>
                </a:solidFill>
              </a:rPr>
              <a:t>Nizkoteplotná</a:t>
            </a:r>
            <a:r>
              <a:rPr lang="sk-SK" sz="2400" dirty="0">
                <a:solidFill>
                  <a:srgbClr val="002060"/>
                </a:solidFill>
              </a:rPr>
              <a:t> elektróda (meranie pH)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FA81E94C-BAFD-4D5E-81F6-6B4B6B9E164E}"/>
              </a:ext>
            </a:extLst>
          </p:cNvPr>
          <p:cNvSpPr txBox="1"/>
          <p:nvPr/>
        </p:nvSpPr>
        <p:spPr>
          <a:xfrm>
            <a:off x="7814556" y="136468"/>
            <a:ext cx="244430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Nie je moje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DB27FECF-E4CD-49B8-8AF4-54AEC022AE51}"/>
              </a:ext>
            </a:extLst>
          </p:cNvPr>
          <p:cNvSpPr txBox="1"/>
          <p:nvPr/>
        </p:nvSpPr>
        <p:spPr>
          <a:xfrm>
            <a:off x="3740581" y="5112763"/>
            <a:ext cx="481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i="1" dirty="0">
                <a:solidFill>
                  <a:srgbClr val="002060"/>
                </a:solidFill>
              </a:rPr>
              <a:t>MERANIE SKOKOV PUFROV</a:t>
            </a:r>
          </a:p>
        </p:txBody>
      </p:sp>
    </p:spTree>
    <p:extLst>
      <p:ext uri="{BB962C8B-B14F-4D97-AF65-F5344CB8AC3E}">
        <p14:creationId xmlns:p14="http://schemas.microsoft.com/office/powerpoint/2010/main" val="9182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20DCC33-C534-4180-8292-D19456B16E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4C99DB-F1D9-4D17-B3E2-09C2A20F745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objekt&#10;&#10;Popis vygenerovaný s veľmi vysokou spoľahlivosťou">
            <a:extLst>
              <a:ext uri="{FF2B5EF4-FFF2-40B4-BE49-F238E27FC236}">
                <a16:creationId xmlns:a16="http://schemas.microsoft.com/office/drawing/2014/main" id="{5F8F8441-045E-40F9-86C8-522DEF1A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280" y="1367583"/>
            <a:ext cx="3313057" cy="127214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5E72DF-9955-4941-834D-CB1B6CCFA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5070" y="0"/>
            <a:ext cx="2766930" cy="39965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283008-E579-4CA0-A888-C2774A5F97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68549" y="3996580"/>
            <a:ext cx="3956522" cy="2861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497816-5FF0-465C-BDE2-C4A4DE747F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80" y="4319714"/>
            <a:ext cx="3313057" cy="21500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objekt, hodiny&#10;&#10;Popis vygenerovaný s veľmi vysokou spoľahlivosťou">
            <a:extLst>
              <a:ext uri="{FF2B5EF4-FFF2-40B4-BE49-F238E27FC236}">
                <a16:creationId xmlns:a16="http://schemas.microsoft.com/office/drawing/2014/main" id="{56340403-0930-409F-A614-677772F85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068" y="4892551"/>
            <a:ext cx="2766932" cy="941476"/>
          </a:xfrm>
          <a:prstGeom prst="rect">
            <a:avLst/>
          </a:prstGeom>
        </p:spPr>
      </p:pic>
      <p:pic>
        <p:nvPicPr>
          <p:cNvPr id="14" name="Zástupný objekt pre obsah 4">
            <a:extLst>
              <a:ext uri="{FF2B5EF4-FFF2-40B4-BE49-F238E27FC236}">
                <a16:creationId xmlns:a16="http://schemas.microsoft.com/office/drawing/2014/main" id="{3F42FCB1-FC40-4273-B25F-23DFC2C93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5822123" y="4640239"/>
            <a:ext cx="3281214" cy="139451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0A8A32-DF7F-4952-A37C-A0062D07FA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46802" y="332370"/>
            <a:ext cx="2120189" cy="33424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7487EA1A-A83C-4C85-B66E-86C5368BB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1372251"/>
            <a:ext cx="1628775" cy="127608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EEF59F-4AAA-4636-9FB6-0EF05B77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52838" cy="1499616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FFFFFF"/>
                </a:solidFill>
              </a:rPr>
              <a:t>Nasledujúce kroky v meraní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024129" y="2156544"/>
            <a:ext cx="3791711" cy="43263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FFFFFF"/>
                </a:solidFill>
              </a:rPr>
              <a:t> prepočet jednotlivých </a:t>
            </a:r>
            <a:r>
              <a:rPr lang="sk-SK" sz="2400" dirty="0" err="1">
                <a:solidFill>
                  <a:srgbClr val="FFFFFF"/>
                </a:solidFill>
              </a:rPr>
              <a:t>pufrov</a:t>
            </a:r>
            <a:r>
              <a:rPr lang="sk-SK" sz="2400" dirty="0">
                <a:solidFill>
                  <a:srgbClr val="FFFFFF"/>
                </a:solidFill>
              </a:rPr>
              <a:t> podľa zloženia 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FFFFFF"/>
                </a:solidFill>
              </a:rPr>
              <a:t> ich príprava pre rôzne pH, koncentrácie</a:t>
            </a: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FFFFFF"/>
                </a:solidFill>
              </a:rPr>
              <a:t> meranie pH skokov </a:t>
            </a:r>
            <a:endParaRPr lang="sk-SK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94651071-A66B-45E8-884A-CE769F4CFCFF}"/>
              </a:ext>
            </a:extLst>
          </p:cNvPr>
          <p:cNvSpPr txBox="1"/>
          <p:nvPr/>
        </p:nvSpPr>
        <p:spPr>
          <a:xfrm>
            <a:off x="1656126" y="6482414"/>
            <a:ext cx="12364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u="sng" dirty="0"/>
              <a:t>CHAPS</a:t>
            </a:r>
            <a:r>
              <a:rPr lang="sk-SK" sz="1400" b="1" dirty="0"/>
              <a:t>: 3-{</a:t>
            </a:r>
            <a:r>
              <a:rPr lang="sk-SK" sz="1400" b="1" dirty="0" err="1"/>
              <a:t>Dimethyl</a:t>
            </a:r>
            <a:r>
              <a:rPr lang="sk-SK" sz="1400" b="1" dirty="0"/>
              <a:t>[3-(4-{5,9,16-trihydroxy-2,15-dimethyltetracycloheptadecan-14-yl}</a:t>
            </a:r>
            <a:r>
              <a:rPr lang="sk-SK" sz="1400" b="1" dirty="0" err="1"/>
              <a:t>pentanamido</a:t>
            </a:r>
            <a:r>
              <a:rPr lang="sk-SK" sz="1400" b="1" dirty="0"/>
              <a:t>)</a:t>
            </a:r>
            <a:r>
              <a:rPr lang="sk-SK" sz="1400" b="1" dirty="0" err="1"/>
              <a:t>propyl</a:t>
            </a:r>
            <a:r>
              <a:rPr lang="sk-SK" sz="1400" b="1" dirty="0"/>
              <a:t>]</a:t>
            </a:r>
            <a:r>
              <a:rPr lang="sk-SK" sz="1400" b="1" dirty="0" err="1"/>
              <a:t>azaniumyl</a:t>
            </a:r>
            <a:r>
              <a:rPr lang="sk-SK" sz="1400" b="1" dirty="0"/>
              <a:t>}propane-1-sulfonate</a:t>
            </a:r>
          </a:p>
        </p:txBody>
      </p:sp>
    </p:spTree>
    <p:extLst>
      <p:ext uri="{BB962C8B-B14F-4D97-AF65-F5344CB8AC3E}">
        <p14:creationId xmlns:p14="http://schemas.microsoft.com/office/powerpoint/2010/main" val="27493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uiExpand="1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40A8E7-5F3B-49C2-B598-52AF3464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4" descr="Obrázok, na ktorom je vnútri, počítač, stena, písací stôl&#10;&#10;Popis vygenerovaný s veľmi vysokou spoľahlivosťou">
            <a:extLst>
              <a:ext uri="{FF2B5EF4-FFF2-40B4-BE49-F238E27FC236}">
                <a16:creationId xmlns:a16="http://schemas.microsoft.com/office/drawing/2014/main" id="{2F2A870F-A20B-4BD8-9DA6-34346791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9" r="11251" b="11237"/>
          <a:stretch/>
        </p:blipFill>
        <p:spPr>
          <a:xfrm>
            <a:off x="455870" y="1335024"/>
            <a:ext cx="5015290" cy="39119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ok 4" descr="Obrázok, na ktorom je ovca&#10;&#10;Popis vygenerovaný s vysokou spoľahlivosťou">
            <a:extLst>
              <a:ext uri="{FF2B5EF4-FFF2-40B4-BE49-F238E27FC236}">
                <a16:creationId xmlns:a16="http://schemas.microsoft.com/office/drawing/2014/main" id="{25787A97-D435-459F-9073-C630E22D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005" y="1322649"/>
            <a:ext cx="5162550" cy="39243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DBD0276-F879-45E4-8BDD-B198CC47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9720072" cy="1499616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2060"/>
                </a:solidFill>
              </a:rPr>
              <a:t>astro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sk-SK" dirty="0" err="1">
                <a:solidFill>
                  <a:srgbClr val="002060"/>
                </a:solidFill>
              </a:rPr>
              <a:t>section</a:t>
            </a:r>
            <a:endParaRPr lang="sk-S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4593F-8758-4754-B222-2A36C9FB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64" y="0"/>
            <a:ext cx="9720072" cy="1499616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2060"/>
                </a:solidFill>
              </a:rPr>
              <a:t>Chemical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sk-SK" dirty="0" err="1">
                <a:solidFill>
                  <a:srgbClr val="002060"/>
                </a:solidFill>
              </a:rPr>
              <a:t>section</a:t>
            </a:r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F4412CB-F6C9-4EF4-8D5D-E3DB14A2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102" y="1851532"/>
            <a:ext cx="3534918" cy="47132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47201E7-3A9F-4FE6-A6C5-38B5E588A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5" r="31898" b="18267"/>
          <a:stretch/>
        </p:blipFill>
        <p:spPr>
          <a:xfrm>
            <a:off x="158624" y="1747164"/>
            <a:ext cx="3803776" cy="48175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Zástupný objekt pre obsah 3" descr="Obrázok, na ktorom je budova, vnútri&#10;&#10;Popis vygenerovaný s vysokou spoľahlivosťou">
            <a:extLst>
              <a:ext uri="{FF2B5EF4-FFF2-40B4-BE49-F238E27FC236}">
                <a16:creationId xmlns:a16="http://schemas.microsoft.com/office/drawing/2014/main" id="{C1AAEFD8-5CB1-4EBC-88FD-CAE67A0AD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20277" b="26017"/>
          <a:stretch/>
        </p:blipFill>
        <p:spPr>
          <a:xfrm>
            <a:off x="4186714" y="2755234"/>
            <a:ext cx="4025073" cy="280145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133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03D12-DCFB-4650-AAF2-8CD2B200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 descr="Obrázok, na ktorom je fľaša, vnútri, stena, stôl&#10;&#10;Popis vygenerovaný s veľmi vysokou spoľahlivosťou">
            <a:extLst>
              <a:ext uri="{FF2B5EF4-FFF2-40B4-BE49-F238E27FC236}">
                <a16:creationId xmlns:a16="http://schemas.microsoft.com/office/drawing/2014/main" id="{01BDE0F4-3A40-4C47-82CC-6061F19D6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38" b="13099"/>
          <a:stretch/>
        </p:blipFill>
        <p:spPr>
          <a:xfrm>
            <a:off x="1587839" y="1028701"/>
            <a:ext cx="5075236" cy="53028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853C88EB-C1DA-4B58-8C79-4F6B7370F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825" y="1028701"/>
            <a:ext cx="2912375" cy="530281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662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CD399F3-F09A-4808-966B-ACD4EB573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8528" y="735032"/>
            <a:ext cx="3971264" cy="6532047"/>
          </a:xfr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BC0F7A4-EF9F-43E5-815C-7D90182080FB}"/>
              </a:ext>
            </a:extLst>
          </p:cNvPr>
          <p:cNvSpPr txBox="1"/>
          <p:nvPr/>
        </p:nvSpPr>
        <p:spPr>
          <a:xfrm>
            <a:off x="1712584" y="4310069"/>
            <a:ext cx="3926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u="sng" dirty="0" err="1">
                <a:solidFill>
                  <a:srgbClr val="002060"/>
                </a:solidFill>
              </a:rPr>
              <a:t>Double</a:t>
            </a:r>
            <a:r>
              <a:rPr lang="sk-SK" sz="2000" b="1" u="sng" dirty="0">
                <a:solidFill>
                  <a:srgbClr val="002060"/>
                </a:solidFill>
              </a:rPr>
              <a:t> </a:t>
            </a:r>
            <a:r>
              <a:rPr lang="sk-SK" sz="2000" b="1" u="sng" dirty="0" err="1">
                <a:solidFill>
                  <a:srgbClr val="002060"/>
                </a:solidFill>
              </a:rPr>
              <a:t>stranned</a:t>
            </a:r>
            <a:r>
              <a:rPr lang="sk-SK" sz="2000" b="1" u="sng" dirty="0">
                <a:solidFill>
                  <a:srgbClr val="002060"/>
                </a:solidFill>
              </a:rPr>
              <a:t> </a:t>
            </a:r>
            <a:r>
              <a:rPr lang="sk-SK" sz="2000" b="1" u="sng" dirty="0" err="1">
                <a:solidFill>
                  <a:srgbClr val="002060"/>
                </a:solidFill>
              </a:rPr>
              <a:t>helix</a:t>
            </a:r>
            <a:r>
              <a:rPr lang="sk-SK" sz="2000" b="1" u="sng" dirty="0">
                <a:solidFill>
                  <a:srgbClr val="002060"/>
                </a:solidFill>
              </a:rPr>
              <a:t>:</a:t>
            </a:r>
          </a:p>
          <a:p>
            <a:r>
              <a:rPr lang="sk-SK" b="1" dirty="0">
                <a:solidFill>
                  <a:srgbClr val="002060"/>
                </a:solidFill>
              </a:rPr>
              <a:t>-je poskladaná 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002060"/>
                </a:solidFill>
              </a:rPr>
              <a:t>Komplementárných</a:t>
            </a:r>
            <a:r>
              <a:rPr lang="sk-SK" b="1" dirty="0">
                <a:solidFill>
                  <a:srgbClr val="002060"/>
                </a:solidFill>
              </a:rPr>
              <a:t> báz </a:t>
            </a:r>
          </a:p>
          <a:p>
            <a:r>
              <a:rPr lang="sk-SK" b="1" dirty="0">
                <a:solidFill>
                  <a:srgbClr val="002060"/>
                </a:solidFill>
              </a:rPr>
              <a:t>	(A=T, C</a:t>
            </a:r>
            <a:r>
              <a:rPr lang="sk-SK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sk-SK" b="1" dirty="0">
                <a:solidFill>
                  <a:srgbClr val="002060"/>
                </a:solidFill>
                <a:cs typeface="Times New Roman" panose="02020603050405020304" pitchFamily="18" charset="0"/>
              </a:rPr>
              <a:t>G)</a:t>
            </a:r>
            <a:endParaRPr lang="sk-SK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002060"/>
                </a:solidFill>
              </a:rPr>
              <a:t>Fosfátový zvyšok (zvyšok H</a:t>
            </a:r>
            <a:r>
              <a:rPr lang="sk-SK" sz="1100" b="1" dirty="0">
                <a:solidFill>
                  <a:srgbClr val="002060"/>
                </a:solidFill>
              </a:rPr>
              <a:t>3</a:t>
            </a:r>
            <a:r>
              <a:rPr lang="sk-SK" b="1" dirty="0">
                <a:solidFill>
                  <a:srgbClr val="002060"/>
                </a:solidFill>
              </a:rPr>
              <a:t>PO</a:t>
            </a:r>
            <a:r>
              <a:rPr lang="sk-SK" sz="1100" b="1" dirty="0">
                <a:solidFill>
                  <a:srgbClr val="002060"/>
                </a:solidFill>
              </a:rPr>
              <a:t>4</a:t>
            </a:r>
            <a:r>
              <a:rPr lang="sk-SK" b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002060"/>
                </a:solidFill>
              </a:rPr>
              <a:t>Cukornatá zložka </a:t>
            </a:r>
          </a:p>
          <a:p>
            <a:r>
              <a:rPr lang="sk-SK" b="1" dirty="0">
                <a:solidFill>
                  <a:srgbClr val="002060"/>
                </a:solidFill>
              </a:rPr>
              <a:t>	(</a:t>
            </a:r>
            <a:r>
              <a:rPr lang="sk-SK" b="1" dirty="0" err="1">
                <a:solidFill>
                  <a:srgbClr val="002060"/>
                </a:solidFill>
              </a:rPr>
              <a:t>Deoxy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sk-SK" b="1" dirty="0" err="1">
                <a:solidFill>
                  <a:srgbClr val="002060"/>
                </a:solidFill>
              </a:rPr>
              <a:t>Ribo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sk-SK" b="1" dirty="0" err="1">
                <a:solidFill>
                  <a:srgbClr val="002060"/>
                </a:solidFill>
              </a:rPr>
              <a:t>nucleic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sk-SK" b="1" dirty="0" err="1">
                <a:solidFill>
                  <a:srgbClr val="002060"/>
                </a:solidFill>
              </a:rPr>
              <a:t>Acid</a:t>
            </a:r>
            <a:r>
              <a:rPr lang="sk-SK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BC30659-F987-4800-931A-70E3F756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325" y="-65068"/>
            <a:ext cx="9720072" cy="1499616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Poskladaj si svoju dna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AB271E-FECE-4663-BC0A-0D770205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84" y="1274998"/>
            <a:ext cx="3360339" cy="272605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02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76841-47E0-436A-B4CF-78BFB2C0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131" y="0"/>
            <a:ext cx="3730752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Záver </a:t>
            </a:r>
            <a:r>
              <a:rPr lang="sk-SK" dirty="0" err="1">
                <a:solidFill>
                  <a:srgbClr val="002060"/>
                </a:solidFill>
              </a:rPr>
              <a:t>aneb</a:t>
            </a:r>
            <a:r>
              <a:rPr lang="sk-SK" dirty="0">
                <a:solidFill>
                  <a:srgbClr val="002060"/>
                </a:solidFill>
              </a:rPr>
              <a:t> čo nám </a:t>
            </a:r>
            <a:r>
              <a:rPr lang="sk-SK" dirty="0" err="1">
                <a:solidFill>
                  <a:srgbClr val="002060"/>
                </a:solidFill>
              </a:rPr>
              <a:t>bF</a:t>
            </a:r>
            <a:r>
              <a:rPr lang="sk-SK" dirty="0">
                <a:solidFill>
                  <a:srgbClr val="002060"/>
                </a:solidFill>
              </a:rPr>
              <a:t> prinesie?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B82C89-1D7F-4CBF-B400-D3F43C6E5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947" y="1499616"/>
            <a:ext cx="6021053" cy="5337284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sk-SK" sz="2800" dirty="0">
                <a:solidFill>
                  <a:srgbClr val="002060"/>
                </a:solidFill>
              </a:rPr>
              <a:t>Poznatky, skúsenosti a prehľad o všetkých vedách naraz </a:t>
            </a:r>
          </a:p>
          <a:p>
            <a:pPr lvl="1">
              <a:lnSpc>
                <a:spcPct val="11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sk-SK" sz="2800" dirty="0">
                <a:solidFill>
                  <a:srgbClr val="002060"/>
                </a:solidFill>
              </a:rPr>
              <a:t>Dobrý predpoklad „úchytu“ (napr. projekty v škole)</a:t>
            </a:r>
          </a:p>
          <a:p>
            <a:pPr lvl="1">
              <a:lnSpc>
                <a:spcPct val="11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sk-SK" sz="2800" dirty="0">
                <a:solidFill>
                  <a:srgbClr val="002060"/>
                </a:solidFill>
              </a:rPr>
              <a:t>Tipy, triky a návody ako na spracovať dáta (po čase)</a:t>
            </a:r>
          </a:p>
          <a:p>
            <a:pPr lvl="1">
              <a:lnSpc>
                <a:spcPct val="11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sk-SK" sz="2800" dirty="0">
                <a:solidFill>
                  <a:srgbClr val="002060"/>
                </a:solidFill>
              </a:rPr>
              <a:t>Nešalieť z každej maličkosti</a:t>
            </a:r>
          </a:p>
          <a:p>
            <a:pPr lvl="1">
              <a:lnSpc>
                <a:spcPct val="11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sk-SK" sz="2800" dirty="0">
                <a:solidFill>
                  <a:srgbClr val="002060"/>
                </a:solidFill>
              </a:rPr>
              <a:t>Veľa skvelých priateľov ochotných pomôcť za každú cenu</a:t>
            </a:r>
            <a:endParaRPr lang="sk-SK" sz="3200" dirty="0">
              <a:solidFill>
                <a:srgbClr val="002060"/>
              </a:solidFill>
            </a:endParaRPr>
          </a:p>
        </p:txBody>
      </p:sp>
      <p:pic>
        <p:nvPicPr>
          <p:cNvPr id="7" name="Obrázok 6" descr="Obrázok, na ktorom je osoba, stena, vnútri, muž&#10;&#10;Popis vygenerovaný s veľmi vysokou spoľahlivosťou">
            <a:extLst>
              <a:ext uri="{FF2B5EF4-FFF2-40B4-BE49-F238E27FC236}">
                <a16:creationId xmlns:a16="http://schemas.microsoft.com/office/drawing/2014/main" id="{C6B0CCC7-60A1-4687-8DAF-8CA605EA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5" y="13721"/>
            <a:ext cx="6031832" cy="68297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050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B13F0-4615-457E-BE84-3B693B616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64" y="0"/>
            <a:ext cx="9720072" cy="1499616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0F5834-2480-465E-B55F-90A77619A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961" y="1499616"/>
            <a:ext cx="9720073" cy="4236981"/>
          </a:xfrm>
        </p:spPr>
        <p:txBody>
          <a:bodyPr numCol="2">
            <a:normAutofit/>
          </a:bodyPr>
          <a:lstStyle/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Zaradenie biofyziky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Prečo práve ona?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Dnešná biofyzika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Štúdium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Nejaké zmeny?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Čo určite nerobiť?</a:t>
            </a:r>
          </a:p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</a:t>
            </a:r>
            <a:r>
              <a:rPr lang="sk-SK" sz="2400" b="1" dirty="0">
                <a:solidFill>
                  <a:srgbClr val="FF0000"/>
                </a:solidFill>
              </a:rPr>
              <a:t>SURVIVAL KIT</a:t>
            </a:r>
          </a:p>
          <a:p>
            <a:pPr algn="ctr">
              <a:lnSpc>
                <a:spcPct val="15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V čom spočíva biofyzika?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5937DE5E-2ABE-47BD-9308-D0DADF3F3795}"/>
              </a:ext>
            </a:extLst>
          </p:cNvPr>
          <p:cNvSpPr txBox="1">
            <a:spLocks/>
          </p:cNvSpPr>
          <p:nvPr/>
        </p:nvSpPr>
        <p:spPr>
          <a:xfrm>
            <a:off x="4046978" y="5229075"/>
            <a:ext cx="4098037" cy="1224150"/>
          </a:xfrm>
          <a:prstGeom prst="rect">
            <a:avLst/>
          </a:prstGeom>
        </p:spPr>
        <p:txBody>
          <a:bodyPr vert="horz" lIns="45720" tIns="45720" rIns="45720" bIns="4572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buClrTx/>
              <a:buFont typeface="Tw Cen MT" panose="020B0602020104020603" pitchFamily="34" charset="-18"/>
              <a:buChar char="∂"/>
            </a:pPr>
            <a:r>
              <a:rPr lang="sk-SK" sz="2400" b="1" baseline="-25000" dirty="0">
                <a:solidFill>
                  <a:srgbClr val="002060"/>
                </a:solidFill>
              </a:rPr>
              <a:t>x</a:t>
            </a:r>
            <a:r>
              <a:rPr lang="sk-SK" sz="2400" b="1" dirty="0">
                <a:solidFill>
                  <a:srgbClr val="002060"/>
                </a:solidFill>
              </a:rPr>
              <a:t> Poskladaj si svoju DNA</a:t>
            </a:r>
          </a:p>
        </p:txBody>
      </p:sp>
    </p:spTree>
    <p:extLst>
      <p:ext uri="{BB962C8B-B14F-4D97-AF65-F5344CB8AC3E}">
        <p14:creationId xmlns:p14="http://schemas.microsoft.com/office/powerpoint/2010/main" val="8901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362EA-E869-4147-898A-BA3E946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9418" y="190893"/>
            <a:ext cx="4843994" cy="987791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Zaradenie biofyziky</a:t>
            </a:r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3D613452-1EF3-4453-A338-9880E37B3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966" y="1328875"/>
            <a:ext cx="7386476" cy="5137358"/>
          </a:xfrm>
          <a:ln w="19050">
            <a:solidFill>
              <a:srgbClr val="002060"/>
            </a:solidFill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420BC92A-7004-4C66-A545-7724953CF5AD}"/>
              </a:ext>
            </a:extLst>
          </p:cNvPr>
          <p:cNvSpPr txBox="1"/>
          <p:nvPr/>
        </p:nvSpPr>
        <p:spPr>
          <a:xfrm>
            <a:off x="8007119" y="1328875"/>
            <a:ext cx="39504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2060"/>
                </a:solidFill>
              </a:rPr>
              <a:t>Interdisciplinárny odbor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2060"/>
                </a:solidFill>
              </a:rPr>
              <a:t>využíva fyzikálne poznatky a známe deje, ktoré potom aplikuje na živé systémy v molekulách, bunkách,...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2060"/>
                </a:solidFill>
              </a:rPr>
              <a:t>zhŕňa poznatky hlavne z chémie (procesy), fyziky (vysvetlenie), biológie (živé systémy), matematiky (používaný aparát) a využíva informatiku (spracovanie bio, </a:t>
            </a:r>
            <a:r>
              <a:rPr lang="sk-SK" sz="2400" dirty="0" err="1">
                <a:solidFill>
                  <a:srgbClr val="002060"/>
                </a:solidFill>
              </a:rPr>
              <a:t>chem</a:t>
            </a:r>
            <a:r>
              <a:rPr lang="sk-SK" sz="2400" dirty="0">
                <a:solidFill>
                  <a:srgbClr val="002060"/>
                </a:solidFill>
              </a:rPr>
              <a:t> dát)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2060"/>
              </a:solidFill>
            </a:endParaRPr>
          </a:p>
          <a:p>
            <a:endParaRPr lang="sk-SK" sz="24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sk-SK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1520-D2E9-4287-B19D-3BE38984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96758"/>
            <a:ext cx="9720072" cy="140124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Prečo práve ona?</a:t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sz="3200" dirty="0">
                <a:solidFill>
                  <a:srgbClr val="002060"/>
                </a:solidFill>
              </a:rPr>
              <a:t>(</a:t>
            </a:r>
            <a:r>
              <a:rPr lang="sk-SK" sz="3600" cap="none" dirty="0">
                <a:solidFill>
                  <a:srgbClr val="002060"/>
                </a:solidFill>
              </a:rPr>
              <a:t>Prečo je dobré študovať biofyziku?)</a:t>
            </a:r>
            <a:br>
              <a:rPr lang="sk-SK" dirty="0">
                <a:solidFill>
                  <a:srgbClr val="002060"/>
                </a:solidFill>
              </a:rPr>
            </a:br>
            <a:endParaRPr lang="sk-SK" dirty="0">
              <a:solidFill>
                <a:srgbClr val="002060"/>
              </a:solidFill>
            </a:endParaRP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99F187D6-D4A5-4390-83E2-5DDFA4364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88813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ok 4">
            <a:extLst>
              <a:ext uri="{FF2B5EF4-FFF2-40B4-BE49-F238E27FC236}">
                <a16:creationId xmlns:a16="http://schemas.microsoft.com/office/drawing/2014/main" id="{705CB681-148B-4CC6-A74A-812FE865B6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14" t="33333" r="6979"/>
          <a:stretch/>
        </p:blipFill>
        <p:spPr>
          <a:xfrm>
            <a:off x="351692" y="4160283"/>
            <a:ext cx="4166290" cy="24827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E5DFEB9-1CAD-4A84-9A8E-CABCE3D9D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928" y="2018679"/>
            <a:ext cx="2272144" cy="2019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ok 8" descr="Obrázok, na ktorom je text, mapa&#10;&#10;Popis vygenerovaný s vysokou spoľahlivosťou">
            <a:extLst>
              <a:ext uri="{FF2B5EF4-FFF2-40B4-BE49-F238E27FC236}">
                <a16:creationId xmlns:a16="http://schemas.microsoft.com/office/drawing/2014/main" id="{9B647EED-88D4-4ED3-9402-A68FD455DD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0" r="7495"/>
          <a:stretch/>
        </p:blipFill>
        <p:spPr>
          <a:xfrm>
            <a:off x="7629434" y="4386288"/>
            <a:ext cx="4180115" cy="22510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96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nímka obrazovky&#10;&#10;Popis vygenerovaný s veľmi vysokou spoľahlivosťou">
            <a:extLst>
              <a:ext uri="{FF2B5EF4-FFF2-40B4-BE49-F238E27FC236}">
                <a16:creationId xmlns:a16="http://schemas.microsoft.com/office/drawing/2014/main" id="{E6854D61-488B-4810-BDC1-85991D139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1183" y="1406770"/>
            <a:ext cx="7193594" cy="45724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F704E46-162A-4AD3-9B35-913097F11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85" y="372727"/>
            <a:ext cx="4144298" cy="1499616"/>
          </a:xfrm>
        </p:spPr>
        <p:txBody>
          <a:bodyPr>
            <a:normAutofit/>
          </a:bodyPr>
          <a:lstStyle/>
          <a:p>
            <a:r>
              <a:rPr lang="sk-SK" dirty="0" err="1">
                <a:solidFill>
                  <a:srgbClr val="002060"/>
                </a:solidFill>
              </a:rPr>
              <a:t>dneŠná</a:t>
            </a:r>
            <a:r>
              <a:rPr lang="sk-SK" dirty="0">
                <a:solidFill>
                  <a:srgbClr val="002060"/>
                </a:solidFill>
              </a:rPr>
              <a:t> </a:t>
            </a:r>
            <a:br>
              <a:rPr lang="sk-SK" dirty="0">
                <a:solidFill>
                  <a:srgbClr val="002060"/>
                </a:solidFill>
              </a:rPr>
            </a:br>
            <a:r>
              <a:rPr lang="sk-SK" dirty="0">
                <a:solidFill>
                  <a:srgbClr val="002060"/>
                </a:solidFill>
              </a:rPr>
              <a:t>biofyzika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56D528-AF61-4A36-911F-CB8AF390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7" y="1872343"/>
            <a:ext cx="4528456" cy="4985657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Multi-wavelength anomalous diffraction de novo phasing using a </a:t>
            </a:r>
            <a:r>
              <a:rPr lang="en-US" sz="1600" b="1" dirty="0" err="1"/>
              <a:t>two-colour</a:t>
            </a:r>
            <a:r>
              <a:rPr lang="en-US" sz="1600" b="1" dirty="0"/>
              <a:t> X-ray free-electron laser with wide tunability</a:t>
            </a: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Real-time observation of polymerase-promoter contact remodeling during transcription initiation</a:t>
            </a: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Oligomerization and ATP stimulate </a:t>
            </a:r>
            <a:r>
              <a:rPr lang="en-US" sz="1600" b="1" dirty="0" err="1"/>
              <a:t>condensin</a:t>
            </a:r>
            <a:r>
              <a:rPr lang="en-US" sz="1600" b="1" dirty="0"/>
              <a:t>-mediated DNA compaction</a:t>
            </a: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b="1" dirty="0"/>
              <a:t>Margination and stretching of von Willebrand factor in the blood stream enable adhesion</a:t>
            </a:r>
            <a:endParaRPr lang="sk-SK" sz="16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sk-SK" sz="1600" b="1" u="sng" dirty="0"/>
          </a:p>
          <a:p>
            <a:pPr marL="0" indent="0">
              <a:buClrTx/>
              <a:buNone/>
            </a:pPr>
            <a:r>
              <a:rPr lang="sk-SK" sz="1600" b="1" i="1" u="sng" dirty="0"/>
              <a:t>(</a:t>
            </a:r>
            <a:r>
              <a:rPr lang="en-US" sz="1600" b="1" i="1" u="sng" dirty="0"/>
              <a:t>https://www.nature.com/subjects/biophysics</a:t>
            </a:r>
            <a:r>
              <a:rPr lang="sk-SK" sz="1600" b="1" i="1" u="sng" dirty="0"/>
              <a:t>)</a:t>
            </a:r>
            <a:endParaRPr lang="en-US" sz="1600" b="1" i="1" u="sng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sk-SK" sz="12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EE92C90-24AB-4DE9-BC53-EBC440CE9117}"/>
              </a:ext>
            </a:extLst>
          </p:cNvPr>
          <p:cNvSpPr txBox="1"/>
          <p:nvPr/>
        </p:nvSpPr>
        <p:spPr>
          <a:xfrm>
            <a:off x="5718630" y="6110514"/>
            <a:ext cx="561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>
                <a:solidFill>
                  <a:srgbClr val="0505BB"/>
                </a:solidFill>
              </a:rPr>
              <a:t>(https://arxiv.org/find/all/1/all:+biophysics/0/1/0/all/0/1)</a:t>
            </a:r>
          </a:p>
        </p:txBody>
      </p:sp>
    </p:spTree>
    <p:extLst>
      <p:ext uri="{BB962C8B-B14F-4D97-AF65-F5344CB8AC3E}">
        <p14:creationId xmlns:p14="http://schemas.microsoft.com/office/powerpoint/2010/main" val="33836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EAB9A-2E3C-469B-BA23-575D1B3FB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499616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Nejaké zmeny?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62D93C2-AAF4-4260-BF07-3CFBAA5D1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337" y="1671638"/>
            <a:ext cx="5061827" cy="4022725"/>
          </a:xfrm>
          <a:ln>
            <a:solidFill>
              <a:schemeClr val="tx2"/>
            </a:solidFill>
          </a:ln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F086A84-9B9E-4785-8572-6F320180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557" y="1671639"/>
            <a:ext cx="5718309" cy="402272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319D1B04-3FFE-4988-B98F-5661B533351A}"/>
              </a:ext>
            </a:extLst>
          </p:cNvPr>
          <p:cNvSpPr txBox="1"/>
          <p:nvPr/>
        </p:nvSpPr>
        <p:spPr>
          <a:xfrm>
            <a:off x="3057528" y="1130284"/>
            <a:ext cx="928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2017												2009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F923FAC7-8527-4D2B-853D-7DA25B97BC9E}"/>
              </a:ext>
            </a:extLst>
          </p:cNvPr>
          <p:cNvSpPr/>
          <p:nvPr/>
        </p:nvSpPr>
        <p:spPr>
          <a:xfrm>
            <a:off x="6857999" y="1981203"/>
            <a:ext cx="2271713" cy="3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8FEB5677-9678-4769-B616-67BD2FEBE5F3}"/>
              </a:ext>
            </a:extLst>
          </p:cNvPr>
          <p:cNvSpPr/>
          <p:nvPr/>
        </p:nvSpPr>
        <p:spPr>
          <a:xfrm>
            <a:off x="6858000" y="4414838"/>
            <a:ext cx="2428875" cy="542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ADDF1C02-298A-4995-BB27-F3DB4A4DED0B}"/>
              </a:ext>
            </a:extLst>
          </p:cNvPr>
          <p:cNvSpPr/>
          <p:nvPr/>
        </p:nvSpPr>
        <p:spPr>
          <a:xfrm>
            <a:off x="6924672" y="3309935"/>
            <a:ext cx="2271713" cy="3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CDA2E70F-45BE-4041-A0D1-A55F7E95540D}"/>
              </a:ext>
            </a:extLst>
          </p:cNvPr>
          <p:cNvSpPr/>
          <p:nvPr/>
        </p:nvSpPr>
        <p:spPr>
          <a:xfrm>
            <a:off x="0" y="-6684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DB2F0419-3F72-4ABF-8190-EA68497F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44" y="1314950"/>
            <a:ext cx="5304931" cy="440481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116F8C32-A457-4053-BF49-A987CBCAE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195" y="2514873"/>
            <a:ext cx="5950920" cy="3204893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B3A234A0-75F2-46E6-AC84-4EDA4F2308B3}"/>
              </a:ext>
            </a:extLst>
          </p:cNvPr>
          <p:cNvSpPr/>
          <p:nvPr/>
        </p:nvSpPr>
        <p:spPr>
          <a:xfrm>
            <a:off x="6565108" y="2714631"/>
            <a:ext cx="2271713" cy="3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48A69630-A2C5-46DC-9230-EFAE823526E4}"/>
              </a:ext>
            </a:extLst>
          </p:cNvPr>
          <p:cNvSpPr/>
          <p:nvPr/>
        </p:nvSpPr>
        <p:spPr>
          <a:xfrm>
            <a:off x="1038416" y="2771702"/>
            <a:ext cx="2290572" cy="3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CE43C231-60AC-4B33-8ABF-2DC1CD40B315}"/>
              </a:ext>
            </a:extLst>
          </p:cNvPr>
          <p:cNvSpPr/>
          <p:nvPr/>
        </p:nvSpPr>
        <p:spPr>
          <a:xfrm>
            <a:off x="946902" y="1314950"/>
            <a:ext cx="2290572" cy="371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83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0AED9-2962-41C1-9444-E8CC3611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759" y="262775"/>
            <a:ext cx="4752558" cy="706555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Čo určite nerobiť?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4B6A4E3-CA8C-4948-80C2-2BD5C603C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783" y="1517969"/>
            <a:ext cx="4022725" cy="4022725"/>
          </a:xfrm>
          <a:ln w="9525">
            <a:solidFill>
              <a:srgbClr val="002060"/>
            </a:solidFill>
          </a:ln>
        </p:spPr>
      </p:pic>
      <p:pic>
        <p:nvPicPr>
          <p:cNvPr id="7" name="Obrázok 6" descr="Obrázok, na ktorom je text&#10;&#10;Popis vygenerovaný s veľmi vysokou spoľahlivosťou">
            <a:extLst>
              <a:ext uri="{FF2B5EF4-FFF2-40B4-BE49-F238E27FC236}">
                <a16:creationId xmlns:a16="http://schemas.microsoft.com/office/drawing/2014/main" id="{2CF09ABF-8B51-4803-B230-3A6A6CB0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945" y="3261756"/>
            <a:ext cx="3300186" cy="3300186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4" name="Obrázok 3" descr="Obrázok, na ktorom je text&#10;&#10;Popis vygenerovaný s vysokou spoľahlivosťou">
            <a:extLst>
              <a:ext uri="{FF2B5EF4-FFF2-40B4-BE49-F238E27FC236}">
                <a16:creationId xmlns:a16="http://schemas.microsoft.com/office/drawing/2014/main" id="{2EC89F66-40B5-4333-953C-B2BFB6AA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568" y="1517969"/>
            <a:ext cx="3861501" cy="3799618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66AC8C1-6707-4A08-8832-59F6D55C65F9}"/>
              </a:ext>
            </a:extLst>
          </p:cNvPr>
          <p:cNvSpPr txBox="1"/>
          <p:nvPr/>
        </p:nvSpPr>
        <p:spPr>
          <a:xfrm>
            <a:off x="5224469" y="2293034"/>
            <a:ext cx="18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2060"/>
                </a:solidFill>
              </a:rPr>
              <a:t>TO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BF7C8929-6BC6-483D-8E90-00499D7A969A}"/>
              </a:ext>
            </a:extLst>
          </p:cNvPr>
          <p:cNvSpPr txBox="1"/>
          <p:nvPr/>
        </p:nvSpPr>
        <p:spPr>
          <a:xfrm>
            <a:off x="1470634" y="5988147"/>
            <a:ext cx="18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2060"/>
                </a:solidFill>
              </a:rPr>
              <a:t>NIEJE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A6BE5FC-EEFF-450F-95E2-84D69C6D6DD7}"/>
              </a:ext>
            </a:extLst>
          </p:cNvPr>
          <p:cNvSpPr txBox="1"/>
          <p:nvPr/>
        </p:nvSpPr>
        <p:spPr>
          <a:xfrm>
            <a:off x="8978304" y="5988147"/>
            <a:ext cx="1899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002060"/>
                </a:solidFill>
              </a:rPr>
              <a:t>CESTA!!</a:t>
            </a:r>
          </a:p>
        </p:txBody>
      </p:sp>
    </p:spTree>
    <p:extLst>
      <p:ext uri="{BB962C8B-B14F-4D97-AF65-F5344CB8AC3E}">
        <p14:creationId xmlns:p14="http://schemas.microsoft.com/office/powerpoint/2010/main" val="41150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AEDC4-267A-4680-81F9-59709F37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552" y="2495940"/>
            <a:ext cx="4140898" cy="973741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sk-SK" b="1" u="sng" dirty="0" err="1">
                <a:solidFill>
                  <a:srgbClr val="FF0000"/>
                </a:solidFill>
              </a:rPr>
              <a:t>survival</a:t>
            </a:r>
            <a:r>
              <a:rPr lang="sk-SK" b="1" u="sng" dirty="0">
                <a:solidFill>
                  <a:srgbClr val="FF0000"/>
                </a:solidFill>
              </a:rPr>
              <a:t> </a:t>
            </a:r>
            <a:r>
              <a:rPr lang="sk-SK" b="1" u="sng" dirty="0" err="1">
                <a:solidFill>
                  <a:srgbClr val="FF0000"/>
                </a:solidFill>
              </a:rPr>
              <a:t>kit</a:t>
            </a:r>
            <a:endParaRPr lang="sk-SK" b="1" u="sng" dirty="0">
              <a:solidFill>
                <a:srgbClr val="FF0000"/>
              </a:solidFill>
            </a:endParaRP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C0F73C7-24E7-4A5C-BA68-1680533D8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27" r="4405" b="22218"/>
          <a:stretch/>
        </p:blipFill>
        <p:spPr>
          <a:xfrm>
            <a:off x="515627" y="505349"/>
            <a:ext cx="3218174" cy="1829372"/>
          </a:xfrm>
          <a:ln>
            <a:solidFill>
              <a:srgbClr val="002060"/>
            </a:solidFill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5C00B81-1B25-40B8-9F83-8D7AA1F03FA3}"/>
              </a:ext>
            </a:extLst>
          </p:cNvPr>
          <p:cNvSpPr txBox="1"/>
          <p:nvPr/>
        </p:nvSpPr>
        <p:spPr>
          <a:xfrm>
            <a:off x="842963" y="2350578"/>
            <a:ext cx="244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1. </a:t>
            </a:r>
            <a:r>
              <a:rPr lang="sk-SK" dirty="0">
                <a:solidFill>
                  <a:srgbClr val="002060"/>
                </a:solidFill>
              </a:rPr>
              <a:t>Daj si obed v menze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9F41E63-DAF1-4ED4-B71A-A64CA650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30" y="505349"/>
            <a:ext cx="2952381" cy="7238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5960BDA5-F392-459E-9350-852DAE580D3F}"/>
              </a:ext>
            </a:extLst>
          </p:cNvPr>
          <p:cNvSpPr txBox="1"/>
          <p:nvPr/>
        </p:nvSpPr>
        <p:spPr>
          <a:xfrm>
            <a:off x="5005388" y="1261243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2. </a:t>
            </a:r>
            <a:r>
              <a:rPr lang="sk-SK" dirty="0">
                <a:solidFill>
                  <a:srgbClr val="002060"/>
                </a:solidFill>
              </a:rPr>
              <a:t>Prepočítaj príklad, sprav </a:t>
            </a:r>
            <a:r>
              <a:rPr lang="sk-SK" dirty="0" err="1">
                <a:solidFill>
                  <a:srgbClr val="002060"/>
                </a:solidFill>
              </a:rPr>
              <a:t>odpovedník</a:t>
            </a:r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1F94C7CF-6E8A-4BD0-96E9-011F534CC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18" t="62186" r="6686" b="8269"/>
          <a:stretch/>
        </p:blipFill>
        <p:spPr>
          <a:xfrm>
            <a:off x="9087227" y="505349"/>
            <a:ext cx="2712917" cy="244316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CB5E09B7-2109-4BA8-AA87-CA70742CBA7E}"/>
              </a:ext>
            </a:extLst>
          </p:cNvPr>
          <p:cNvSpPr txBox="1"/>
          <p:nvPr/>
        </p:nvSpPr>
        <p:spPr>
          <a:xfrm>
            <a:off x="9222104" y="2986189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3. </a:t>
            </a:r>
            <a:r>
              <a:rPr lang="sk-SK" dirty="0">
                <a:solidFill>
                  <a:srgbClr val="002060"/>
                </a:solidFill>
              </a:rPr>
              <a:t>Poplač si, ak to zatiaľ nefunguje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B5335A34-1275-41D5-A2FB-1C23C2432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74" t="25038" r="20472" b="21737"/>
          <a:stretch/>
        </p:blipFill>
        <p:spPr>
          <a:xfrm>
            <a:off x="8903396" y="4051152"/>
            <a:ext cx="2988901" cy="18454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23D37D01-4C78-4C7E-88C9-F6A611F85ABF}"/>
              </a:ext>
            </a:extLst>
          </p:cNvPr>
          <p:cNvSpPr txBox="1"/>
          <p:nvPr/>
        </p:nvSpPr>
        <p:spPr>
          <a:xfrm>
            <a:off x="9174188" y="5911636"/>
            <a:ext cx="244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6. </a:t>
            </a:r>
            <a:r>
              <a:rPr lang="sk-SK" dirty="0">
                <a:solidFill>
                  <a:srgbClr val="002060"/>
                </a:solidFill>
              </a:rPr>
              <a:t>Daj si </a:t>
            </a:r>
            <a:r>
              <a:rPr lang="sk-SK" dirty="0" err="1">
                <a:solidFill>
                  <a:srgbClr val="002060"/>
                </a:solidFill>
              </a:rPr>
              <a:t>šlofíka</a:t>
            </a:r>
            <a:endParaRPr lang="sk-SK" dirty="0">
              <a:solidFill>
                <a:srgbClr val="002060"/>
              </a:solidFill>
            </a:endParaRP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D86958F3-FADB-4427-A37E-EAA013A17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92" y="3306000"/>
            <a:ext cx="2752365" cy="150986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B4EAD69C-856F-489F-A348-128D3AAFBA9F}"/>
              </a:ext>
            </a:extLst>
          </p:cNvPr>
          <p:cNvSpPr txBox="1"/>
          <p:nvPr/>
        </p:nvSpPr>
        <p:spPr>
          <a:xfrm>
            <a:off x="-93742" y="4843513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4. </a:t>
            </a:r>
            <a:r>
              <a:rPr lang="sk-SK" dirty="0">
                <a:solidFill>
                  <a:srgbClr val="002060"/>
                </a:solidFill>
              </a:rPr>
              <a:t>Prepočítaj to </a:t>
            </a:r>
          </a:p>
          <a:p>
            <a:pPr algn="ctr"/>
            <a:r>
              <a:rPr lang="sk-SK" dirty="0">
                <a:solidFill>
                  <a:srgbClr val="002060"/>
                </a:solidFill>
              </a:rPr>
              <a:t>znova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BC8C6D5A-7C39-4972-BD4C-693A40F8A6E4}"/>
              </a:ext>
            </a:extLst>
          </p:cNvPr>
          <p:cNvSpPr txBox="1"/>
          <p:nvPr/>
        </p:nvSpPr>
        <p:spPr>
          <a:xfrm>
            <a:off x="4731648" y="3943739"/>
            <a:ext cx="169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060"/>
                </a:solidFill>
              </a:rPr>
              <a:t>..ak to znovu nefunguje</a:t>
            </a:r>
          </a:p>
        </p:txBody>
      </p: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D239C900-FB0D-4234-ACD5-A593D196CD44}"/>
              </a:ext>
            </a:extLst>
          </p:cNvPr>
          <p:cNvCxnSpPr>
            <a:cxnSpLocks/>
          </p:cNvCxnSpPr>
          <p:nvPr/>
        </p:nvCxnSpPr>
        <p:spPr>
          <a:xfrm>
            <a:off x="6429480" y="4419863"/>
            <a:ext cx="2128733" cy="22357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B06A8B3B-9127-4201-9284-6CF885587B8F}"/>
              </a:ext>
            </a:extLst>
          </p:cNvPr>
          <p:cNvCxnSpPr>
            <a:cxnSpLocks/>
          </p:cNvCxnSpPr>
          <p:nvPr/>
        </p:nvCxnSpPr>
        <p:spPr>
          <a:xfrm>
            <a:off x="5607343" y="4688661"/>
            <a:ext cx="182042" cy="6740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BlokTextu 25">
            <a:extLst>
              <a:ext uri="{FF2B5EF4-FFF2-40B4-BE49-F238E27FC236}">
                <a16:creationId xmlns:a16="http://schemas.microsoft.com/office/drawing/2014/main" id="{BA85DDB9-D98B-4423-9BFC-355B5FE7F769}"/>
              </a:ext>
            </a:extLst>
          </p:cNvPr>
          <p:cNvSpPr txBox="1"/>
          <p:nvPr/>
        </p:nvSpPr>
        <p:spPr>
          <a:xfrm rot="351295">
            <a:off x="6543727" y="4154005"/>
            <a:ext cx="190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rgbClr val="002060"/>
                </a:solidFill>
              </a:rPr>
              <a:t>Veľmi ľahká cesta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A83CC10E-8D3E-462A-B8BF-855847FE7636}"/>
              </a:ext>
            </a:extLst>
          </p:cNvPr>
          <p:cNvSpPr txBox="1"/>
          <p:nvPr/>
        </p:nvSpPr>
        <p:spPr>
          <a:xfrm>
            <a:off x="5294951" y="5380672"/>
            <a:ext cx="3183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solidFill>
                  <a:srgbClr val="002060"/>
                </a:solidFill>
              </a:rPr>
              <a:t>-ver, že na FB, mailoch na IS, telefóne, tam ti tvoj verný priateľ alebo vyučujúci vždy odpovie, keď si nevieš dať rady!! (+KONZULTÁCIE)</a:t>
            </a:r>
          </a:p>
        </p:txBody>
      </p:sp>
      <p:pic>
        <p:nvPicPr>
          <p:cNvPr id="6" name="Obrázok 5" descr="Obrázok, na ktorom je text&#10;&#10;Popis vygenerovaný s veľmi vysokou spoľahlivosťou">
            <a:extLst>
              <a:ext uri="{FF2B5EF4-FFF2-40B4-BE49-F238E27FC236}">
                <a16:creationId xmlns:a16="http://schemas.microsoft.com/office/drawing/2014/main" id="{769E0680-038C-4BE6-AECE-32EB5A85D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200" y="4488421"/>
            <a:ext cx="2627246" cy="197043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369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5" grpId="0"/>
      <p:bldP spid="18" grpId="0"/>
      <p:bldP spid="19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B300E-EA3C-4042-8FC3-DB86CB9A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168" y="215295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2060"/>
                </a:solidFill>
              </a:rPr>
              <a:t>V čom spočíva (moja) biofyzika?</a:t>
            </a:r>
            <a:br>
              <a:rPr lang="sk-SK" dirty="0">
                <a:solidFill>
                  <a:srgbClr val="002060"/>
                </a:solidFill>
              </a:rPr>
            </a:br>
            <a:endParaRPr lang="sk-SK" dirty="0">
              <a:solidFill>
                <a:srgbClr val="002060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3DFF24-8AB6-46E8-811C-11DEFB89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9680"/>
            <a:ext cx="10286999" cy="5059680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rgbClr val="002060"/>
                </a:solidFill>
              </a:rPr>
              <a:t> meranie </a:t>
            </a:r>
            <a:r>
              <a:rPr lang="sk-SK" sz="2400" dirty="0" err="1">
                <a:solidFill>
                  <a:srgbClr val="002060"/>
                </a:solidFill>
              </a:rPr>
              <a:t>pufrov</a:t>
            </a:r>
            <a:r>
              <a:rPr lang="sk-SK" sz="2400" dirty="0">
                <a:solidFill>
                  <a:srgbClr val="002060"/>
                </a:solidFill>
              </a:rPr>
              <a:t> mrazením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→</a:t>
            </a:r>
            <a:r>
              <a:rPr lang="sk-SK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PUFOR</a:t>
            </a:r>
            <a:r>
              <a:rPr lang="sk-S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(buffer, tlmiaci roztok)= pár slabej kyseliny/zásady a konjugovanej soli a je schopný po pridaní určitého množstva silnej kyseliny/zásady udržať stále pH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400" dirty="0">
                <a:solidFill>
                  <a:srgbClr val="002060"/>
                </a:solidFill>
              </a:rPr>
              <a:t>   </a:t>
            </a:r>
          </a:p>
          <a:p>
            <a:pPr marL="0" indent="0">
              <a:buClr>
                <a:srgbClr val="002060"/>
              </a:buClr>
              <a:buNone/>
            </a:pPr>
            <a:endParaRPr lang="sk-S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endParaRPr lang="sk-S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endParaRPr lang="sk-S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r>
              <a:rPr lang="sk-S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sk-SK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pufračná</a:t>
            </a:r>
            <a:r>
              <a:rPr lang="sk-SK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kapacita- </a:t>
            </a:r>
            <a:r>
              <a:rPr lang="sk-S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závislá od zloženia a koncentrácie </a:t>
            </a:r>
            <a:r>
              <a:rPr lang="sk-SK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pufru</a:t>
            </a:r>
            <a:endParaRPr lang="sk-SK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r>
              <a:rPr lang="sk-SK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-hovorí o tom, koľko kyseliny/zásady môžeme pridať do roztoku, aby sa pH nezmenilo (pKa</a:t>
            </a:r>
            <a:r>
              <a:rPr lang="sk-SK" sz="2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±1)</a:t>
            </a:r>
            <a:endParaRPr lang="sk-SK" sz="2400" dirty="0">
              <a:solidFill>
                <a:srgbClr val="002060"/>
              </a:solidFill>
            </a:endParaRPr>
          </a:p>
        </p:txBody>
      </p:sp>
      <p:pic>
        <p:nvPicPr>
          <p:cNvPr id="9" name="Obrázok 8" descr="Obrázok, na ktorom je objekt, anténa&#10;&#10;Popis vygenerovaný s veľmi vysokou spoľahlivosťou">
            <a:extLst>
              <a:ext uri="{FF2B5EF4-FFF2-40B4-BE49-F238E27FC236}">
                <a16:creationId xmlns:a16="http://schemas.microsoft.com/office/drawing/2014/main" id="{9C17D282-D0A7-4C40-AF2C-72CF1963E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96" y="2749296"/>
            <a:ext cx="6290416" cy="14296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268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1079</TotalTime>
  <Words>654</Words>
  <Application>Microsoft Office PowerPoint</Application>
  <PresentationFormat>Širokouhlá</PresentationFormat>
  <Paragraphs>118</Paragraphs>
  <Slides>16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Tw Cen MT</vt:lpstr>
      <vt:lpstr>Tw Cen MT Condensed</vt:lpstr>
      <vt:lpstr>Wingdings</vt:lpstr>
      <vt:lpstr>Wingdings 3</vt:lpstr>
      <vt:lpstr>Integrál</vt:lpstr>
      <vt:lpstr>Biofyzika ...a iné pohromy (1/2)</vt:lpstr>
      <vt:lpstr>osnova</vt:lpstr>
      <vt:lpstr>Zaradenie biofyziky</vt:lpstr>
      <vt:lpstr>Prečo práve ona? (Prečo je dobré študovať biofyziku?) </vt:lpstr>
      <vt:lpstr>dneŠná  biofyzika</vt:lpstr>
      <vt:lpstr>Nejaké zmeny?</vt:lpstr>
      <vt:lpstr>Čo určite nerobiť?</vt:lpstr>
      <vt:lpstr>survival kit</vt:lpstr>
      <vt:lpstr>V čom spočíva (moja) biofyzika? </vt:lpstr>
      <vt:lpstr>Prezentácia programu PowerPoint</vt:lpstr>
      <vt:lpstr>Nasledujúce kroky v meraní</vt:lpstr>
      <vt:lpstr>astro section</vt:lpstr>
      <vt:lpstr>Chemical section</vt:lpstr>
      <vt:lpstr>Prezentácia programu PowerPoint</vt:lpstr>
      <vt:lpstr>Poskladaj si svoju dna</vt:lpstr>
      <vt:lpstr>Záver aneb čo nám bF prinesie?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Biofyzika ...a iné pohromy</dc:title>
  <dc:creator>Pixrl</dc:creator>
  <cp:lastModifiedBy>Pixrl</cp:lastModifiedBy>
  <cp:revision>91</cp:revision>
  <dcterms:created xsi:type="dcterms:W3CDTF">2017-10-25T10:46:34Z</dcterms:created>
  <dcterms:modified xsi:type="dcterms:W3CDTF">2017-11-05T09:52:25Z</dcterms:modified>
</cp:coreProperties>
</file>