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358" r:id="rId5"/>
    <p:sldId id="256" r:id="rId6"/>
    <p:sldId id="260" r:id="rId7"/>
    <p:sldId id="259" r:id="rId8"/>
    <p:sldId id="258" r:id="rId9"/>
  </p:sldIdLst>
  <p:sldSz cx="12192000" cy="6858000"/>
  <p:notesSz cx="6858000" cy="9144000"/>
  <p:embeddedFontLst>
    <p:embeddedFont>
      <p:font typeface="Muni Bold" panose="020B0604020202020204" charset="0"/>
      <p:regular r:id="rId12"/>
      <p:bold r:id="rId13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3F"/>
    <a:srgbClr val="7F7F7F"/>
    <a:srgbClr val="002776"/>
    <a:srgbClr val="CC3399"/>
    <a:srgbClr val="FFFFFF"/>
    <a:srgbClr val="0000DC"/>
    <a:srgbClr val="007A53"/>
    <a:srgbClr val="4BC8FF"/>
    <a:srgbClr val="910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283" dt="2026-09-23T17:46:16.964"/>
    <p1510:client id="{099A131E-3E34-020D-289C-66C111FED939}" v="15" dt="2026-09-22T09:42:19.792"/>
    <p1510:client id="{A43DC50C-7A43-6059-B867-18EA7E4E936C}" v="24" dt="2026-09-22T15:06:53.234"/>
    <p1510:client id="{A5E30642-021D-D247-08E7-2487DF805BC9}" v="12" dt="2026-09-22T12:02:10.537"/>
    <p1510:client id="{CBCAE654-0501-C8A1-C4EE-9A4E8E55631E}" v="32" dt="2026-09-22T12:25:58.112"/>
    <p1510:client id="{FCEECD5C-0B3B-DAA1-F5B5-70E17DB19B6C}" v="1" dt="2026-09-23T14:35:17.3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9DDD9900-A364-B944-9CA3-F893E16937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B04C83A9-E319-3040-8CDE-9B46FBE368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3DE880-6237-C643-A93C-5F9729CB80D4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05320B0F-C12D-F84D-86CA-0E2C79A62E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F9F2F4EB-E047-E446-AAA7-94C3CC139A3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BE164-D97C-5240-9246-9988604B556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7849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AF06A-D04C-4DCC-BF4E-4D3E9E88732A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B656A-029A-4088-9405-F16CBA0EAD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5081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prezent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E05DC23B-0ACB-437F-8CAD-711B943E8CC6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00A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1699E10-FBB6-4892-8D01-B53078B181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865673"/>
            <a:ext cx="7570278" cy="1309512"/>
          </a:xfrm>
        </p:spPr>
        <p:txBody>
          <a:bodyPr anchor="t">
            <a:normAutofit/>
          </a:bodyPr>
          <a:lstStyle>
            <a:lvl1pPr>
              <a:lnSpc>
                <a:spcPts val="4400"/>
              </a:lnSpc>
              <a:defRPr sz="4400"/>
            </a:lvl1pPr>
          </a:lstStyle>
          <a:p>
            <a:r>
              <a:rPr lang="cs-CZ"/>
              <a:t>Zde bude hlavní nadpis prezentace.</a:t>
            </a:r>
            <a:br>
              <a:rPr lang="cs-CZ"/>
            </a:br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334C6EA-92BC-4AE1-AECB-5B89F097657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194136"/>
            <a:ext cx="7570278" cy="7418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0000D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Zde je prostor pro podnadpis prezentace, který může mít několik řádků</a:t>
            </a:r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A0D9C729-91FA-4006-B1FB-18BC1E52E6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#Hastag Konference</a:t>
            </a:r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A4AD3A0D-E0B6-4459-9ECD-F8425210AA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79248E-A2BE-4DDC-8C2D-3AE2F36B43A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0F4EED4B-4BA5-7742-A836-7E632C776C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017" y="659428"/>
            <a:ext cx="1709347" cy="118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2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dělovní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AA8854EB-10EE-4BAB-B628-2235B50B13BD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00A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Zástupný symbol obrázku 9">
            <a:extLst>
              <a:ext uri="{FF2B5EF4-FFF2-40B4-BE49-F238E27FC236}">
                <a16:creationId xmlns:a16="http://schemas.microsoft.com/office/drawing/2014/main" id="{4E4A2ABB-7047-44E5-9371-26DEDFEF50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3EF68A76-9EA3-4769-89CC-3E3242CA93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865673"/>
            <a:ext cx="4827078" cy="1309512"/>
          </a:xfrm>
        </p:spPr>
        <p:txBody>
          <a:bodyPr anchor="t">
            <a:normAutofit/>
          </a:bodyPr>
          <a:lstStyle>
            <a:lvl1pPr>
              <a:lnSpc>
                <a:spcPts val="44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/>
              <a:t>Zde bude nadpis nové kapitoly</a:t>
            </a:r>
            <a:br>
              <a:rPr lang="cs-CZ"/>
            </a:br>
            <a:endParaRPr lang="cs-CZ"/>
          </a:p>
        </p:txBody>
      </p: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6EC5477C-5035-4DF7-B956-67C193255C5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192437"/>
            <a:ext cx="4827078" cy="7418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Zde je prostor pro podnadpis nové kapitoly</a:t>
            </a:r>
          </a:p>
        </p:txBody>
      </p:sp>
    </p:spTree>
    <p:extLst>
      <p:ext uri="{BB962C8B-B14F-4D97-AF65-F5344CB8AC3E}">
        <p14:creationId xmlns:p14="http://schemas.microsoft.com/office/powerpoint/2010/main" val="1928572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E3FE1988-DEB1-4659-B14F-004B8C3C2FDF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00A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C263908-2D8E-4397-B245-CDADAD4048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704550"/>
          </a:xfrm>
        </p:spPr>
        <p:txBody>
          <a:bodyPr anchor="t"/>
          <a:lstStyle>
            <a:lvl1pPr>
              <a:defRPr/>
            </a:lvl1pPr>
          </a:lstStyle>
          <a:p>
            <a:r>
              <a:rPr lang="cs-CZ"/>
              <a:t>Kliknutím vložíte nadpis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C2EE420-7DDB-44FD-BE8E-B6FB39753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5891"/>
            <a:ext cx="10515600" cy="448732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CB50C834-CC67-4D15-8942-33178A6869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#Hastag Konference</a:t>
            </a:r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A21EE5B4-9AB7-48A1-9F80-86BC010321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79248E-A2BE-4DDC-8C2D-3AE2F36B43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7943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886B44EB-9E47-4BA0-B80C-E3B970D42D0D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00A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1000ACD-3285-4D87-B507-B75492EDE8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687298"/>
          </a:xfrm>
        </p:spPr>
        <p:txBody>
          <a:bodyPr anchor="t"/>
          <a:lstStyle>
            <a:lvl1pPr>
              <a:defRPr/>
            </a:lvl1pPr>
          </a:lstStyle>
          <a:p>
            <a:r>
              <a:rPr lang="cs-CZ"/>
              <a:t>Kliknutím vložíte nadpis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10C16B7-93C4-421D-9DB3-6F370AE6CB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94301"/>
            <a:ext cx="5181600" cy="448891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BCAE875-615F-49A4-85FB-11CDBD04F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94301"/>
            <a:ext cx="5181600" cy="448891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D997956-04A4-492B-865C-089159D745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#Hastag Konference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63D511B-B5A7-408E-B07D-E9AB4EA077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79248E-A2BE-4DDC-8C2D-3AE2F36B43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6147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6A59724A-8142-41A6-AE78-E1F6281040A0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00A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C263908-2D8E-4397-B245-CDADAD4048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756308"/>
          </a:xfrm>
        </p:spPr>
        <p:txBody>
          <a:bodyPr anchor="t"/>
          <a:lstStyle>
            <a:lvl1pPr>
              <a:defRPr/>
            </a:lvl1pPr>
          </a:lstStyle>
          <a:p>
            <a:r>
              <a:rPr lang="cs-CZ"/>
              <a:t>Kliknutím vložíte nadpis</a:t>
            </a:r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CB50C834-CC67-4D15-8942-33178A6869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#Hastag Konference</a:t>
            </a:r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A21EE5B4-9AB7-48A1-9F80-86BC010321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79248E-A2BE-4DDC-8C2D-3AE2F36B43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9828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C2AE5670-E46B-4FAD-BEF9-D372E7CE38EA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00A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0FFE8153-9F50-402E-901B-2142C939C5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#Hastag Konference</a:t>
            </a:r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9412476B-32CF-44E9-BD59-8EDEF4A5FE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79248E-A2BE-4DDC-8C2D-3AE2F36B43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1237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er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C2AE5670-E46B-4FAD-BEF9-D372E7CE38EA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00A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0FFE8153-9F50-402E-901B-2142C939C5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#Hastag Konference</a:t>
            </a:r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9412476B-32CF-44E9-BD59-8EDEF4A5FE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79248E-A2BE-4DDC-8C2D-3AE2F36B43A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DA6AA7C-22FA-456B-AEF3-841F0E099B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17432" y="577850"/>
            <a:ext cx="4797212" cy="270854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7" name="Zástupný symbol obrázku 2">
            <a:extLst>
              <a:ext uri="{FF2B5EF4-FFF2-40B4-BE49-F238E27FC236}">
                <a16:creationId xmlns:a16="http://schemas.microsoft.com/office/drawing/2014/main" id="{E6EF555B-D212-4788-B60C-9E0C3C1857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56472" y="577850"/>
            <a:ext cx="6043404" cy="525360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6" name="Zástupný symbol obrázku 2">
            <a:extLst>
              <a:ext uri="{FF2B5EF4-FFF2-40B4-BE49-F238E27FC236}">
                <a16:creationId xmlns:a16="http://schemas.microsoft.com/office/drawing/2014/main" id="{B43D41BB-3863-4EFD-AAC0-EE36CF1B305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7433" y="3422920"/>
            <a:ext cx="2327692" cy="24085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7" name="Zástupný symbol obrázku 2">
            <a:extLst>
              <a:ext uri="{FF2B5EF4-FFF2-40B4-BE49-F238E27FC236}">
                <a16:creationId xmlns:a16="http://schemas.microsoft.com/office/drawing/2014/main" id="{CF5BB52A-669D-47D6-9E5B-000EB134913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186952" y="3422919"/>
            <a:ext cx="2327692" cy="240853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cs-CZ"/>
              <a:t>Kliknutím na ikonu přidáte obrázek.</a:t>
            </a:r>
          </a:p>
        </p:txBody>
      </p:sp>
    </p:spTree>
    <p:extLst>
      <p:ext uri="{BB962C8B-B14F-4D97-AF65-F5344CB8AC3E}">
        <p14:creationId xmlns:p14="http://schemas.microsoft.com/office/powerpoint/2010/main" val="4286731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MU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1D6C39EC-9967-423C-AF20-9ED8940686A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0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79A91CFD-230F-5A4C-8607-39E00DD3B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317" y="2717010"/>
            <a:ext cx="4977364" cy="142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623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ymbol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1D6C39EC-9967-423C-AF20-9ED8940686A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0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7B9461DF-7135-5D44-8958-AADAAED1BA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767" y="977741"/>
            <a:ext cx="3623735" cy="496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88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DDED3-9CA4-CE28-251D-8416BA334A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3DCF34-EA7D-9F41-F93F-E652D92840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0E86D-C107-7D54-0DA9-EB07D2297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68A43-E10F-4D86-BE85-4DD4F6FAC271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FAB86-F8DF-E18B-64EF-667A30E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23FFB-5EE9-343B-97BE-EA1BBC41B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B52EB-87FA-40C2-A49C-19638AEFCD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44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8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1C511E6-B623-40E1-8825-6F281340B2BF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4559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51BF1FC-03B7-4A0B-ABC8-C4894B3F0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93FC6D6-A20F-4CBD-B0B5-BCBAF4FBB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02BEF99-0ECB-4CB0-A7C8-9CB0CAF1F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43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Muni Bold" panose="00000500000000000000" pitchFamily="2" charset="-18"/>
              </a:defRPr>
            </a:lvl1pPr>
          </a:lstStyle>
          <a:p>
            <a:r>
              <a:rPr lang="cs-CZ"/>
              <a:t>#Hastag Konference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4BB64C3-505F-4769-86D8-D266149F26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  <a:latin typeface="Muni Bold" panose="00000500000000000000" pitchFamily="2" charset="-18"/>
              </a:defRPr>
            </a:lvl1pPr>
          </a:lstStyle>
          <a:p>
            <a:fld id="{2179248E-A2BE-4DDC-8C2D-3AE2F36B43A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1009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4" r:id="rId2"/>
    <p:sldLayoutId id="2147483650" r:id="rId3"/>
    <p:sldLayoutId id="2147483652" r:id="rId4"/>
    <p:sldLayoutId id="2147483660" r:id="rId5"/>
    <p:sldLayoutId id="2147483653" r:id="rId6"/>
    <p:sldLayoutId id="2147483663" r:id="rId7"/>
    <p:sldLayoutId id="2147483661" r:id="rId8"/>
    <p:sldLayoutId id="2147483662" r:id="rId9"/>
    <p:sldLayoutId id="2147483664" r:id="rId10"/>
    <p:sldLayoutId id="214748366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00DC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Clr>
          <a:srgbClr val="0000DC"/>
        </a:buClr>
        <a:buFont typeface="Arial" panose="020B0604020202020204" pitchFamily="34" charset="0"/>
        <a:buChar char="̶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0000DC"/>
        </a:buClr>
        <a:buFont typeface="Arial" panose="020B0604020202020204" pitchFamily="34" charset="0"/>
        <a:buChar char="̶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0000DC"/>
        </a:buClr>
        <a:buFont typeface="Arial" panose="020B0604020202020204" pitchFamily="34" charset="0"/>
        <a:buChar char="̶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0000DC"/>
        </a:buClr>
        <a:buFont typeface="Arial" panose="020B0604020202020204" pitchFamily="34" charset="0"/>
        <a:buChar char="̶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0000DC"/>
        </a:buClr>
        <a:buFont typeface="Arial" panose="020B0604020202020204" pitchFamily="34" charset="0"/>
        <a:buChar char="̶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53008-5C5F-29A4-66C5-AFB3A87AD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6DD8E4B2-3AC0-84B2-B693-879F8DBB9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458" y="540395"/>
            <a:ext cx="4827078" cy="1309512"/>
          </a:xfrm>
        </p:spPr>
        <p:txBody>
          <a:bodyPr anchor="t">
            <a:normAutofit fontScale="90000"/>
          </a:bodyPr>
          <a:lstStyle/>
          <a:p>
            <a:br>
              <a:rPr lang="cs-CZ" sz="3200" dirty="0">
                <a:cs typeface="Arial"/>
              </a:rPr>
            </a:br>
            <a:br>
              <a:rPr lang="cs-CZ" sz="3200" dirty="0">
                <a:cs typeface="Arial"/>
              </a:rPr>
            </a:br>
            <a:r>
              <a:rPr lang="cs-CZ" sz="3200" dirty="0">
                <a:cs typeface="Arial"/>
              </a:rPr>
              <a:t>Plasma </a:t>
            </a:r>
            <a:r>
              <a:rPr lang="cs-CZ" sz="3200" dirty="0" err="1">
                <a:cs typeface="Arial"/>
              </a:rPr>
              <a:t>diagnostics</a:t>
            </a:r>
            <a:r>
              <a:rPr lang="cs-CZ" sz="3200" dirty="0">
                <a:cs typeface="Arial"/>
              </a:rPr>
              <a:t> and modelling</a:t>
            </a:r>
            <a:br>
              <a:rPr lang="cs-CZ" sz="3200" dirty="0">
                <a:cs typeface="Arial"/>
              </a:rPr>
            </a:br>
            <a:br>
              <a:rPr lang="cs-CZ" sz="3200" dirty="0">
                <a:cs typeface="Arial"/>
              </a:rPr>
            </a:br>
            <a:br>
              <a:rPr lang="cs-CZ" sz="3200" dirty="0">
                <a:cs typeface="Arial"/>
              </a:rPr>
            </a:br>
            <a:br>
              <a:rPr lang="cs-CZ" sz="3200" dirty="0">
                <a:cs typeface="Arial"/>
              </a:rPr>
            </a:br>
            <a:endParaRPr lang="cs-CZ" sz="32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9035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2B74E1-0B98-5DA4-2870-A3ED9114B53E}"/>
              </a:ext>
            </a:extLst>
          </p:cNvPr>
          <p:cNvSpPr txBox="1"/>
          <p:nvPr/>
        </p:nvSpPr>
        <p:spPr>
          <a:xfrm>
            <a:off x="196088" y="45720"/>
            <a:ext cx="8169096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800" b="1" dirty="0">
                <a:solidFill>
                  <a:srgbClr val="00AF3F"/>
                </a:solidFill>
                <a:latin typeface="Times New Roman"/>
                <a:cs typeface="Times New Roman"/>
              </a:rPr>
              <a:t>Energy </a:t>
            </a:r>
            <a:r>
              <a:rPr lang="fr-FR" sz="2800" b="1" dirty="0" err="1">
                <a:solidFill>
                  <a:srgbClr val="00AF3F"/>
                </a:solidFill>
                <a:latin typeface="Times New Roman"/>
                <a:cs typeface="Times New Roman"/>
              </a:rPr>
              <a:t>transfer</a:t>
            </a:r>
            <a:r>
              <a:rPr lang="fr-FR" sz="2800" b="1" dirty="0">
                <a:solidFill>
                  <a:srgbClr val="00AF3F"/>
                </a:solidFill>
                <a:latin typeface="Times New Roman"/>
                <a:cs typeface="Times New Roman"/>
              </a:rPr>
              <a:t> investigation in pure CO</a:t>
            </a:r>
            <a:r>
              <a:rPr lang="fr-FR" sz="2800" b="1" baseline="-25000" dirty="0">
                <a:solidFill>
                  <a:srgbClr val="00AF3F"/>
                </a:solidFill>
                <a:latin typeface="Times New Roman"/>
                <a:cs typeface="Times New Roman"/>
              </a:rPr>
              <a:t>2</a:t>
            </a:r>
            <a:r>
              <a:rPr lang="fr-FR" sz="2800" b="1" dirty="0">
                <a:solidFill>
                  <a:srgbClr val="00AF3F"/>
                </a:solidFill>
                <a:latin typeface="Times New Roman"/>
                <a:cs typeface="Times New Roman"/>
              </a:rPr>
              <a:t> </a:t>
            </a:r>
            <a:r>
              <a:rPr lang="fr-FR" sz="2800" b="1" dirty="0" err="1">
                <a:solidFill>
                  <a:srgbClr val="00AF3F"/>
                </a:solidFill>
                <a:latin typeface="Times New Roman"/>
                <a:cs typeface="Times New Roman"/>
              </a:rPr>
              <a:t>discharge</a:t>
            </a:r>
            <a:endParaRPr lang="en-GB" sz="2800" b="1" dirty="0">
              <a:solidFill>
                <a:srgbClr val="00AF3F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B864FB-46B3-73A2-772E-48E43A789E35}"/>
              </a:ext>
            </a:extLst>
          </p:cNvPr>
          <p:cNvSpPr txBox="1"/>
          <p:nvPr/>
        </p:nvSpPr>
        <p:spPr>
          <a:xfrm>
            <a:off x="376428" y="579100"/>
            <a:ext cx="11439144" cy="48013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b="1" dirty="0">
                <a:solidFill>
                  <a:srgbClr val="00AF3F"/>
                </a:solidFill>
                <a:latin typeface="Times New Roman"/>
                <a:cs typeface="Times New Roman"/>
              </a:rPr>
              <a:t>Context</a:t>
            </a:r>
          </a:p>
          <a:p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>
                <a:latin typeface="Times New Roman"/>
                <a:cs typeface="Times New Roman"/>
              </a:rPr>
              <a:t>CO</a:t>
            </a:r>
            <a:r>
              <a:rPr lang="fr-FR" baseline="-25000" dirty="0">
                <a:latin typeface="Times New Roman"/>
                <a:cs typeface="Times New Roman"/>
              </a:rPr>
              <a:t>2</a:t>
            </a:r>
            <a:r>
              <a:rPr lang="fr-FR" dirty="0">
                <a:latin typeface="Times New Roman"/>
                <a:cs typeface="Times New Roman"/>
              </a:rPr>
              <a:t> </a:t>
            </a:r>
            <a:r>
              <a:rPr lang="en-GB" dirty="0">
                <a:latin typeface="Times New Roman"/>
                <a:cs typeface="Times New Roman"/>
              </a:rPr>
              <a:t>is known as a major environmental challenge. One solution is to turn this </a:t>
            </a:r>
            <a:r>
              <a:rPr lang="en-GB" b="1" dirty="0">
                <a:latin typeface="Times New Roman"/>
                <a:cs typeface="Times New Roman"/>
              </a:rPr>
              <a:t>exhaust gas</a:t>
            </a:r>
            <a:r>
              <a:rPr lang="en-GB" dirty="0">
                <a:latin typeface="Times New Roman"/>
                <a:cs typeface="Times New Roman"/>
              </a:rPr>
              <a:t> into valuable resources using non-equilibrium plasmas.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>
                <a:latin typeface="Times New Roman"/>
                <a:cs typeface="Times New Roman"/>
              </a:rPr>
              <a:t>However, we still lack </a:t>
            </a:r>
            <a:r>
              <a:rPr lang="en-GB" b="1" dirty="0">
                <a:latin typeface="Times New Roman"/>
                <a:cs typeface="Times New Roman"/>
              </a:rPr>
              <a:t>key data</a:t>
            </a:r>
            <a:r>
              <a:rPr lang="en-GB" dirty="0">
                <a:latin typeface="Times New Roman"/>
                <a:cs typeface="Times New Roman"/>
              </a:rPr>
              <a:t> to understand the energy-transfer processes occurring in </a:t>
            </a:r>
            <a:r>
              <a:rPr lang="en-GB" b="1" dirty="0">
                <a:latin typeface="Times New Roman"/>
                <a:cs typeface="Times New Roman"/>
              </a:rPr>
              <a:t>atmospheric-pressure discharges</a:t>
            </a:r>
            <a:r>
              <a:rPr lang="en-GB" dirty="0">
                <a:latin typeface="Times New Roman"/>
                <a:cs typeface="Times New Roman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 err="1">
                <a:solidFill>
                  <a:srgbClr val="00AF3F"/>
                </a:solidFill>
                <a:latin typeface="Times New Roman"/>
                <a:cs typeface="Times New Roman"/>
              </a:rPr>
              <a:t>What</a:t>
            </a:r>
            <a:r>
              <a:rPr lang="fr-FR" b="1" dirty="0">
                <a:solidFill>
                  <a:srgbClr val="00AF3F"/>
                </a:solidFill>
                <a:latin typeface="Times New Roman"/>
                <a:cs typeface="Times New Roman"/>
              </a:rPr>
              <a:t> and how to do </a:t>
            </a:r>
            <a:r>
              <a:rPr lang="fr-FR" b="1" dirty="0" err="1">
                <a:solidFill>
                  <a:srgbClr val="00AF3F"/>
                </a:solidFill>
                <a:latin typeface="Times New Roman"/>
                <a:cs typeface="Times New Roman"/>
              </a:rPr>
              <a:t>it</a:t>
            </a:r>
            <a:endParaRPr lang="en-GB" dirty="0">
              <a:solidFill>
                <a:srgbClr val="00AF3F"/>
              </a:solidFill>
              <a:latin typeface="Times New Roman"/>
              <a:cs typeface="Times New Roman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>
                <a:latin typeface="Times New Roman"/>
                <a:cs typeface="Times New Roman"/>
              </a:rPr>
              <a:t>Generate a pure CO</a:t>
            </a:r>
            <a:r>
              <a:rPr lang="en-GB" baseline="-25000" dirty="0">
                <a:latin typeface="Times New Roman"/>
                <a:cs typeface="Times New Roman"/>
              </a:rPr>
              <a:t>2 </a:t>
            </a:r>
            <a:r>
              <a:rPr lang="en-GB" dirty="0">
                <a:latin typeface="Times New Roman"/>
                <a:cs typeface="Times New Roman"/>
              </a:rPr>
              <a:t>plasma at atmospheric pressure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>
                <a:latin typeface="Times New Roman"/>
                <a:cs typeface="Times New Roman"/>
              </a:rPr>
              <a:t>Probe </a:t>
            </a:r>
            <a:r>
              <a:rPr lang="en-GB" b="1" dirty="0">
                <a:latin typeface="Times New Roman"/>
                <a:cs typeface="Times New Roman"/>
              </a:rPr>
              <a:t>the ultrafast energy-transfer </a:t>
            </a:r>
            <a:r>
              <a:rPr lang="en-GB" dirty="0">
                <a:latin typeface="Times New Roman"/>
                <a:cs typeface="Times New Roman"/>
              </a:rPr>
              <a:t>processes using </a:t>
            </a:r>
            <a:r>
              <a:rPr lang="en-GB" b="1" dirty="0">
                <a:latin typeface="Times New Roman"/>
                <a:cs typeface="Times New Roman"/>
              </a:rPr>
              <a:t>time-correlated single-photon counting (TCSPC) </a:t>
            </a:r>
            <a:r>
              <a:rPr lang="en-GB" dirty="0">
                <a:latin typeface="Times New Roman"/>
                <a:cs typeface="Times New Roman"/>
              </a:rPr>
              <a:t>of the light emitted by the discharge.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 err="1">
                <a:solidFill>
                  <a:srgbClr val="00AF3F"/>
                </a:solidFill>
                <a:latin typeface="Times New Roman"/>
                <a:cs typeface="Times New Roman"/>
              </a:rPr>
              <a:t>What</a:t>
            </a:r>
            <a:r>
              <a:rPr lang="fr-FR" b="1" dirty="0">
                <a:solidFill>
                  <a:srgbClr val="00AF3F"/>
                </a:solidFill>
                <a:latin typeface="Times New Roman"/>
                <a:cs typeface="Times New Roman"/>
              </a:rPr>
              <a:t> to </a:t>
            </a:r>
            <a:r>
              <a:rPr lang="fr-FR" b="1" dirty="0" err="1">
                <a:solidFill>
                  <a:srgbClr val="00AF3F"/>
                </a:solidFill>
                <a:latin typeface="Times New Roman"/>
                <a:cs typeface="Times New Roman"/>
              </a:rPr>
              <a:t>learn</a:t>
            </a:r>
            <a:r>
              <a:rPr lang="fr-FR" b="1" dirty="0">
                <a:solidFill>
                  <a:srgbClr val="00AF3F"/>
                </a:solidFill>
                <a:latin typeface="Times New Roman"/>
                <a:cs typeface="Times New Roman"/>
              </a:rPr>
              <a:t> as a </a:t>
            </a:r>
            <a:r>
              <a:rPr lang="fr-FR" b="1" dirty="0" err="1">
                <a:solidFill>
                  <a:srgbClr val="00AF3F"/>
                </a:solidFill>
                <a:latin typeface="Times New Roman"/>
                <a:cs typeface="Times New Roman"/>
              </a:rPr>
              <a:t>student</a:t>
            </a:r>
            <a:endParaRPr lang="en-GB" dirty="0">
              <a:solidFill>
                <a:srgbClr val="00AF3F"/>
              </a:solidFill>
              <a:latin typeface="Times New Roman"/>
              <a:cs typeface="Times New Roman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>
                <a:latin typeface="Times New Roman"/>
                <a:cs typeface="Times New Roman"/>
              </a:rPr>
              <a:t>Plasma </a:t>
            </a:r>
            <a:r>
              <a:rPr lang="fr-FR" dirty="0" err="1">
                <a:latin typeface="Times New Roman"/>
                <a:cs typeface="Times New Roman"/>
              </a:rPr>
              <a:t>physics</a:t>
            </a:r>
            <a:r>
              <a:rPr lang="fr-FR" dirty="0">
                <a:latin typeface="Times New Roman"/>
                <a:cs typeface="Times New Roman"/>
              </a:rPr>
              <a:t> and </a:t>
            </a:r>
            <a:r>
              <a:rPr lang="fr-FR" dirty="0" err="1">
                <a:latin typeface="Times New Roman"/>
                <a:cs typeface="Times New Roman"/>
              </a:rPr>
              <a:t>spectroscopy</a:t>
            </a:r>
            <a:endParaRPr lang="fr-FR" dirty="0">
              <a:latin typeface="Times New Roman"/>
              <a:cs typeface="Times New Roman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 err="1">
                <a:latin typeface="Times New Roman"/>
                <a:cs typeface="Times New Roman"/>
              </a:rPr>
              <a:t>Ultrafast</a:t>
            </a:r>
            <a:r>
              <a:rPr lang="fr-FR" dirty="0">
                <a:latin typeface="Times New Roman"/>
                <a:cs typeface="Times New Roman"/>
              </a:rPr>
              <a:t> </a:t>
            </a:r>
            <a:r>
              <a:rPr lang="fr-FR" dirty="0" err="1">
                <a:latin typeface="Times New Roman"/>
                <a:cs typeface="Times New Roman"/>
              </a:rPr>
              <a:t>optical</a:t>
            </a:r>
            <a:r>
              <a:rPr lang="fr-FR" dirty="0">
                <a:latin typeface="Times New Roman"/>
                <a:cs typeface="Times New Roman"/>
              </a:rPr>
              <a:t> diagnostics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>
                <a:latin typeface="Times New Roman"/>
                <a:cs typeface="Times New Roman"/>
              </a:rPr>
              <a:t>Data </a:t>
            </a:r>
            <a:r>
              <a:rPr lang="fr-FR" dirty="0" err="1">
                <a:latin typeface="Times New Roman"/>
                <a:cs typeface="Times New Roman"/>
              </a:rPr>
              <a:t>analysis</a:t>
            </a:r>
            <a:r>
              <a:rPr lang="fr-FR" dirty="0">
                <a:latin typeface="Times New Roman"/>
                <a:cs typeface="Times New Roman"/>
              </a:rPr>
              <a:t> and </a:t>
            </a:r>
            <a:r>
              <a:rPr lang="fr-FR" dirty="0" err="1">
                <a:latin typeface="Times New Roman"/>
                <a:cs typeface="Times New Roman"/>
              </a:rPr>
              <a:t>numerical</a:t>
            </a:r>
            <a:r>
              <a:rPr lang="fr-FR" dirty="0">
                <a:latin typeface="Times New Roman"/>
                <a:cs typeface="Times New Roman"/>
              </a:rPr>
              <a:t> </a:t>
            </a:r>
            <a:r>
              <a:rPr lang="fr-FR" dirty="0" err="1">
                <a:latin typeface="Times New Roman"/>
                <a:cs typeface="Times New Roman"/>
              </a:rPr>
              <a:t>modelling</a:t>
            </a:r>
            <a:endParaRPr lang="en-GB" dirty="0">
              <a:latin typeface="Times New Roman"/>
              <a:cs typeface="Times New Roman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2BB131-29D3-6FDB-4B28-11169B3F7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7" t="43378" r="29981" b="37676"/>
          <a:stretch>
            <a:fillRect/>
          </a:stretch>
        </p:blipFill>
        <p:spPr>
          <a:xfrm>
            <a:off x="4598200" y="4211053"/>
            <a:ext cx="4389121" cy="12994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C69420-6906-9E24-BD17-0F5D4FDCF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3" r="17693"/>
          <a:stretch>
            <a:fillRect/>
          </a:stretch>
        </p:blipFill>
        <p:spPr>
          <a:xfrm rot="5400000">
            <a:off x="9159891" y="3703381"/>
            <a:ext cx="2580193" cy="25403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E1B196-2128-2A1B-0F78-85F8EC0DA622}"/>
              </a:ext>
            </a:extLst>
          </p:cNvPr>
          <p:cNvSpPr txBox="1"/>
          <p:nvPr/>
        </p:nvSpPr>
        <p:spPr>
          <a:xfrm>
            <a:off x="325628" y="5734424"/>
            <a:ext cx="1143914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b="1" dirty="0">
                <a:solidFill>
                  <a:srgbClr val="00AF3F"/>
                </a:solidFill>
                <a:latin typeface="Times New Roman"/>
                <a:cs typeface="Times New Roman"/>
              </a:rPr>
              <a:t>Contact:</a:t>
            </a:r>
            <a:r>
              <a:rPr lang="fr-FR" b="1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fr-FR" b="1" dirty="0">
                <a:latin typeface="Times New Roman"/>
                <a:cs typeface="Times New Roman"/>
              </a:rPr>
              <a:t>ronny.jeanmariedesiree@sci.muni.cz</a:t>
            </a:r>
            <a:endParaRPr lang="en-GB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8162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85" y="223057"/>
            <a:ext cx="11271142" cy="132556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600" b="1" dirty="0">
                <a:solidFill>
                  <a:srgbClr val="00AF3F"/>
                </a:solidFill>
              </a:rPr>
              <a:t>Effects of dusty plasma on spacecraft charging during high-speed flight in cometary plasma environments</a:t>
            </a:r>
            <a:br>
              <a:rPr lang="en-US" sz="3200" b="1" dirty="0">
                <a:solidFill>
                  <a:srgbClr val="00AF3F"/>
                </a:solidFill>
              </a:rPr>
            </a:br>
            <a:endParaRPr lang="en-US" sz="3200">
              <a:solidFill>
                <a:srgbClr val="00AF3F"/>
              </a:solidFill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44285" y="1250896"/>
            <a:ext cx="11271142" cy="51779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AF3F"/>
                </a:solidFill>
              </a:rPr>
              <a:t>Framework</a:t>
            </a:r>
            <a:endParaRPr lang="en-US" sz="2400" dirty="0">
              <a:solidFill>
                <a:srgbClr val="00AF3F"/>
              </a:solidFill>
              <a:cs typeface="Arial"/>
            </a:endParaRPr>
          </a:p>
          <a:p>
            <a:r>
              <a:rPr lang="en-US" sz="1800" dirty="0">
                <a:ea typeface="+mn-lt"/>
                <a:cs typeface="+mn-lt"/>
              </a:rPr>
              <a:t>Dusty plasmas consist of electrons, ions, and charged dust grains whose interactions produce complex collective effects, especially in rarefied space environments.</a:t>
            </a:r>
            <a:endParaRPr lang="en-US" dirty="0">
              <a:ea typeface="+mn-lt"/>
              <a:cs typeface="+mn-lt"/>
            </a:endParaRPr>
          </a:p>
          <a:p>
            <a:r>
              <a:rPr lang="en-US" sz="1800" dirty="0">
                <a:ea typeface="+mn-lt"/>
                <a:cs typeface="+mn-lt"/>
              </a:rPr>
              <a:t>Such environments naturally occur in cometary comae and may influence the charging behavior of spacecraft and scientific instruments during comet exploration missions.</a:t>
            </a:r>
          </a:p>
          <a:p>
            <a:pPr>
              <a:buNone/>
            </a:pPr>
            <a:r>
              <a:rPr lang="en-US" sz="2400" dirty="0">
                <a:solidFill>
                  <a:srgbClr val="00AF3F"/>
                </a:solidFill>
                <a:ea typeface="+mn-lt"/>
                <a:cs typeface="+mn-lt"/>
              </a:rPr>
              <a:t>Objectives</a:t>
            </a:r>
            <a:endParaRPr lang="en-US">
              <a:solidFill>
                <a:srgbClr val="00AF3F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  <a:t>Investigate the influence of charged dust grains on </a:t>
            </a:r>
            <a:r>
              <a:rPr lang="en-US" sz="1800" b="1" dirty="0">
                <a:solidFill>
                  <a:srgbClr val="000000"/>
                </a:solidFill>
                <a:ea typeface="+mn-lt"/>
                <a:cs typeface="+mn-lt"/>
              </a:rPr>
              <a:t>plasma sheath growth</a:t>
            </a:r>
            <a: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  <a:t> within </a:t>
            </a:r>
            <a:r>
              <a:rPr lang="en-US" sz="1800" b="1" dirty="0">
                <a:solidFill>
                  <a:srgbClr val="000000"/>
                </a:solidFill>
                <a:ea typeface="+mn-lt"/>
                <a:cs typeface="+mn-lt"/>
              </a:rPr>
              <a:t>rarefied high-speed regime</a:t>
            </a:r>
            <a:endParaRPr lang="en-US" b="1" dirty="0"/>
          </a:p>
          <a:p>
            <a:pPr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  <a:t>Validate numerical models for</a:t>
            </a:r>
            <a:r>
              <a:rPr lang="en-US" sz="1800" b="1" dirty="0">
                <a:solidFill>
                  <a:srgbClr val="000000"/>
                </a:solidFill>
                <a:ea typeface="+mn-lt"/>
                <a:cs typeface="+mn-lt"/>
              </a:rPr>
              <a:t> dusty plasma in high-speed flow</a:t>
            </a:r>
            <a:endParaRPr lang="en-US" sz="1800" b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AF3F"/>
                </a:solidFill>
                <a:ea typeface="+mn-lt"/>
                <a:cs typeface="+mn-lt"/>
              </a:rPr>
              <a:t>Outcomes</a:t>
            </a:r>
            <a:endParaRPr lang="en-US">
              <a:solidFill>
                <a:srgbClr val="00AF3F"/>
              </a:solidFill>
              <a:cs typeface="Arial"/>
            </a:endParaRPr>
          </a:p>
          <a:p>
            <a:pPr>
              <a:buFont typeface="Arial,Sans-Serif"/>
              <a:buChar char="•"/>
            </a:pPr>
            <a: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  <a:t>Plasma-charged body interactions and dynamics</a:t>
            </a:r>
          </a:p>
          <a:p>
            <a:pPr>
              <a:buFont typeface="Arial,Sans-Serif"/>
              <a:buChar char="•"/>
            </a:pPr>
            <a: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  <a:t>Writing own code using relevant models</a:t>
            </a:r>
          </a:p>
          <a:p>
            <a:pPr>
              <a:buFont typeface="Arial,Sans-Serif"/>
              <a:buChar char="•"/>
            </a:pPr>
            <a: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  <a:t>Introduction to advanced numerical codes</a:t>
            </a:r>
            <a:b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</a:br>
            <a: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  <a:t>such as, PANTERA (VKI) or SPIS (SPINE/ESA)</a:t>
            </a:r>
          </a:p>
          <a:p>
            <a:pPr>
              <a:buFont typeface="Arial,Sans-Serif"/>
              <a:buChar char="•"/>
            </a:pPr>
            <a:endParaRPr lang="en-US" sz="1800" dirty="0">
              <a:solidFill>
                <a:srgbClr val="000000"/>
              </a:solidFill>
              <a:ea typeface="+mn-lt"/>
              <a:cs typeface="+mn-lt"/>
            </a:endParaRPr>
          </a:p>
          <a:p>
            <a:pPr>
              <a:buNone/>
            </a:pPr>
            <a:endParaRPr lang="en-US" sz="2400" dirty="0">
              <a:solidFill>
                <a:srgbClr val="004ADE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en-US" sz="1800" dirty="0">
              <a:ea typeface="+mn-lt"/>
              <a:cs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F9F226-F053-05DC-8E9B-38865ABD7C61}"/>
              </a:ext>
            </a:extLst>
          </p:cNvPr>
          <p:cNvSpPr txBox="1"/>
          <p:nvPr/>
        </p:nvSpPr>
        <p:spPr>
          <a:xfrm>
            <a:off x="192911" y="6240683"/>
            <a:ext cx="438873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6">
                    <a:lumMod val="76000"/>
                  </a:schemeClr>
                </a:solidFill>
              </a:rPr>
              <a:t>Contact</a:t>
            </a:r>
            <a:r>
              <a:rPr lang="en-US" dirty="0">
                <a:solidFill>
                  <a:srgbClr val="004ADE"/>
                </a:solidFill>
              </a:rPr>
              <a:t>:</a:t>
            </a:r>
            <a:r>
              <a:rPr lang="en-US" dirty="0"/>
              <a:t> </a:t>
            </a:r>
            <a:r>
              <a:rPr lang="en-US" b="1" dirty="0"/>
              <a:t>   jan.skacel@mail.muni.cz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4B3895-0A60-0AE4-2EF0-0938AC4A9D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1" b="-469"/>
          <a:stretch>
            <a:fillRect/>
          </a:stretch>
        </p:blipFill>
        <p:spPr>
          <a:xfrm>
            <a:off x="8335795" y="3902102"/>
            <a:ext cx="3711890" cy="17774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BB4E96-B6AD-7D13-C358-ACFE95607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769" y="4563955"/>
            <a:ext cx="2456967" cy="152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3"/>
          <p:cNvSpPr/>
          <p:nvPr/>
        </p:nvSpPr>
        <p:spPr>
          <a:xfrm>
            <a:off x="457200" y="325800"/>
            <a:ext cx="9478983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fr-FR" sz="2800" b="1" strike="noStrike" spc="-1" dirty="0">
                <a:solidFill>
                  <a:srgbClr val="00AF3F"/>
                </a:solidFill>
                <a:latin typeface="Times New Roman"/>
              </a:rPr>
              <a:t>Laser-</a:t>
            </a:r>
            <a:r>
              <a:rPr lang="fr-FR" sz="2800" b="1" strike="noStrike" spc="-1" dirty="0" err="1">
                <a:solidFill>
                  <a:srgbClr val="00AF3F"/>
                </a:solidFill>
                <a:latin typeface="Times New Roman"/>
              </a:rPr>
              <a:t>induced</a:t>
            </a:r>
            <a:r>
              <a:rPr lang="fr-FR" sz="2800" b="1" strike="noStrike" spc="-1" dirty="0">
                <a:solidFill>
                  <a:srgbClr val="00AF3F"/>
                </a:solidFill>
                <a:latin typeface="Times New Roman"/>
              </a:rPr>
              <a:t> fluorescence for the </a:t>
            </a:r>
            <a:r>
              <a:rPr lang="fr-FR" sz="2800" b="1" strike="noStrike" spc="-1" dirty="0" err="1">
                <a:solidFill>
                  <a:srgbClr val="00AF3F"/>
                </a:solidFill>
                <a:latin typeface="Times New Roman"/>
              </a:rPr>
              <a:t>development</a:t>
            </a:r>
            <a:r>
              <a:rPr lang="fr-FR" sz="2800" b="1" strike="noStrike" spc="-1" dirty="0">
                <a:solidFill>
                  <a:srgbClr val="00AF3F"/>
                </a:solidFill>
                <a:latin typeface="Times New Roman"/>
              </a:rPr>
              <a:t> of </a:t>
            </a:r>
            <a:r>
              <a:rPr lang="fr-FR" sz="2800" b="1" strike="noStrike" spc="-1" dirty="0" err="1">
                <a:solidFill>
                  <a:srgbClr val="00AF3F"/>
                </a:solidFill>
                <a:latin typeface="Times New Roman"/>
              </a:rPr>
              <a:t>atomizers</a:t>
            </a:r>
            <a:endParaRPr lang="en-US" sz="2800" b="0" strike="noStrike" spc="-1" dirty="0" err="1">
              <a:solidFill>
                <a:srgbClr val="00AF3F"/>
              </a:solidFill>
              <a:latin typeface="Arial"/>
              <a:cs typeface="Arial"/>
            </a:endParaRPr>
          </a:p>
        </p:txBody>
      </p:sp>
      <p:sp>
        <p:nvSpPr>
          <p:cNvPr id="67" name="TextBox 5"/>
          <p:cNvSpPr/>
          <p:nvPr/>
        </p:nvSpPr>
        <p:spPr>
          <a:xfrm>
            <a:off x="376560" y="843120"/>
            <a:ext cx="11438640" cy="47998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800" b="1" strike="noStrike" spc="-1" dirty="0" err="1">
                <a:solidFill>
                  <a:srgbClr val="00AF3F"/>
                </a:solidFill>
                <a:latin typeface="Times New Roman"/>
              </a:rPr>
              <a:t>Context</a:t>
            </a:r>
            <a:endParaRPr lang="en-US" sz="1800" b="0" strike="noStrike" spc="-1" dirty="0" err="1">
              <a:solidFill>
                <a:srgbClr val="00AF3F"/>
              </a:solidFill>
              <a:latin typeface="Arial"/>
              <a:cs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marL="342900" indent="-3429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To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detect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trace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amounts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of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elements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in solutions (As, Pb, Bi, …),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atomic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absorption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spectrometry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is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suitable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method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. « 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Atomizers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»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play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key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role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here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, as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they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cut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the compounds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into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free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atoms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,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that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can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be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detected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by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spectrometry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.</a:t>
            </a:r>
            <a:endParaRPr lang="en-US" sz="1800" b="0" strike="noStrike" spc="-1" dirty="0">
              <a:solidFill>
                <a:schemeClr val="dk1"/>
              </a:solidFill>
              <a:latin typeface="Arial"/>
              <a:cs typeface="Arial"/>
            </a:endParaRPr>
          </a:p>
          <a:p>
            <a:pPr marL="342900" indent="-3429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Our goal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is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to help to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develop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more efficient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atomizers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.</a:t>
            </a:r>
            <a:endParaRPr lang="en-US" sz="1800" b="0" strike="noStrike" spc="-1" dirty="0">
              <a:solidFill>
                <a:schemeClr val="dk1"/>
              </a:solidFill>
              <a:latin typeface="Arial"/>
              <a:cs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1800" b="1" strike="noStrike" spc="-1" dirty="0" err="1">
                <a:solidFill>
                  <a:srgbClr val="00AF3F"/>
                </a:solidFill>
                <a:latin typeface="Times New Roman"/>
              </a:rPr>
              <a:t>What</a:t>
            </a:r>
            <a:r>
              <a:rPr lang="fr-FR" sz="1800" b="1" strike="noStrike" spc="-1" dirty="0">
                <a:solidFill>
                  <a:srgbClr val="00AF3F"/>
                </a:solidFill>
                <a:latin typeface="Times New Roman"/>
              </a:rPr>
              <a:t> and how to do </a:t>
            </a:r>
            <a:r>
              <a:rPr lang="fr-FR" sz="1800" b="1" strike="noStrike" spc="-1" dirty="0" err="1">
                <a:solidFill>
                  <a:srgbClr val="00AF3F"/>
                </a:solidFill>
                <a:latin typeface="Times New Roman"/>
              </a:rPr>
              <a:t>it</a:t>
            </a:r>
            <a:endParaRPr lang="en-US" sz="1800" b="0" strike="noStrike" spc="-1" dirty="0" err="1">
              <a:solidFill>
                <a:srgbClr val="00AF3F"/>
              </a:solidFill>
              <a:latin typeface="Arial"/>
              <a:cs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marL="342900" indent="-3429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 dirty="0">
                <a:solidFill>
                  <a:schemeClr val="dk1"/>
                </a:solidFill>
                <a:latin typeface="Times New Roman"/>
              </a:rPr>
              <a:t>Work with different atomizers (electric discharges, flames, …) in different conditions</a:t>
            </a:r>
            <a:endParaRPr lang="en-US" sz="1800" b="0" strike="noStrike" spc="-1" dirty="0">
              <a:solidFill>
                <a:schemeClr val="dk1"/>
              </a:solidFill>
              <a:latin typeface="Arial"/>
              <a:cs typeface="Arial"/>
            </a:endParaRPr>
          </a:p>
          <a:p>
            <a:pPr marL="342900" indent="-3429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 dirty="0">
                <a:solidFill>
                  <a:schemeClr val="dk1"/>
                </a:solidFill>
                <a:latin typeface="Times New Roman"/>
              </a:rPr>
              <a:t>Reveal their atomization efficiencies by measurements of 3D maps of atomized particles using </a:t>
            </a:r>
            <a:r>
              <a:rPr lang="en-GB" sz="1800" b="1" strike="noStrike" spc="-1" dirty="0">
                <a:solidFill>
                  <a:schemeClr val="dk1"/>
                </a:solidFill>
                <a:latin typeface="Times New Roman"/>
              </a:rPr>
              <a:t>laser-induced fluorescence</a:t>
            </a:r>
            <a:r>
              <a:rPr lang="en-GB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GB" sz="1800" b="1" strike="noStrike" spc="-1" dirty="0">
                <a:solidFill>
                  <a:schemeClr val="dk1"/>
                </a:solidFill>
                <a:latin typeface="Times New Roman"/>
              </a:rPr>
              <a:t>(LIF)</a:t>
            </a:r>
            <a:endParaRPr lang="en-US" sz="1800" b="0" strike="noStrike" spc="-1" dirty="0">
              <a:solidFill>
                <a:schemeClr val="dk1"/>
              </a:solidFill>
              <a:latin typeface="Arial"/>
              <a:cs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1800" b="1" strike="noStrike" spc="-1" dirty="0" err="1">
                <a:solidFill>
                  <a:srgbClr val="00AF3F"/>
                </a:solidFill>
                <a:latin typeface="Times New Roman"/>
              </a:rPr>
              <a:t>What</a:t>
            </a:r>
            <a:r>
              <a:rPr lang="fr-FR" sz="1800" b="1" strike="noStrike" spc="-1" dirty="0">
                <a:solidFill>
                  <a:srgbClr val="00AF3F"/>
                </a:solidFill>
                <a:latin typeface="Times New Roman"/>
              </a:rPr>
              <a:t> to </a:t>
            </a:r>
            <a:r>
              <a:rPr lang="fr-FR" sz="1800" b="1" strike="noStrike" spc="-1" dirty="0" err="1">
                <a:solidFill>
                  <a:srgbClr val="00AF3F"/>
                </a:solidFill>
                <a:latin typeface="Times New Roman"/>
              </a:rPr>
              <a:t>learn</a:t>
            </a:r>
            <a:r>
              <a:rPr lang="fr-FR" sz="1800" b="1" strike="noStrike" spc="-1" dirty="0">
                <a:solidFill>
                  <a:srgbClr val="00AF3F"/>
                </a:solidFill>
                <a:latin typeface="Times New Roman"/>
              </a:rPr>
              <a:t> as a </a:t>
            </a:r>
            <a:r>
              <a:rPr lang="fr-FR" sz="1800" b="1" strike="noStrike" spc="-1" dirty="0" err="1">
                <a:solidFill>
                  <a:srgbClr val="00AF3F"/>
                </a:solidFill>
                <a:latin typeface="Times New Roman"/>
              </a:rPr>
              <a:t>student</a:t>
            </a:r>
            <a:endParaRPr lang="en-US" sz="1800" b="0" strike="noStrike" spc="-1" dirty="0" err="1">
              <a:solidFill>
                <a:srgbClr val="00AF3F"/>
              </a:solidFill>
              <a:latin typeface="Arial"/>
              <a:cs typeface="Arial"/>
            </a:endParaRPr>
          </a:p>
          <a:p>
            <a:pPr marL="342900" indent="-3429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lang="en-US" sz="1800" b="0" strike="noStrike" spc="-1" dirty="0">
              <a:solidFill>
                <a:srgbClr val="00AF3F"/>
              </a:solidFill>
              <a:latin typeface="Arial"/>
              <a:cs typeface="Arial"/>
            </a:endParaRPr>
          </a:p>
          <a:p>
            <a:pPr marL="342900" indent="-3429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Plasma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physics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,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analytical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chemistry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endParaRPr lang="en-US" sz="1800" b="0" strike="noStrike" spc="-1" dirty="0">
              <a:solidFill>
                <a:schemeClr val="dk1"/>
              </a:solidFill>
              <a:latin typeface="Arial"/>
              <a:cs typeface="Arial"/>
            </a:endParaRPr>
          </a:p>
          <a:p>
            <a:pPr marL="342900" indent="-3429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Setting and operating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experiments</a:t>
            </a: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 in the laser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laboratory</a:t>
            </a:r>
            <a:endParaRPr lang="en-US" sz="1800" b="0" strike="noStrike" spc="-1" dirty="0" err="1">
              <a:solidFill>
                <a:schemeClr val="dk1"/>
              </a:solidFill>
              <a:latin typeface="Arial"/>
              <a:cs typeface="Arial"/>
            </a:endParaRPr>
          </a:p>
          <a:p>
            <a:pPr marL="342900" indent="-3429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chemeClr val="dk1"/>
                </a:solidFill>
                <a:latin typeface="Times New Roman"/>
              </a:rPr>
              <a:t>Data </a:t>
            </a:r>
            <a:r>
              <a:rPr lang="fr-FR" sz="1800" b="0" strike="noStrike" spc="-1" dirty="0" err="1">
                <a:solidFill>
                  <a:schemeClr val="dk1"/>
                </a:solidFill>
                <a:latin typeface="Times New Roman"/>
              </a:rPr>
              <a:t>analysis</a:t>
            </a:r>
            <a:endParaRPr lang="en-US" sz="1800" b="0" strike="noStrike" spc="-1" dirty="0" err="1">
              <a:solidFill>
                <a:schemeClr val="dk1"/>
              </a:solidFill>
              <a:latin typeface="Arial"/>
              <a:cs typeface="Arial"/>
            </a:endParaRPr>
          </a:p>
        </p:txBody>
      </p:sp>
      <p:sp>
        <p:nvSpPr>
          <p:cNvPr id="68" name="TextBox 11"/>
          <p:cNvSpPr/>
          <p:nvPr/>
        </p:nvSpPr>
        <p:spPr>
          <a:xfrm>
            <a:off x="376560" y="5632840"/>
            <a:ext cx="6592320" cy="374840"/>
          </a:xfrm>
          <a:prstGeom prst="rect">
            <a:avLst/>
          </a:prstGeom>
          <a:noFill/>
          <a:ln w="0">
            <a:solidFill>
              <a:schemeClr val="accent6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fr-FR" sz="1800" b="1" strike="noStrike" spc="-1" dirty="0">
                <a:solidFill>
                  <a:srgbClr val="00AF3F"/>
                </a:solidFill>
                <a:latin typeface="Times New Roman"/>
              </a:rPr>
              <a:t>Contact:</a:t>
            </a:r>
            <a:r>
              <a:rPr lang="fr-FR" sz="1800" b="1" strike="noStrike" spc="-1" dirty="0">
                <a:solidFill>
                  <a:schemeClr val="accent3"/>
                </a:solidFill>
                <a:latin typeface="Times New Roman"/>
              </a:rPr>
              <a:t> </a:t>
            </a:r>
            <a:r>
              <a:rPr lang="en-US" sz="1800" b="1" strike="noStrike" spc="-1" dirty="0">
                <a:solidFill>
                  <a:srgbClr val="000000"/>
                </a:solidFill>
                <a:latin typeface="Arial"/>
              </a:rPr>
              <a:t>mrkm@mail.muni.cz</a:t>
            </a:r>
            <a:r>
              <a:rPr lang="en-US" sz="1800" b="0" strike="noStrike" spc="-1" dirty="0">
                <a:solidFill>
                  <a:srgbClr val="000000"/>
                </a:solidFill>
                <a:latin typeface="Arial"/>
              </a:rPr>
              <a:t> or </a:t>
            </a:r>
            <a:r>
              <a:rPr lang="en-US" sz="1800" b="1" strike="noStrike" spc="-1" dirty="0">
                <a:solidFill>
                  <a:srgbClr val="000000"/>
                </a:solidFill>
                <a:latin typeface="Arial"/>
              </a:rPr>
              <a:t>pdvorak@physics.muni.cz</a:t>
            </a:r>
          </a:p>
        </p:txBody>
      </p:sp>
      <p:pic>
        <p:nvPicPr>
          <p:cNvPr id="69" name="Picture 68"/>
          <p:cNvPicPr/>
          <p:nvPr/>
        </p:nvPicPr>
        <p:blipFill>
          <a:blip r:embed="rId2"/>
          <a:stretch/>
        </p:blipFill>
        <p:spPr>
          <a:xfrm>
            <a:off x="8072720" y="3666160"/>
            <a:ext cx="3230280" cy="24228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045804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E5D31-7EC5-8AFA-1D87-40A278756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A42742-CA68-2602-0AE7-57B75E2DF7B9}"/>
              </a:ext>
            </a:extLst>
          </p:cNvPr>
          <p:cNvSpPr txBox="1"/>
          <p:nvPr/>
        </p:nvSpPr>
        <p:spPr>
          <a:xfrm>
            <a:off x="246888" y="218440"/>
            <a:ext cx="11913839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2800" b="1" dirty="0">
                <a:solidFill>
                  <a:srgbClr val="00AF3F"/>
                </a:solidFill>
                <a:ea typeface="+mn-lt"/>
                <a:cs typeface="+mn-lt"/>
              </a:rPr>
              <a:t>Stark </a:t>
            </a:r>
            <a:r>
              <a:rPr lang="fr-FR" sz="2800" b="1" dirty="0" err="1">
                <a:solidFill>
                  <a:srgbClr val="00AF3F"/>
                </a:solidFill>
                <a:ea typeface="+mn-lt"/>
                <a:cs typeface="+mn-lt"/>
              </a:rPr>
              <a:t>polarization</a:t>
            </a:r>
            <a:r>
              <a:rPr lang="fr-FR" sz="2800" b="1" dirty="0">
                <a:solidFill>
                  <a:srgbClr val="00AF3F"/>
                </a:solidFill>
                <a:ea typeface="+mn-lt"/>
                <a:cs typeface="+mn-lt"/>
              </a:rPr>
              <a:t> </a:t>
            </a:r>
            <a:r>
              <a:rPr lang="fr-FR" sz="2800" b="1" dirty="0" err="1">
                <a:solidFill>
                  <a:srgbClr val="00AF3F"/>
                </a:solidFill>
                <a:ea typeface="+mn-lt"/>
                <a:cs typeface="+mn-lt"/>
              </a:rPr>
              <a:t>spectroscopy</a:t>
            </a:r>
            <a:r>
              <a:rPr lang="fr-FR" sz="2800" b="1" dirty="0">
                <a:solidFill>
                  <a:srgbClr val="00AF3F"/>
                </a:solidFill>
                <a:ea typeface="+mn-lt"/>
                <a:cs typeface="+mn-lt"/>
              </a:rPr>
              <a:t> in </a:t>
            </a:r>
            <a:r>
              <a:rPr lang="fr-FR" sz="2800" b="1" dirty="0" err="1">
                <a:solidFill>
                  <a:srgbClr val="00AF3F"/>
                </a:solidFill>
                <a:ea typeface="+mn-lt"/>
                <a:cs typeface="+mn-lt"/>
              </a:rPr>
              <a:t>atmospheric</a:t>
            </a:r>
            <a:r>
              <a:rPr lang="fr-FR" sz="2800" b="1" dirty="0">
                <a:solidFill>
                  <a:srgbClr val="00AF3F"/>
                </a:solidFill>
                <a:ea typeface="+mn-lt"/>
                <a:cs typeface="+mn-lt"/>
              </a:rPr>
              <a:t> pressure </a:t>
            </a:r>
            <a:r>
              <a:rPr lang="fr-FR" sz="2800" b="1" dirty="0" err="1">
                <a:solidFill>
                  <a:srgbClr val="00AF3F"/>
                </a:solidFill>
                <a:ea typeface="+mn-lt"/>
                <a:cs typeface="+mn-lt"/>
              </a:rPr>
              <a:t>discharges</a:t>
            </a:r>
            <a:endParaRPr lang="fr-FR" sz="2800" b="1">
              <a:solidFill>
                <a:srgbClr val="00AF3F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259696-7767-104A-31F2-FEB3A22429EA}"/>
              </a:ext>
            </a:extLst>
          </p:cNvPr>
          <p:cNvSpPr txBox="1"/>
          <p:nvPr/>
        </p:nvSpPr>
        <p:spPr>
          <a:xfrm>
            <a:off x="244348" y="741660"/>
            <a:ext cx="11439144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b="1" dirty="0">
                <a:solidFill>
                  <a:srgbClr val="00AF3F"/>
                </a:solidFill>
                <a:latin typeface="Times New Roman"/>
                <a:cs typeface="Times New Roman"/>
              </a:rPr>
              <a:t>Context</a:t>
            </a:r>
          </a:p>
          <a:p>
            <a:endParaRPr lang="fr-FR" b="1">
              <a:solidFill>
                <a:schemeClr val="accent3"/>
              </a:solidFill>
              <a:latin typeface="Times New Roman"/>
              <a:ea typeface="+mn-lt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ea typeface="+mn-lt"/>
                <a:cs typeface="+mn-lt"/>
              </a:rPr>
              <a:t>  </a:t>
            </a:r>
            <a:r>
              <a:rPr lang="fr-FR" b="1" dirty="0">
                <a:ea typeface="+mn-lt"/>
                <a:cs typeface="+mn-lt"/>
              </a:rPr>
              <a:t>Stark </a:t>
            </a:r>
            <a:r>
              <a:rPr lang="fr-FR" b="1" dirty="0" err="1">
                <a:ea typeface="+mn-lt"/>
                <a:cs typeface="+mn-lt"/>
              </a:rPr>
              <a:t>polarization</a:t>
            </a:r>
            <a:r>
              <a:rPr lang="fr-FR" b="1" dirty="0">
                <a:ea typeface="+mn-lt"/>
                <a:cs typeface="+mn-lt"/>
              </a:rPr>
              <a:t> </a:t>
            </a:r>
            <a:r>
              <a:rPr lang="fr-FR" b="1" dirty="0" err="1">
                <a:ea typeface="+mn-lt"/>
                <a:cs typeface="+mn-lt"/>
              </a:rPr>
              <a:t>spectroscopy</a:t>
            </a:r>
            <a:r>
              <a:rPr lang="fr-FR" dirty="0">
                <a:ea typeface="+mn-lt"/>
                <a:cs typeface="+mn-lt"/>
              </a:rPr>
              <a:t> uses the </a:t>
            </a:r>
            <a:r>
              <a:rPr lang="fr-FR" dirty="0" err="1">
                <a:ea typeface="+mn-lt"/>
                <a:cs typeface="+mn-lt"/>
              </a:rPr>
              <a:t>electric-field-induced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b="1" dirty="0" err="1">
                <a:ea typeface="+mn-lt"/>
                <a:cs typeface="+mn-lt"/>
              </a:rPr>
              <a:t>splitting</a:t>
            </a:r>
            <a:r>
              <a:rPr lang="fr-FR" dirty="0">
                <a:ea typeface="+mn-lt"/>
                <a:cs typeface="+mn-lt"/>
              </a:rPr>
              <a:t> and </a:t>
            </a:r>
            <a:r>
              <a:rPr lang="fr-FR" b="1" dirty="0" err="1">
                <a:ea typeface="+mn-lt"/>
                <a:cs typeface="+mn-lt"/>
              </a:rPr>
              <a:t>polarization</a:t>
            </a:r>
            <a:r>
              <a:rPr lang="fr-FR" dirty="0">
                <a:ea typeface="+mn-lt"/>
                <a:cs typeface="+mn-lt"/>
              </a:rPr>
              <a:t> of </a:t>
            </a:r>
            <a:r>
              <a:rPr lang="fr-FR" b="1" dirty="0" err="1">
                <a:ea typeface="+mn-lt"/>
                <a:cs typeface="+mn-lt"/>
              </a:rPr>
              <a:t>atomic</a:t>
            </a:r>
            <a:r>
              <a:rPr lang="fr-FR" b="1" dirty="0">
                <a:ea typeface="+mn-lt"/>
                <a:cs typeface="+mn-lt"/>
              </a:rPr>
              <a:t> </a:t>
            </a:r>
            <a:r>
              <a:rPr lang="fr-FR" b="1" dirty="0" err="1">
                <a:ea typeface="+mn-lt"/>
                <a:cs typeface="+mn-lt"/>
              </a:rPr>
              <a:t>emission</a:t>
            </a:r>
            <a:r>
              <a:rPr lang="fr-FR" b="1" dirty="0">
                <a:ea typeface="+mn-lt"/>
                <a:cs typeface="+mn-lt"/>
              </a:rPr>
              <a:t> </a:t>
            </a:r>
            <a:r>
              <a:rPr lang="fr-FR" b="1" dirty="0" err="1">
                <a:ea typeface="+mn-lt"/>
                <a:cs typeface="+mn-lt"/>
              </a:rPr>
              <a:t>lines</a:t>
            </a:r>
            <a:r>
              <a:rPr lang="fr-FR" dirty="0">
                <a:ea typeface="+mn-lt"/>
                <a:cs typeface="+mn-lt"/>
              </a:rPr>
              <a:t> to </a:t>
            </a:r>
            <a:r>
              <a:rPr lang="fr-FR" b="1" dirty="0">
                <a:ea typeface="+mn-lt"/>
                <a:cs typeface="+mn-lt"/>
              </a:rPr>
              <a:t>probe local </a:t>
            </a:r>
            <a:r>
              <a:rPr lang="fr-FR" b="1" dirty="0" err="1">
                <a:ea typeface="+mn-lt"/>
                <a:cs typeface="+mn-lt"/>
              </a:rPr>
              <a:t>electric</a:t>
            </a:r>
            <a:r>
              <a:rPr lang="fr-FR" b="1" dirty="0">
                <a:ea typeface="+mn-lt"/>
                <a:cs typeface="+mn-lt"/>
              </a:rPr>
              <a:t> </a:t>
            </a:r>
            <a:r>
              <a:rPr lang="fr-FR" b="1" dirty="0" err="1">
                <a:ea typeface="+mn-lt"/>
                <a:cs typeface="+mn-lt"/>
              </a:rPr>
              <a:t>fields</a:t>
            </a:r>
            <a:r>
              <a:rPr lang="fr-FR" dirty="0">
                <a:ea typeface="+mn-lt"/>
                <a:cs typeface="+mn-lt"/>
              </a:rPr>
              <a:t> in plasmas.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ea typeface="+mn-lt"/>
                <a:cs typeface="+mn-lt"/>
              </a:rPr>
              <a:t> In </a:t>
            </a:r>
            <a:r>
              <a:rPr lang="fr-FR" dirty="0" err="1">
                <a:ea typeface="+mn-lt"/>
                <a:cs typeface="+mn-lt"/>
              </a:rPr>
              <a:t>dielectric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 err="1">
                <a:ea typeface="+mn-lt"/>
                <a:cs typeface="+mn-lt"/>
              </a:rPr>
              <a:t>barrier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 err="1">
                <a:ea typeface="+mn-lt"/>
                <a:cs typeface="+mn-lt"/>
              </a:rPr>
              <a:t>discharges</a:t>
            </a:r>
            <a:r>
              <a:rPr lang="fr-FR" dirty="0">
                <a:ea typeface="+mn-lt"/>
                <a:cs typeface="+mn-lt"/>
              </a:rPr>
              <a:t> in </a:t>
            </a:r>
            <a:r>
              <a:rPr lang="fr-FR" dirty="0" err="1">
                <a:ea typeface="+mn-lt"/>
                <a:cs typeface="+mn-lt"/>
              </a:rPr>
              <a:t>helium</a:t>
            </a:r>
            <a:r>
              <a:rPr lang="fr-FR" dirty="0">
                <a:ea typeface="+mn-lt"/>
                <a:cs typeface="+mn-lt"/>
              </a:rPr>
              <a:t> or </a:t>
            </a:r>
            <a:r>
              <a:rPr lang="fr-FR" dirty="0" err="1">
                <a:ea typeface="+mn-lt"/>
                <a:cs typeface="+mn-lt"/>
              </a:rPr>
              <a:t>neon</a:t>
            </a:r>
            <a:r>
              <a:rPr lang="fr-FR" dirty="0">
                <a:ea typeface="+mn-lt"/>
                <a:cs typeface="+mn-lt"/>
              </a:rPr>
              <a:t>, </a:t>
            </a:r>
            <a:r>
              <a:rPr lang="fr-FR" dirty="0" err="1">
                <a:ea typeface="+mn-lt"/>
                <a:cs typeface="+mn-lt"/>
              </a:rPr>
              <a:t>it</a:t>
            </a:r>
            <a:r>
              <a:rPr lang="fr-FR" dirty="0">
                <a:ea typeface="+mn-lt"/>
                <a:cs typeface="+mn-lt"/>
              </a:rPr>
              <a:t> can </a:t>
            </a:r>
            <a:r>
              <a:rPr lang="fr-FR" dirty="0" err="1">
                <a:ea typeface="+mn-lt"/>
                <a:cs typeface="+mn-lt"/>
              </a:rPr>
              <a:t>provide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b="1" dirty="0">
                <a:ea typeface="+mn-lt"/>
                <a:cs typeface="+mn-lt"/>
              </a:rPr>
              <a:t>time-</a:t>
            </a:r>
            <a:r>
              <a:rPr lang="fr-FR" b="1" dirty="0" err="1">
                <a:ea typeface="+mn-lt"/>
                <a:cs typeface="+mn-lt"/>
              </a:rPr>
              <a:t>resolved</a:t>
            </a:r>
            <a:r>
              <a:rPr lang="fr-FR" b="1" dirty="0">
                <a:ea typeface="+mn-lt"/>
                <a:cs typeface="+mn-lt"/>
              </a:rPr>
              <a:t> information</a:t>
            </a:r>
            <a:r>
              <a:rPr lang="fr-FR" dirty="0">
                <a:ea typeface="+mn-lt"/>
                <a:cs typeface="+mn-lt"/>
              </a:rPr>
              <a:t> on the </a:t>
            </a:r>
            <a:r>
              <a:rPr lang="fr-FR" dirty="0" err="1">
                <a:ea typeface="+mn-lt"/>
                <a:cs typeface="+mn-lt"/>
              </a:rPr>
              <a:t>rapidly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 err="1">
                <a:ea typeface="+mn-lt"/>
                <a:cs typeface="+mn-lt"/>
              </a:rPr>
              <a:t>evolving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 err="1">
                <a:ea typeface="+mn-lt"/>
                <a:cs typeface="+mn-lt"/>
              </a:rPr>
              <a:t>field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 err="1">
                <a:ea typeface="+mn-lt"/>
                <a:cs typeface="+mn-lt"/>
              </a:rPr>
              <a:t>during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 err="1">
                <a:ea typeface="+mn-lt"/>
                <a:cs typeface="+mn-lt"/>
              </a:rPr>
              <a:t>individual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 err="1">
                <a:ea typeface="+mn-lt"/>
                <a:cs typeface="+mn-lt"/>
              </a:rPr>
              <a:t>microdischarge</a:t>
            </a:r>
            <a:r>
              <a:rPr lang="fr-FR" dirty="0">
                <a:ea typeface="+mn-lt"/>
                <a:cs typeface="+mn-lt"/>
              </a:rPr>
              <a:t> </a:t>
            </a:r>
            <a:r>
              <a:rPr lang="fr-FR" dirty="0" err="1">
                <a:ea typeface="+mn-lt"/>
                <a:cs typeface="+mn-lt"/>
              </a:rPr>
              <a:t>events</a:t>
            </a:r>
            <a:r>
              <a:rPr lang="fr-FR" dirty="0">
                <a:ea typeface="+mn-lt"/>
                <a:cs typeface="+mn-lt"/>
              </a:rPr>
              <a:t>.</a:t>
            </a:r>
            <a:endParaRPr lang="fr-F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 err="1">
                <a:solidFill>
                  <a:srgbClr val="00AF3F"/>
                </a:solidFill>
                <a:latin typeface="Times New Roman"/>
                <a:cs typeface="Times New Roman"/>
              </a:rPr>
              <a:t>What</a:t>
            </a:r>
            <a:r>
              <a:rPr lang="fr-FR" b="1" dirty="0">
                <a:solidFill>
                  <a:srgbClr val="00AF3F"/>
                </a:solidFill>
                <a:latin typeface="Times New Roman"/>
                <a:cs typeface="Times New Roman"/>
              </a:rPr>
              <a:t> and how to do </a:t>
            </a:r>
            <a:r>
              <a:rPr lang="fr-FR" b="1" dirty="0" err="1">
                <a:solidFill>
                  <a:srgbClr val="00AF3F"/>
                </a:solidFill>
                <a:latin typeface="Times New Roman"/>
                <a:cs typeface="Times New Roman"/>
              </a:rPr>
              <a:t>it</a:t>
            </a:r>
            <a:endParaRPr lang="en-GB" dirty="0">
              <a:solidFill>
                <a:srgbClr val="00AF3F"/>
              </a:solidFill>
              <a:latin typeface="Times New Roman"/>
              <a:cs typeface="Times New Roman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ea typeface="+mn-lt"/>
                <a:cs typeface="+mn-lt"/>
              </a:rPr>
              <a:t>diagnostics of DBD in helium or neon using </a:t>
            </a:r>
            <a:r>
              <a:rPr lang="en-GB" b="1" dirty="0">
                <a:ea typeface="+mn-lt"/>
                <a:cs typeface="+mn-lt"/>
              </a:rPr>
              <a:t>TCSPC</a:t>
            </a:r>
            <a:r>
              <a:rPr lang="en-GB" dirty="0">
                <a:ea typeface="+mn-lt"/>
                <a:cs typeface="+mn-lt"/>
              </a:rPr>
              <a:t> or </a:t>
            </a:r>
            <a:r>
              <a:rPr lang="en-GB" b="1" dirty="0">
                <a:ea typeface="+mn-lt"/>
                <a:cs typeface="+mn-lt"/>
              </a:rPr>
              <a:t>streak camera</a:t>
            </a:r>
            <a:r>
              <a:rPr lang="en-GB" dirty="0">
                <a:ea typeface="+mn-lt"/>
                <a:cs typeface="+mn-lt"/>
              </a:rPr>
              <a:t> </a:t>
            </a:r>
            <a:endParaRPr lang="en-GB" dirty="0">
              <a:latin typeface="Times New Roman"/>
              <a:cs typeface="Times New Rom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latin typeface="Times New Roman"/>
                <a:cs typeface="Times New Roman"/>
              </a:rPr>
              <a:t>Probe </a:t>
            </a:r>
            <a:r>
              <a:rPr lang="en-GB" b="1" dirty="0">
                <a:latin typeface="Times New Roman"/>
                <a:cs typeface="Times New Roman"/>
              </a:rPr>
              <a:t>the ultrafast energy-transfer </a:t>
            </a:r>
            <a:r>
              <a:rPr lang="en-GB" dirty="0">
                <a:latin typeface="Times New Roman"/>
                <a:cs typeface="Times New Roman"/>
              </a:rPr>
              <a:t>processes using </a:t>
            </a:r>
          </a:p>
          <a:p>
            <a:r>
              <a:rPr lang="en-GB" b="1" dirty="0">
                <a:latin typeface="Times New Roman"/>
                <a:cs typeface="Times New Roman"/>
              </a:rPr>
              <a:t>time-correlated single-photon counting (TCSPC) </a:t>
            </a:r>
            <a:endParaRPr lang="en-GB" dirty="0">
              <a:latin typeface="Times New Roman"/>
              <a:cs typeface="Times New Roman"/>
            </a:endParaRPr>
          </a:p>
          <a:p>
            <a:pPr lvl="0"/>
            <a:r>
              <a:rPr lang="en-GB" dirty="0">
                <a:latin typeface="Times New Roman"/>
                <a:cs typeface="Times New Roman"/>
              </a:rPr>
              <a:t>of the light emitted by the discharge.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 err="1">
                <a:solidFill>
                  <a:srgbClr val="00AF3F"/>
                </a:solidFill>
                <a:latin typeface="Times New Roman"/>
                <a:cs typeface="Times New Roman"/>
              </a:rPr>
              <a:t>What</a:t>
            </a:r>
            <a:r>
              <a:rPr lang="fr-FR" b="1" dirty="0">
                <a:solidFill>
                  <a:srgbClr val="00AF3F"/>
                </a:solidFill>
                <a:latin typeface="Times New Roman"/>
                <a:cs typeface="Times New Roman"/>
              </a:rPr>
              <a:t> to </a:t>
            </a:r>
            <a:r>
              <a:rPr lang="fr-FR" b="1" dirty="0" err="1">
                <a:solidFill>
                  <a:srgbClr val="00AF3F"/>
                </a:solidFill>
                <a:latin typeface="Times New Roman"/>
                <a:cs typeface="Times New Roman"/>
              </a:rPr>
              <a:t>learn</a:t>
            </a:r>
            <a:r>
              <a:rPr lang="fr-FR" b="1" dirty="0">
                <a:solidFill>
                  <a:srgbClr val="00AF3F"/>
                </a:solidFill>
                <a:latin typeface="Times New Roman"/>
                <a:cs typeface="Times New Roman"/>
              </a:rPr>
              <a:t> as a </a:t>
            </a:r>
            <a:r>
              <a:rPr lang="fr-FR" b="1" dirty="0" err="1">
                <a:solidFill>
                  <a:srgbClr val="00AF3F"/>
                </a:solidFill>
                <a:latin typeface="Times New Roman"/>
                <a:cs typeface="Times New Roman"/>
              </a:rPr>
              <a:t>student</a:t>
            </a:r>
            <a:endParaRPr lang="en-GB" dirty="0">
              <a:solidFill>
                <a:srgbClr val="00AF3F"/>
              </a:solidFill>
              <a:latin typeface="Times New Roman"/>
              <a:cs typeface="Times New Roman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>
                <a:latin typeface="Times New Roman"/>
                <a:cs typeface="Times New Roman"/>
              </a:rPr>
              <a:t>Plasma </a:t>
            </a:r>
            <a:r>
              <a:rPr lang="fr-FR" dirty="0" err="1">
                <a:latin typeface="Times New Roman"/>
                <a:cs typeface="Times New Roman"/>
              </a:rPr>
              <a:t>physics</a:t>
            </a:r>
            <a:r>
              <a:rPr lang="fr-FR" dirty="0">
                <a:latin typeface="Times New Roman"/>
                <a:cs typeface="Times New Roman"/>
              </a:rPr>
              <a:t> and </a:t>
            </a:r>
            <a:r>
              <a:rPr lang="fr-FR" dirty="0" err="1">
                <a:latin typeface="Times New Roman"/>
                <a:cs typeface="Times New Roman"/>
              </a:rPr>
              <a:t>spectroscopy</a:t>
            </a:r>
            <a:endParaRPr lang="fr-FR" dirty="0">
              <a:latin typeface="Times New Roman"/>
              <a:cs typeface="Times New Roman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 err="1">
                <a:latin typeface="Times New Roman"/>
                <a:cs typeface="Times New Roman"/>
              </a:rPr>
              <a:t>Ultrafast</a:t>
            </a:r>
            <a:r>
              <a:rPr lang="fr-FR" dirty="0">
                <a:latin typeface="Times New Roman"/>
                <a:cs typeface="Times New Roman"/>
              </a:rPr>
              <a:t> </a:t>
            </a:r>
            <a:r>
              <a:rPr lang="fr-FR" dirty="0" err="1">
                <a:latin typeface="Times New Roman"/>
                <a:cs typeface="Times New Roman"/>
              </a:rPr>
              <a:t>optical</a:t>
            </a:r>
            <a:r>
              <a:rPr lang="fr-FR" dirty="0">
                <a:latin typeface="Times New Roman"/>
                <a:cs typeface="Times New Roman"/>
              </a:rPr>
              <a:t> diagnostics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>
                <a:latin typeface="Times New Roman"/>
                <a:cs typeface="Times New Roman"/>
              </a:rPr>
              <a:t>Data </a:t>
            </a:r>
            <a:r>
              <a:rPr lang="fr-FR" dirty="0" err="1">
                <a:latin typeface="Times New Roman"/>
                <a:cs typeface="Times New Roman"/>
              </a:rPr>
              <a:t>analysis</a:t>
            </a:r>
            <a:r>
              <a:rPr lang="fr-FR" dirty="0">
                <a:latin typeface="Times New Roman"/>
                <a:cs typeface="Times New Roman"/>
              </a:rPr>
              <a:t> and </a:t>
            </a:r>
            <a:r>
              <a:rPr lang="fr-FR" dirty="0" err="1">
                <a:latin typeface="Times New Roman"/>
                <a:cs typeface="Times New Roman"/>
              </a:rPr>
              <a:t>numerical</a:t>
            </a:r>
            <a:r>
              <a:rPr lang="fr-FR" dirty="0">
                <a:latin typeface="Times New Roman"/>
                <a:cs typeface="Times New Roman"/>
              </a:rPr>
              <a:t> </a:t>
            </a:r>
            <a:r>
              <a:rPr lang="fr-FR" dirty="0" err="1">
                <a:latin typeface="Times New Roman"/>
                <a:cs typeface="Times New Roman"/>
              </a:rPr>
              <a:t>modelling</a:t>
            </a:r>
            <a:endParaRPr lang="en-GB" dirty="0">
              <a:latin typeface="Times New Roman"/>
              <a:cs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7AE3BD-958E-67E9-C378-DFDB1CACFD17}"/>
              </a:ext>
            </a:extLst>
          </p:cNvPr>
          <p:cNvSpPr txBox="1"/>
          <p:nvPr/>
        </p:nvSpPr>
        <p:spPr>
          <a:xfrm>
            <a:off x="376428" y="5825864"/>
            <a:ext cx="1143914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b="1" dirty="0">
                <a:solidFill>
                  <a:srgbClr val="00AF3F"/>
                </a:solidFill>
                <a:latin typeface="Times New Roman"/>
                <a:cs typeface="Times New Roman"/>
              </a:rPr>
              <a:t>Contact:</a:t>
            </a:r>
            <a:r>
              <a:rPr lang="fr-FR" b="1" dirty="0">
                <a:solidFill>
                  <a:schemeClr val="accent3"/>
                </a:solidFill>
                <a:latin typeface="Times New Roman"/>
                <a:cs typeface="Times New Roman"/>
              </a:rPr>
              <a:t> </a:t>
            </a:r>
            <a:r>
              <a:rPr lang="fr-FR" b="1" dirty="0">
                <a:latin typeface="Times New Roman"/>
                <a:cs typeface="Times New Roman"/>
              </a:rPr>
              <a:t>zdenek@physics.muni.cz</a:t>
            </a:r>
            <a:endParaRPr lang="en-GB" b="1" dirty="0">
              <a:latin typeface="Times New Roman"/>
              <a:cs typeface="Times New Roma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805772-1D41-3A34-7295-4761B5FA7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4208" y="2499032"/>
            <a:ext cx="4198487" cy="369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24635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lavní nastavení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ácia171" id="{4EBB259A-ECC8-4340-9A33-D20971EBAFF4}" vid="{FF8A959D-5C23-FC47-8426-BBB44B2E8FE5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CE981273F501044A4DF83DCC79FDB34" ma:contentTypeVersion="8" ma:contentTypeDescription="Vytvoří nový dokument" ma:contentTypeScope="" ma:versionID="9207ff66fe3ad7e3e9fac9cbddc5c4c1">
  <xsd:schema xmlns:xsd="http://www.w3.org/2001/XMLSchema" xmlns:xs="http://www.w3.org/2001/XMLSchema" xmlns:p="http://schemas.microsoft.com/office/2006/metadata/properties" xmlns:ns2="4eddc66b-1c6b-4645-b873-251c7eb87245" targetNamespace="http://schemas.microsoft.com/office/2006/metadata/properties" ma:root="true" ma:fieldsID="b9f8d36bdc93a28c0dbe754e2f455a5b" ns2:_="">
    <xsd:import namespace="4eddc66b-1c6b-4645-b873-251c7eb872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ddc66b-1c6b-4645-b873-251c7eb872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5A94D0-6E3D-49F8-842A-53DCD525D265}">
  <ds:schemaRefs>
    <ds:schemaRef ds:uri="4eddc66b-1c6b-4645-b873-251c7eb8724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DA82647-D0F0-4D9B-B482-FCB771AAAB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3151F0-43D6-4BE4-8930-90A8AE6DC89A}">
  <ds:schemaRefs>
    <ds:schemaRef ds:uri="4eddc66b-1c6b-4645-b873-251c7eb8724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11904f23-f0db-4cdc-96f7-390bd55fcee8}" enabled="0" method="" siteId="{11904f23-f0db-4cdc-96f7-390bd55fcee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prezentace</Template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Motiv Office</vt:lpstr>
      <vt:lpstr>  Plasma diagnostics and modelling    </vt:lpstr>
      <vt:lpstr>PowerPoint Presentation</vt:lpstr>
      <vt:lpstr>Effects of dusty plasma on spacecraft charging during high-speed flight in cometary plasma environments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Ústav fyzikální elektroniky</dc:title>
  <dc:creator>Anežka Winklerová</dc:creator>
  <cp:revision>41</cp:revision>
  <dcterms:created xsi:type="dcterms:W3CDTF">2022-10-11T05:01:12Z</dcterms:created>
  <dcterms:modified xsi:type="dcterms:W3CDTF">2026-09-23T17:48:16Z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0x0101004CE981273F501044A4DF83DCC79FDB34</vt:lpwstr>
  </property>
</Properties>
</file>